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0" r:id="rId1"/>
  </p:sldMasterIdLst>
  <p:notesMasterIdLst>
    <p:notesMasterId r:id="rId7"/>
  </p:notesMasterIdLst>
  <p:handoutMasterIdLst>
    <p:handoutMasterId r:id="rId8"/>
  </p:handoutMasterIdLst>
  <p:sldIdLst>
    <p:sldId id="271" r:id="rId2"/>
    <p:sldId id="291" r:id="rId3"/>
    <p:sldId id="290" r:id="rId4"/>
    <p:sldId id="293" r:id="rId5"/>
    <p:sldId id="294" r:id="rId6"/>
  </p:sldIdLst>
  <p:sldSz cx="12192000" cy="6858000"/>
  <p:notesSz cx="7023100" cy="93091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FF530D"/>
    <a:srgbClr val="2B3A42"/>
    <a:srgbClr val="FE8A12"/>
    <a:srgbClr val="3F5765"/>
    <a:srgbClr val="02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3163" autoAdjust="0"/>
  </p:normalViewPr>
  <p:slideViewPr>
    <p:cSldViewPr>
      <p:cViewPr varScale="1">
        <p:scale>
          <a:sx n="87" d="100"/>
          <a:sy n="87" d="100"/>
        </p:scale>
        <p:origin x="51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12/25/2018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12/25/2018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2017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C272-AF31-448C-A49B-0F88D1C9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3453-C110-4ED0-B400-F2DBD1E9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0653A-6B5B-4712-BA31-D9FCE998D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9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8609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83442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048081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think-cell Slide" r:id="rId21" imgW="180" imgH="180" progId="TCLayout.ActiveDocument.1">
                  <p:embed/>
                </p:oleObj>
              </mc:Choice>
              <mc:Fallback>
                <p:oleObj name="think-cell Slide" r:id="rId21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 userDrawn="1"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8F371C-23FA-4717-A661-DE2636CB79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4044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AFC5771-09D5-4884-B321-BFD7AECF62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32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0A76833-AB6A-4F3E-9947-06B21464F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192" y="1830302"/>
            <a:ext cx="4800600" cy="2286058"/>
          </a:xfrm>
        </p:spPr>
        <p:txBody>
          <a:bodyPr/>
          <a:lstStyle/>
          <a:p>
            <a:r>
              <a:rPr lang="en-US" dirty="0"/>
              <a:t>Rating of Russian distributors,</a:t>
            </a:r>
            <a:br>
              <a:rPr lang="en-US" dirty="0"/>
            </a:br>
            <a:r>
              <a:rPr lang="en-US" dirty="0"/>
              <a:t>1-2Q 2018</a:t>
            </a:r>
          </a:p>
        </p:txBody>
      </p:sp>
    </p:spTree>
    <p:extLst>
      <p:ext uri="{BB962C8B-B14F-4D97-AF65-F5344CB8AC3E}">
        <p14:creationId xmlns:p14="http://schemas.microsoft.com/office/powerpoint/2010/main" val="137589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5870B97-C27C-446F-A70B-3FF8A94F59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7990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F22556B-4274-4F7E-8296-DA063737D5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521915-5579-4302-8869-5621BAD7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 dirty="0"/>
              <a:t>TOP-10 distributors on the market of direct drugs sales (including reimbursement drugs supply), 1-2Q 2018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F9B0726-F6DB-4F57-A634-668B11E9A3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83262"/>
              </p:ext>
            </p:extLst>
          </p:nvPr>
        </p:nvGraphicFramePr>
        <p:xfrm>
          <a:off x="384175" y="1285875"/>
          <a:ext cx="11339514" cy="488442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815281">
                  <a:extLst>
                    <a:ext uri="{9D8B030D-6E8A-4147-A177-3AD203B41FA5}">
                      <a16:colId xmlns:a16="http://schemas.microsoft.com/office/drawing/2014/main" val="148839874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9578221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276341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32509845"/>
                    </a:ext>
                  </a:extLst>
                </a:gridCol>
                <a:gridCol w="3233714">
                  <a:extLst>
                    <a:ext uri="{9D8B030D-6E8A-4147-A177-3AD203B41FA5}">
                      <a16:colId xmlns:a16="http://schemas.microsoft.com/office/drawing/2014/main" val="1047901436"/>
                    </a:ext>
                  </a:extLst>
                </a:gridCol>
                <a:gridCol w="1889919">
                  <a:extLst>
                    <a:ext uri="{9D8B030D-6E8A-4147-A177-3AD203B41FA5}">
                      <a16:colId xmlns:a16="http://schemas.microsoft.com/office/drawing/2014/main" val="38797897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Market share in direct sales of medication, %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in direct sales of medication 1-2Q 2018/1-2Q 2017, %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rank of gross sales, 1-2Q 2018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4985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1-2Q 2018</a:t>
                      </a:r>
                    </a:p>
                  </a:txBody>
                  <a:tcPr marL="7620" marR="7620" marT="7620" marB="0" anchor="ctr"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1-2Q 2017</a:t>
                      </a:r>
                    </a:p>
                  </a:txBody>
                  <a:tcPr marL="7620" marR="7620" marT="7620" marB="0" anchor="ctr">
                    <a:solidFill>
                      <a:srgbClr val="00A3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22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Protek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16,9%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17,9%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-4,9%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5395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Katren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16,2%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16,4%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-0,3%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79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Pulse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15,8%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17,4%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95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Pharmkomplekt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20,4%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271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R-Pharm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-6,5%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462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FK Grand Kapital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61,6%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93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16,3%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639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Profitmed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81,6%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870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Irvin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12,1%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293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Avesta Pharmacevtika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96,2%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62273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73,8%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67,6%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3713786"/>
                  </a:ext>
                </a:extLst>
              </a:tr>
            </a:tbl>
          </a:graphicData>
        </a:graphic>
      </p:graphicFrame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9159689-EE9D-4B41-AF7D-EA65466FA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Source</a:t>
            </a:r>
            <a:r>
              <a:rPr lang="en-US" dirty="0">
                <a:latin typeface="+mj-lt"/>
              </a:rPr>
              <a:t>: based on data from distributors participating in the rating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506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465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6FB2F7C-9588-476B-9771-ED33609B9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664948"/>
              </p:ext>
            </p:extLst>
          </p:nvPr>
        </p:nvGraphicFramePr>
        <p:xfrm>
          <a:off x="384175" y="1285875"/>
          <a:ext cx="11339514" cy="4142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281">
                  <a:extLst>
                    <a:ext uri="{9D8B030D-6E8A-4147-A177-3AD203B41FA5}">
                      <a16:colId xmlns:a16="http://schemas.microsoft.com/office/drawing/2014/main" val="392468471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7584752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87054973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035530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66141179"/>
                    </a:ext>
                  </a:extLst>
                </a:gridCol>
                <a:gridCol w="2243313">
                  <a:extLst>
                    <a:ext uri="{9D8B030D-6E8A-4147-A177-3AD203B41FA5}">
                      <a16:colId xmlns:a16="http://schemas.microsoft.com/office/drawing/2014/main" val="320501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 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Office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Relative retail sales volume, 1-2Q 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Share of retail sales from the gross sales volume,%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58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Katren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Novosibirsk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227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Protek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0,980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003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Pulse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Chimki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0,888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26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Pharmkomplekt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N.Novgorod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795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FK Grand Kapital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867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Profitmed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826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5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Avesta Pharmacevtika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698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Agroresources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Novosibirsk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61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Zdravservice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Tula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7762584"/>
                  </a:ext>
                </a:extLst>
              </a:tr>
            </a:tbl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338560" cy="614252"/>
          </a:xfrm>
        </p:spPr>
        <p:txBody>
          <a:bodyPr/>
          <a:lstStyle/>
          <a:p>
            <a:r>
              <a:rPr lang="en-US" dirty="0"/>
              <a:t>TOP-10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distributors on the retail market,1-2Q 2018</a:t>
            </a:r>
            <a:endParaRPr lang="ru-RU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FD10F2F-B416-4FB6-8C22-550B10164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Source</a:t>
            </a:r>
            <a:r>
              <a:rPr lang="en-US" dirty="0">
                <a:latin typeface="+mj-lt"/>
              </a:rPr>
              <a:t>: based on data from distributors participating in the rating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75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4013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D621A57-1402-40B3-BD89-992DD5413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6FB2F7C-9588-476B-9771-ED33609B9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581726"/>
              </p:ext>
            </p:extLst>
          </p:nvPr>
        </p:nvGraphicFramePr>
        <p:xfrm>
          <a:off x="384175" y="1285875"/>
          <a:ext cx="11339514" cy="435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281">
                  <a:extLst>
                    <a:ext uri="{9D8B030D-6E8A-4147-A177-3AD203B41FA5}">
                      <a16:colId xmlns:a16="http://schemas.microsoft.com/office/drawing/2014/main" val="392468471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7584752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87054973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035530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66141179"/>
                    </a:ext>
                  </a:extLst>
                </a:gridCol>
                <a:gridCol w="2243313">
                  <a:extLst>
                    <a:ext uri="{9D8B030D-6E8A-4147-A177-3AD203B41FA5}">
                      <a16:colId xmlns:a16="http://schemas.microsoft.com/office/drawing/2014/main" val="320501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 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Office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Relative volume of budget sales, 1-2Q 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Share of budget sales from the gross sales volume,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58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Pharmstandard</a:t>
                      </a:r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227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R-Pharm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0,935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003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26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Irvin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795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Farmimex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867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Protek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826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Euroservice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5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BIOTEC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698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Lancet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61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Pharmstor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7762584"/>
                  </a:ext>
                </a:extLst>
              </a:tr>
            </a:tbl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338560" cy="614252"/>
          </a:xfrm>
        </p:spPr>
        <p:txBody>
          <a:bodyPr/>
          <a:lstStyle/>
          <a:p>
            <a:r>
              <a:rPr lang="en-US" dirty="0"/>
              <a:t>TOP-10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distributors on the budget market,1-2Q 2018</a:t>
            </a:r>
            <a:endParaRPr lang="ru-RU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FD10F2F-B416-4FB6-8C22-550B10164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0413" y="6381328"/>
            <a:ext cx="9116145" cy="3380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Data based on analysis of IQVIA tender base</a:t>
            </a:r>
          </a:p>
          <a:p>
            <a:r>
              <a:rPr lang="en-US" dirty="0">
                <a:latin typeface="+mj-lt"/>
              </a:rPr>
              <a:t>Source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: IQVIA, </a:t>
            </a:r>
            <a:r>
              <a:rPr lang="en-US" dirty="0">
                <a:latin typeface="+mj-lt"/>
              </a:rPr>
              <a:t>based on data from distributors participating in the rating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63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9571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D621A57-1402-40B3-BD89-992DD5413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6FB2F7C-9588-476B-9771-ED33609B9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368791"/>
              </p:ext>
            </p:extLst>
          </p:nvPr>
        </p:nvGraphicFramePr>
        <p:xfrm>
          <a:off x="384175" y="1285875"/>
          <a:ext cx="11339514" cy="435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281">
                  <a:extLst>
                    <a:ext uri="{9D8B030D-6E8A-4147-A177-3AD203B41FA5}">
                      <a16:colId xmlns:a16="http://schemas.microsoft.com/office/drawing/2014/main" val="392468471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7584752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87054973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035530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66141179"/>
                    </a:ext>
                  </a:extLst>
                </a:gridCol>
                <a:gridCol w="2243313">
                  <a:extLst>
                    <a:ext uri="{9D8B030D-6E8A-4147-A177-3AD203B41FA5}">
                      <a16:colId xmlns:a16="http://schemas.microsoft.com/office/drawing/2014/main" val="320501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 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Office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Relative volume of secondary distribution, 1-2Q 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Share of secondary distribution sales from the gross sales volume,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58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Katren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Novosibirsk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227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Pharmkomplekt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N.Novgorod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0,828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003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Protek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0,678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26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R-Pharm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0,641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795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Pulse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Chimki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867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Lancet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826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5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Profitmed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698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Euroservice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61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FK Grand Kapital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7762584"/>
                  </a:ext>
                </a:extLst>
              </a:tr>
            </a:tbl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338560" cy="614252"/>
          </a:xfrm>
        </p:spPr>
        <p:txBody>
          <a:bodyPr/>
          <a:lstStyle/>
          <a:p>
            <a:r>
              <a:rPr lang="en-US" dirty="0"/>
              <a:t>TOP-10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distributors on the market of secondary sales,1-2Q 2018</a:t>
            </a:r>
            <a:endParaRPr lang="ru-RU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FD10F2F-B416-4FB6-8C22-550B10164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0413" y="6381328"/>
            <a:ext cx="9116145" cy="3380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Source: Data based on analysis of IQVIA tender base</a:t>
            </a:r>
          </a:p>
        </p:txBody>
      </p:sp>
    </p:spTree>
    <p:extLst>
      <p:ext uri="{BB962C8B-B14F-4D97-AF65-F5344CB8AC3E}">
        <p14:creationId xmlns:p14="http://schemas.microsoft.com/office/powerpoint/2010/main" val="2106350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IR4iqMTr6VATIQoImO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kg2djDTyO1vvJ3qMFG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Template_WS_25Oct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6D3AE25-09A6-4163-973B-96A995BA644F}" vid="{0A71FDC3-78E5-48C9-AB64-F2576A809529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586</TotalTime>
  <Words>542</Words>
  <Application>Microsoft Office PowerPoint</Application>
  <PresentationFormat>Widescreen</PresentationFormat>
  <Paragraphs>280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Georgia</vt:lpstr>
      <vt:lpstr>Wingdings</vt:lpstr>
      <vt:lpstr>IQVIATemplate_WS_25Oct2017</vt:lpstr>
      <vt:lpstr>think-cell Slide</vt:lpstr>
      <vt:lpstr>Rating of Russian distributors, 1-2Q 2018</vt:lpstr>
      <vt:lpstr>TOP-10 distributors on the market of direct drugs sales (including reimbursement drugs supply), 1-2Q 2018</vt:lpstr>
      <vt:lpstr>TOP-10 distributors on the retail market,1-2Q 2018</vt:lpstr>
      <vt:lpstr>TOP-10 distributors on the budget market,1-2Q 2018</vt:lpstr>
      <vt:lpstr>TOP-10 distributors on the market of secondary sales,1-2Q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Polina Sudeykina EX1</dc:creator>
  <cp:lastModifiedBy>Guschina, Ekaterina EX1</cp:lastModifiedBy>
  <cp:revision>86</cp:revision>
  <cp:lastPrinted>2017-10-20T15:11:52Z</cp:lastPrinted>
  <dcterms:created xsi:type="dcterms:W3CDTF">2017-11-13T11:28:02Z</dcterms:created>
  <dcterms:modified xsi:type="dcterms:W3CDTF">2018-12-25T09:15:07Z</dcterms:modified>
</cp:coreProperties>
</file>