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0" r:id="rId1"/>
  </p:sldMasterIdLst>
  <p:notesMasterIdLst>
    <p:notesMasterId r:id="rId6"/>
  </p:notesMasterIdLst>
  <p:handoutMasterIdLst>
    <p:handoutMasterId r:id="rId7"/>
  </p:handoutMasterIdLst>
  <p:sldIdLst>
    <p:sldId id="271" r:id="rId2"/>
    <p:sldId id="291" r:id="rId3"/>
    <p:sldId id="290" r:id="rId4"/>
    <p:sldId id="293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FF530D"/>
    <a:srgbClr val="2B3A42"/>
    <a:srgbClr val="FE8A12"/>
    <a:srgbClr val="3F5765"/>
    <a:srgbClr val="02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3163" autoAdjust="0"/>
  </p:normalViewPr>
  <p:slideViewPr>
    <p:cSldViewPr>
      <p:cViewPr varScale="1">
        <p:scale>
          <a:sx n="87" d="100"/>
          <a:sy n="87" d="100"/>
        </p:scale>
        <p:origin x="51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12/25/2018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12/25/2018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2017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C272-AF31-448C-A49B-0F88D1C9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3453-C110-4ED0-B400-F2DBD1E9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0653A-6B5B-4712-BA31-D9FCE998D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9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8609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83442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048081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think-cell Slide" r:id="rId21" imgW="180" imgH="180" progId="TCLayout.ActiveDocument.1">
                  <p:embed/>
                </p:oleObj>
              </mc:Choice>
              <mc:Fallback>
                <p:oleObj name="think-cell Slide" r:id="rId21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 userDrawn="1"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8F371C-23FA-4717-A661-DE2636CB79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0206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AFC5771-09D5-4884-B321-BFD7AECF62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32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04C2189-B107-4193-82F5-2A5016F78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192" y="1830302"/>
            <a:ext cx="4800600" cy="2286058"/>
          </a:xfrm>
        </p:spPr>
        <p:txBody>
          <a:bodyPr/>
          <a:lstStyle/>
          <a:p>
            <a:r>
              <a:rPr lang="en-US" dirty="0"/>
              <a:t> Rating of Russian pharmacy chains</a:t>
            </a:r>
            <a:br>
              <a:rPr lang="en-US" dirty="0"/>
            </a:br>
            <a:r>
              <a:rPr lang="en-US" dirty="0"/>
              <a:t> 1-3Q 2018</a:t>
            </a:r>
          </a:p>
        </p:txBody>
      </p:sp>
    </p:spTree>
    <p:extLst>
      <p:ext uri="{BB962C8B-B14F-4D97-AF65-F5344CB8AC3E}">
        <p14:creationId xmlns:p14="http://schemas.microsoft.com/office/powerpoint/2010/main" val="137589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5870B97-C27C-446F-A70B-3FF8A94F59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2361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F22556B-4274-4F7E-8296-DA063737D5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521915-5579-4302-8869-5621BAD7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56" y="-75567"/>
            <a:ext cx="11568591" cy="768263"/>
          </a:xfrm>
        </p:spPr>
        <p:txBody>
          <a:bodyPr anchor="ctr"/>
          <a:lstStyle/>
          <a:p>
            <a:pPr lvl="0"/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/>
              <a:t>TOP-10 pharmacy chains and pharmacy associations by sales of drugs (excluding reimbursement drugs supply), 1-3Q 2018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9159689-EE9D-4B41-AF7D-EA65466FA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6239" y="5644134"/>
            <a:ext cx="9764217" cy="109723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Fed. - federal; Intr. - interregional; Reg. -regional </a:t>
            </a:r>
          </a:p>
          <a:p>
            <a:r>
              <a:rPr lang="en-US" dirty="0">
                <a:latin typeface="+mj-lt"/>
              </a:rPr>
              <a:t>*Expert assessment</a:t>
            </a:r>
          </a:p>
          <a:p>
            <a:r>
              <a:rPr lang="en-US" dirty="0">
                <a:latin typeface="+mj-lt"/>
              </a:rPr>
              <a:t>1Including OZ, </a:t>
            </a:r>
            <a:r>
              <a:rPr lang="en-US" dirty="0" err="1">
                <a:latin typeface="+mj-lt"/>
              </a:rPr>
              <a:t>Zhivika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DOMfarma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2Including Including </a:t>
            </a:r>
            <a:r>
              <a:rPr lang="en-US" dirty="0" err="1">
                <a:latin typeface="+mj-lt"/>
              </a:rPr>
              <a:t>Doktor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Stoletov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Ozerki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Raduga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Pervaya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pomoshch</a:t>
            </a:r>
            <a:r>
              <a:rPr lang="en-US" dirty="0">
                <a:latin typeface="+mj-lt"/>
              </a:rPr>
              <a:t>', </a:t>
            </a:r>
            <a:r>
              <a:rPr lang="en-US" dirty="0" err="1">
                <a:latin typeface="+mj-lt"/>
              </a:rPr>
              <a:t>Ladushka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Khoroshaya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apteka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Vashe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zdorov'ye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Farmvolga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Narodnaya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apteka</a:t>
            </a:r>
            <a:r>
              <a:rPr lang="en-US" dirty="0">
                <a:latin typeface="+mj-lt"/>
              </a:rPr>
              <a:t>, Novaya </a:t>
            </a:r>
            <a:r>
              <a:rPr lang="en-US" dirty="0" err="1">
                <a:latin typeface="+mj-lt"/>
              </a:rPr>
              <a:t>apteka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MosApteka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Ozerki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doma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3Including AVE Group; </a:t>
            </a:r>
            <a:r>
              <a:rPr lang="en-US" dirty="0" err="1">
                <a:latin typeface="+mj-lt"/>
              </a:rPr>
              <a:t>Gorzdrav</a:t>
            </a:r>
            <a:r>
              <a:rPr lang="en-US" dirty="0">
                <a:latin typeface="+mj-lt"/>
              </a:rPr>
              <a:t>; A5 Group </a:t>
            </a:r>
          </a:p>
          <a:p>
            <a:r>
              <a:rPr lang="en-US" dirty="0">
                <a:latin typeface="+mj-lt"/>
              </a:rPr>
              <a:t>4Including 2243 partner pharmacies</a:t>
            </a:r>
          </a:p>
          <a:p>
            <a:r>
              <a:rPr lang="en-US" dirty="0">
                <a:latin typeface="+mj-lt"/>
              </a:rPr>
              <a:t>5 Including </a:t>
            </a:r>
            <a:r>
              <a:rPr lang="en-US" dirty="0" err="1">
                <a:latin typeface="+mj-lt"/>
              </a:rPr>
              <a:t>Farmakon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Klyukvu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Source: based on data from pharmacy chains and pharmacy associations participating in the rating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5DFD5E-594F-4151-BBFA-2E53C2569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689520"/>
              </p:ext>
            </p:extLst>
          </p:nvPr>
        </p:nvGraphicFramePr>
        <p:xfrm>
          <a:off x="384173" y="908720"/>
          <a:ext cx="11544475" cy="473541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20042">
                  <a:extLst>
                    <a:ext uri="{9D8B030D-6E8A-4147-A177-3AD203B41FA5}">
                      <a16:colId xmlns:a16="http://schemas.microsoft.com/office/drawing/2014/main" val="3337428010"/>
                    </a:ext>
                  </a:extLst>
                </a:gridCol>
                <a:gridCol w="444287">
                  <a:extLst>
                    <a:ext uri="{9D8B030D-6E8A-4147-A177-3AD203B41FA5}">
                      <a16:colId xmlns:a16="http://schemas.microsoft.com/office/drawing/2014/main" val="2556990137"/>
                    </a:ext>
                  </a:extLst>
                </a:gridCol>
                <a:gridCol w="265352">
                  <a:extLst>
                    <a:ext uri="{9D8B030D-6E8A-4147-A177-3AD203B41FA5}">
                      <a16:colId xmlns:a16="http://schemas.microsoft.com/office/drawing/2014/main" val="1417307223"/>
                    </a:ext>
                  </a:extLst>
                </a:gridCol>
                <a:gridCol w="1845713">
                  <a:extLst>
                    <a:ext uri="{9D8B030D-6E8A-4147-A177-3AD203B41FA5}">
                      <a16:colId xmlns:a16="http://schemas.microsoft.com/office/drawing/2014/main" val="1557495596"/>
                    </a:ext>
                  </a:extLst>
                </a:gridCol>
                <a:gridCol w="1316234">
                  <a:extLst>
                    <a:ext uri="{9D8B030D-6E8A-4147-A177-3AD203B41FA5}">
                      <a16:colId xmlns:a16="http://schemas.microsoft.com/office/drawing/2014/main" val="2456236810"/>
                    </a:ext>
                  </a:extLst>
                </a:gridCol>
                <a:gridCol w="2120599">
                  <a:extLst>
                    <a:ext uri="{9D8B030D-6E8A-4147-A177-3AD203B41FA5}">
                      <a16:colId xmlns:a16="http://schemas.microsoft.com/office/drawing/2014/main" val="3560752812"/>
                    </a:ext>
                  </a:extLst>
                </a:gridCol>
                <a:gridCol w="1901227">
                  <a:extLst>
                    <a:ext uri="{9D8B030D-6E8A-4147-A177-3AD203B41FA5}">
                      <a16:colId xmlns:a16="http://schemas.microsoft.com/office/drawing/2014/main" val="248877808"/>
                    </a:ext>
                  </a:extLst>
                </a:gridCol>
                <a:gridCol w="1681854">
                  <a:extLst>
                    <a:ext uri="{9D8B030D-6E8A-4147-A177-3AD203B41FA5}">
                      <a16:colId xmlns:a16="http://schemas.microsoft.com/office/drawing/2014/main" val="46900519"/>
                    </a:ext>
                  </a:extLst>
                </a:gridCol>
                <a:gridCol w="857079">
                  <a:extLst>
                    <a:ext uri="{9D8B030D-6E8A-4147-A177-3AD203B41FA5}">
                      <a16:colId xmlns:a16="http://schemas.microsoft.com/office/drawing/2014/main" val="32849030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82656407"/>
                    </a:ext>
                  </a:extLst>
                </a:gridCol>
              </a:tblGrid>
              <a:tr h="1352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Regions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Pharmacy Chain / Pharmacy Association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of stores (1 October 2018)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 share of pharmacy chain on the retail market, drugs only, 1-3Q 2018, %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in drug sales 1-3Q 2018/1-3Q 2017,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indicator of the relative sales of drugs, 1-3Q 2018  (relative to the leading audited company)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Average check, rub.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rank of gross sales, 1-3Q 2018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2232009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ASNA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8554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13,37%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2,316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315,0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3533820"/>
                  </a:ext>
                </a:extLst>
              </a:tr>
              <a:tr h="302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Rigla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2334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5,77%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27,2%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510,2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2684844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Erkafarm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5,53%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28,1%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0,957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8112185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Pharmacy chain 36,6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4,74%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-1,9%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0,822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2264537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Melodiya zdorov'ya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3047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3,97%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188,6%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0,687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345,0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9711239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Neo-farm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36,6%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646,5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685476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Planeta zdorov'ya*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19,0%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0426118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Farmland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26,3%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486,8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957813"/>
                  </a:ext>
                </a:extLst>
              </a:tr>
              <a:tr h="604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April*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2,02%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36,8%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204773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Pharmaimpex*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-12,2%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9082388"/>
                  </a:ext>
                </a:extLst>
              </a:tr>
              <a:tr h="26024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21267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44,0%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658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06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4091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338560" cy="614252"/>
          </a:xfrm>
        </p:spPr>
        <p:txBody>
          <a:bodyPr/>
          <a:lstStyle/>
          <a:p>
            <a:r>
              <a:rPr lang="en-US" dirty="0"/>
              <a:t>TOP-10 classic pharmacy chains by gross sales (excluding reimbursement drugs supply), 1-3Q 2018</a:t>
            </a:r>
            <a:endParaRPr lang="ru-R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670206-4724-4A63-B28B-F62C38059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075470"/>
              </p:ext>
            </p:extLst>
          </p:nvPr>
        </p:nvGraphicFramePr>
        <p:xfrm>
          <a:off x="384175" y="1124744"/>
          <a:ext cx="11339512" cy="4108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257">
                  <a:extLst>
                    <a:ext uri="{9D8B030D-6E8A-4147-A177-3AD203B41FA5}">
                      <a16:colId xmlns:a16="http://schemas.microsoft.com/office/drawing/2014/main" val="365799793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468983479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086061267"/>
                    </a:ext>
                  </a:extLst>
                </a:gridCol>
                <a:gridCol w="3611463">
                  <a:extLst>
                    <a:ext uri="{9D8B030D-6E8A-4147-A177-3AD203B41FA5}">
                      <a16:colId xmlns:a16="http://schemas.microsoft.com/office/drawing/2014/main" val="1801970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Pharmacy Chain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indicator of the relative gross sales of drugs, 1-3Q 2018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in gross sales  1-3Q 2018/ 1-3Q 2017,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02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Rigla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25,1%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461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Erkafarm 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0,923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49,9%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180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Pharmacy chain 36,6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0,738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-8,5%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550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Neo-Farm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36,8%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425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Planeta zdorov'ya*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18,9%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4838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Farmland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26,2%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42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April*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45,4%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047719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Melodiya zdorovya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 4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26,4%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871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Pharmaimpex*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-12,4%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8406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Iris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18,9%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5037262"/>
                  </a:ext>
                </a:extLst>
              </a:tr>
            </a:tbl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A37171D-4787-4EF6-BDDF-49BBF00541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6239" y="5805264"/>
            <a:ext cx="9764217" cy="93610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*Expert assessment</a:t>
            </a:r>
          </a:p>
          <a:p>
            <a:r>
              <a:rPr lang="en-US" dirty="0">
                <a:latin typeface="+mj-lt"/>
              </a:rPr>
              <a:t>1Including OZ, </a:t>
            </a:r>
            <a:r>
              <a:rPr lang="en-US" dirty="0" err="1">
                <a:latin typeface="+mj-lt"/>
              </a:rPr>
              <a:t>Zhivika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DOMfarma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2Including Including </a:t>
            </a:r>
            <a:r>
              <a:rPr lang="en-US" dirty="0" err="1">
                <a:latin typeface="+mj-lt"/>
              </a:rPr>
              <a:t>Doktor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Stoletov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Ozerki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Raduga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Pervaya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pomoshch</a:t>
            </a:r>
            <a:r>
              <a:rPr lang="en-US" dirty="0">
                <a:latin typeface="+mj-lt"/>
              </a:rPr>
              <a:t>', </a:t>
            </a:r>
            <a:r>
              <a:rPr lang="en-US" dirty="0" err="1">
                <a:latin typeface="+mj-lt"/>
              </a:rPr>
              <a:t>Ladushka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Khoroshaya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apteka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Vashe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zdorov'ye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Farmvolga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Narodnaya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apteka</a:t>
            </a:r>
            <a:r>
              <a:rPr lang="en-US" dirty="0">
                <a:latin typeface="+mj-lt"/>
              </a:rPr>
              <a:t>, Novaya </a:t>
            </a:r>
            <a:r>
              <a:rPr lang="en-US" dirty="0" err="1">
                <a:latin typeface="+mj-lt"/>
              </a:rPr>
              <a:t>apteka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MosApteka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Ozerki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doma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3Including AVE Group; </a:t>
            </a:r>
            <a:r>
              <a:rPr lang="en-US" dirty="0" err="1">
                <a:latin typeface="+mj-lt"/>
              </a:rPr>
              <a:t>Gorzdrav</a:t>
            </a:r>
            <a:r>
              <a:rPr lang="en-US" dirty="0">
                <a:latin typeface="+mj-lt"/>
              </a:rPr>
              <a:t>; A5 Group </a:t>
            </a:r>
          </a:p>
          <a:p>
            <a:r>
              <a:rPr lang="en-US" dirty="0">
                <a:latin typeface="+mj-lt"/>
              </a:rPr>
              <a:t>4Excluding 2243 partner pharmacies</a:t>
            </a:r>
          </a:p>
          <a:p>
            <a:r>
              <a:rPr lang="en-US" dirty="0">
                <a:latin typeface="+mj-lt"/>
              </a:rPr>
              <a:t>5 Including </a:t>
            </a:r>
            <a:r>
              <a:rPr lang="en-US" dirty="0" err="1">
                <a:latin typeface="+mj-lt"/>
              </a:rPr>
              <a:t>Farmakon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Klyukvu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Source: based on data from pharmacy chains and pharmacy associations participating in the rating</a:t>
            </a:r>
          </a:p>
        </p:txBody>
      </p:sp>
    </p:spTree>
    <p:extLst>
      <p:ext uri="{BB962C8B-B14F-4D97-AF65-F5344CB8AC3E}">
        <p14:creationId xmlns:p14="http://schemas.microsoft.com/office/powerpoint/2010/main" val="29775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5423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D621A57-1402-40B3-BD89-992DD5413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43533"/>
            <a:ext cx="12000656" cy="881211"/>
          </a:xfrm>
        </p:spPr>
        <p:txBody>
          <a:bodyPr/>
          <a:lstStyle/>
          <a:p>
            <a:r>
              <a:rPr lang="en-US" dirty="0"/>
              <a:t>TOP-10 pharmacy associations and service platforms </a:t>
            </a:r>
            <a:br>
              <a:rPr lang="en-US" dirty="0"/>
            </a:br>
            <a:r>
              <a:rPr lang="en-US" dirty="0"/>
              <a:t>by sales of drugs (excluding reimbursement drugs supply), 1-3Q 2018</a:t>
            </a:r>
            <a:endParaRPr lang="ru-R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4C9B21-EBF8-4734-A40D-3AEB8C97A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965955"/>
              </p:ext>
            </p:extLst>
          </p:nvPr>
        </p:nvGraphicFramePr>
        <p:xfrm>
          <a:off x="384175" y="1285875"/>
          <a:ext cx="11339510" cy="32994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27249">
                  <a:extLst>
                    <a:ext uri="{9D8B030D-6E8A-4147-A177-3AD203B41FA5}">
                      <a16:colId xmlns:a16="http://schemas.microsoft.com/office/drawing/2014/main" val="127605736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5558624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9893392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4368837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606923787"/>
                    </a:ext>
                  </a:extLst>
                </a:gridCol>
                <a:gridCol w="2135547">
                  <a:extLst>
                    <a:ext uri="{9D8B030D-6E8A-4147-A177-3AD203B41FA5}">
                      <a16:colId xmlns:a16="http://schemas.microsoft.com/office/drawing/2014/main" val="1239797798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41241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Pharmacy Association / Service Platform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Office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of stores (1 October 2018)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Market share of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pharmacy association on the retail market, drugs only,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1-3Q 2018,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of drug sales 1-3Q 2018/1-3Q 2017,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indicator of the relative sales of drugs, 1-3Q 2018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793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ASNA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8 554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13,37%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364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ProApteka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5 336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6,30%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16,5%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0,471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771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MFU 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2 418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3,76%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26,2%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0,281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048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VESN</a:t>
                      </a:r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А </a:t>
                      </a:r>
                      <a:r>
                        <a:rPr lang="ru-RU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1 184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1,34%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0,100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373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Sozvezdiye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0,87%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0,065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620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Apteka.ru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Novosibirsk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14 856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15,2%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0,049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2349517"/>
                  </a:ext>
                </a:extLst>
              </a:tr>
            </a:tbl>
          </a:graphicData>
        </a:graphic>
      </p:graphicFrame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AA187B2-8D31-4416-B1AB-32848A54B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7559" y="6309320"/>
            <a:ext cx="9116145" cy="44838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7MedPharm Unity</a:t>
            </a:r>
          </a:p>
          <a:p>
            <a:r>
              <a:rPr lang="en-US" dirty="0">
                <a:latin typeface="+mj-lt"/>
              </a:rPr>
              <a:t>8All-Russian United Commonwealth of Independent Drugstores</a:t>
            </a:r>
          </a:p>
          <a:p>
            <a:r>
              <a:rPr lang="en-US" dirty="0">
                <a:latin typeface="+mj-lt"/>
              </a:rPr>
              <a:t>Source: based on data from pharmacy associations and service platform participating in the rating</a:t>
            </a:r>
          </a:p>
        </p:txBody>
      </p:sp>
    </p:spTree>
    <p:extLst>
      <p:ext uri="{BB962C8B-B14F-4D97-AF65-F5344CB8AC3E}">
        <p14:creationId xmlns:p14="http://schemas.microsoft.com/office/powerpoint/2010/main" val="3116383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IR4iqMTr6VATIQoImO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kg2djDTyO1vvJ3qMFG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Template_WS_25Oct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6D3AE25-09A6-4163-973B-96A995BA644F}" vid="{0A71FDC3-78E5-48C9-AB64-F2576A809529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624</TotalTime>
  <Words>639</Words>
  <Application>Microsoft Office PowerPoint</Application>
  <PresentationFormat>Widescreen</PresentationFormat>
  <Paragraphs>232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Georgia</vt:lpstr>
      <vt:lpstr>Wingdings</vt:lpstr>
      <vt:lpstr>IQVIATemplate_WS_25Oct2017</vt:lpstr>
      <vt:lpstr>think-cell Slide</vt:lpstr>
      <vt:lpstr> Rating of Russian pharmacy chains  1-3Q 2018</vt:lpstr>
      <vt:lpstr> TOP-10 pharmacy chains and pharmacy associations by sales of drugs (excluding reimbursement drugs supply), 1-3Q 2018</vt:lpstr>
      <vt:lpstr>TOP-10 classic pharmacy chains by gross sales (excluding reimbursement drugs supply), 1-3Q 2018</vt:lpstr>
      <vt:lpstr>TOP-10 pharmacy associations and service platforms  by sales of drugs (excluding reimbursement drugs supply), 1-3Q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Polina Sudeykina EX1</dc:creator>
  <cp:lastModifiedBy>Guschina, Ekaterina EX1</cp:lastModifiedBy>
  <cp:revision>92</cp:revision>
  <cp:lastPrinted>2017-10-20T15:11:52Z</cp:lastPrinted>
  <dcterms:created xsi:type="dcterms:W3CDTF">2017-11-13T11:28:02Z</dcterms:created>
  <dcterms:modified xsi:type="dcterms:W3CDTF">2018-12-25T09:20:06Z</dcterms:modified>
</cp:coreProperties>
</file>