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5466" r:id="rId4"/>
  </p:sldMasterIdLst>
  <p:notesMasterIdLst>
    <p:notesMasterId r:id="rId8"/>
  </p:notesMasterIdLst>
  <p:handoutMasterIdLst>
    <p:handoutMasterId r:id="rId9"/>
  </p:handoutMasterIdLst>
  <p:sldIdLst>
    <p:sldId id="555" r:id="rId5"/>
    <p:sldId id="589" r:id="rId6"/>
    <p:sldId id="453" r:id="rId7"/>
  </p:sldIdLst>
  <p:sldSz cx="9144000" cy="6858000" type="screen4x3"/>
  <p:notesSz cx="6723063" cy="9853613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DEDC483-5A8F-4810-90BF-A0D87381D513}">
          <p14:sldIdLst>
            <p14:sldId id="555"/>
            <p14:sldId id="589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pos="232" userDrawn="1">
          <p15:clr>
            <a:srgbClr val="A4A3A4"/>
          </p15:clr>
        </p15:guide>
        <p15:guide id="6" orient="horz" pos="640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1026" userDrawn="1">
          <p15:clr>
            <a:srgbClr val="A4A3A4"/>
          </p15:clr>
        </p15:guide>
        <p15:guide id="12" pos="5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rgesh Soni" initials="DS" lastIdx="9" clrIdx="0">
    <p:extLst>
      <p:ext uri="{19B8F6BF-5375-455C-9EA6-DF929625EA0E}">
        <p15:presenceInfo xmlns:p15="http://schemas.microsoft.com/office/powerpoint/2012/main" userId="S-1-5-21-3378924584-2267847585-3061742807-305198" providerId="AD"/>
      </p:ext>
    </p:extLst>
  </p:cmAuthor>
  <p:cmAuthor id="2" name="Lisa Murch" initials="LM" lastIdx="3" clrIdx="1">
    <p:extLst>
      <p:ext uri="{19B8F6BF-5375-455C-9EA6-DF929625EA0E}">
        <p15:presenceInfo xmlns:p15="http://schemas.microsoft.com/office/powerpoint/2012/main" userId="S-1-5-21-3378924584-2267847585-3061742807-442408" providerId="AD"/>
      </p:ext>
    </p:extLst>
  </p:cmAuthor>
  <p:cmAuthor id="3" name="Graham Lewis" initials="GL" lastIdx="99" clrIdx="2">
    <p:extLst>
      <p:ext uri="{19B8F6BF-5375-455C-9EA6-DF929625EA0E}">
        <p15:presenceInfo xmlns:p15="http://schemas.microsoft.com/office/powerpoint/2012/main" userId="S-1-5-21-3378924584-2267847585-3061742807-54483" providerId="AD"/>
      </p:ext>
    </p:extLst>
  </p:cmAuthor>
  <p:cmAuthor id="4" name="Alexandra Smith" initials="AS" lastIdx="6" clrIdx="3">
    <p:extLst>
      <p:ext uri="{19B8F6BF-5375-455C-9EA6-DF929625EA0E}">
        <p15:presenceInfo xmlns:p15="http://schemas.microsoft.com/office/powerpoint/2012/main" userId="S-1-5-21-3378924584-2267847585-3061742807-389504" providerId="AD"/>
      </p:ext>
    </p:extLst>
  </p:cmAuthor>
  <p:cmAuthor id="5" name="Arias, Aurelio (London)" initials="AA" lastIdx="250" clrIdx="4">
    <p:extLst>
      <p:ext uri="{19B8F6BF-5375-455C-9EA6-DF929625EA0E}">
        <p15:presenceInfo xmlns:p15="http://schemas.microsoft.com/office/powerpoint/2012/main" userId="Arias, Aurelio (London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E35205"/>
    <a:srgbClr val="006FDE"/>
    <a:srgbClr val="25B4FF"/>
    <a:srgbClr val="000000"/>
    <a:srgbClr val="04509B"/>
    <a:srgbClr val="BFBFBF"/>
    <a:srgbClr val="636363"/>
    <a:srgbClr val="F4F2F1"/>
    <a:srgbClr val="A4A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075" autoAdjust="0"/>
  </p:normalViewPr>
  <p:slideViewPr>
    <p:cSldViewPr>
      <p:cViewPr varScale="1">
        <p:scale>
          <a:sx n="84" d="100"/>
          <a:sy n="84" d="100"/>
        </p:scale>
        <p:origin x="1459" y="62"/>
      </p:cViewPr>
      <p:guideLst>
        <p:guide pos="2880"/>
        <p:guide pos="232"/>
        <p:guide orient="horz" pos="640"/>
        <p:guide orient="horz" pos="2160"/>
        <p:guide orient="horz" pos="1026"/>
        <p:guide pos="55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54" y="67"/>
      </p:cViewPr>
      <p:guideLst>
        <p:guide orient="horz" pos="3104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22905" y="205285"/>
            <a:ext cx="3386432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tx2"/>
              </a:solidFill>
              <a:latin typeface="+mj-lt"/>
              <a:cs typeface="Georgi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905" y="697965"/>
            <a:ext cx="3386432" cy="246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2405E17C-B334-42C0-B5D4-0F2DB10F718E}" type="datetime1">
              <a:rPr lang="en-US" sz="1000" smtClean="0">
                <a:solidFill>
                  <a:schemeClr val="tx2"/>
                </a:solidFill>
                <a:latin typeface="+mj-lt"/>
              </a:rPr>
              <a:pPr algn="l"/>
              <a:t>10/16/2017</a:t>
            </a:fld>
            <a:endParaRPr lang="en-US" sz="1000" dirty="0">
              <a:solidFill>
                <a:schemeClr val="tx2"/>
              </a:solidFill>
              <a:latin typeface="+mj-lt"/>
              <a:cs typeface="Georgi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48205" y="9360932"/>
            <a:ext cx="2712570" cy="3284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52953" y="9359224"/>
            <a:ext cx="2721906" cy="330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F5B6B61E-71C8-4769-B257-3377CAF4417B}" type="slidenum">
              <a:rPr lang="en-US" sz="1000" smtClean="0">
                <a:solidFill>
                  <a:schemeClr val="tx2"/>
                </a:solidFill>
              </a:rPr>
              <a:pPr/>
              <a:t>‹Nr.›</a:t>
            </a:fld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4853884" y="290136"/>
            <a:ext cx="1388651" cy="331145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582648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Image Placeholder 14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7088188"/>
            <a:ext cx="2921000" cy="219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379728" y="1190646"/>
            <a:ext cx="5932481" cy="5788998"/>
          </a:xfrm>
          <a:prstGeom prst="rect">
            <a:avLst/>
          </a:prstGeom>
        </p:spPr>
        <p:txBody>
          <a:bodyPr vert="horz" lIns="27432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3761501" y="9359224"/>
            <a:ext cx="2616080" cy="330164"/>
          </a:xfrm>
          <a:prstGeom prst="rect">
            <a:avLst/>
          </a:prstGeom>
        </p:spPr>
        <p:txBody>
          <a:bodyPr vert="horz" lIns="91440" tIns="45720" rIns="18288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DD4AB0-DA56-AC40-9592-4E955E6D458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382842" y="348983"/>
            <a:ext cx="3622984" cy="492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"/>
          </p:nvPr>
        </p:nvSpPr>
        <p:spPr>
          <a:xfrm>
            <a:off x="382842" y="841663"/>
            <a:ext cx="3622984" cy="3284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latin typeface="+mj-lt"/>
                <a:cs typeface="Georgia"/>
              </a:defRPr>
            </a:lvl1pPr>
          </a:lstStyle>
          <a:p>
            <a:fld id="{29386F32-3322-45D2-8536-31BBAB6E7B7A}" type="datetime1">
              <a:rPr lang="en-US" smtClean="0"/>
              <a:pPr/>
              <a:t>10/16/2017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4973406" y="437940"/>
            <a:ext cx="1388651" cy="331145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317998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3038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•"/>
      <a:tabLst/>
      <a:defRPr sz="1400" b="0" kern="1200">
        <a:solidFill>
          <a:schemeClr val="tx2"/>
        </a:solidFill>
        <a:latin typeface="Arial"/>
        <a:ea typeface="+mn-ea"/>
        <a:cs typeface="Arial"/>
      </a:defRPr>
    </a:lvl1pPr>
    <a:lvl2pPr marL="346075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2pPr>
    <a:lvl3pPr marL="512763" marR="0" indent="-16668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 baseline="0">
        <a:solidFill>
          <a:schemeClr val="tx2"/>
        </a:solidFill>
        <a:latin typeface="Arial"/>
        <a:ea typeface="+mn-ea"/>
        <a:cs typeface="Arial"/>
      </a:defRPr>
    </a:lvl3pPr>
    <a:lvl4pPr marL="685800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4pPr>
    <a:lvl5pPr marL="858838" marR="0" indent="-173038" algn="l" defTabSz="860425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5pPr>
    <a:lvl6pPr marL="1031875" indent="-173038" algn="l" defTabSz="860425" rtl="0" eaLnBrk="1" latinLnBrk="0" hangingPunct="1">
      <a:lnSpc>
        <a:spcPct val="100000"/>
      </a:lnSpc>
      <a:spcBef>
        <a:spcPts val="400"/>
      </a:spcBef>
      <a:buClrTx/>
      <a:buFont typeface="Arial" panose="020B0604020202020204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24425" cy="3694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i="0" dirty="0" smtClean="0">
              <a:solidFill>
                <a:srgbClr val="002868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159A-CE1E-4DAB-9E07-BFA2DE396185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502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46500" y="6577013"/>
            <a:ext cx="2711450" cy="20335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91C38-742D-4867-9E00-215CBC023311}" type="slidenum">
              <a:rPr lang="de-DE" smtClean="0">
                <a:solidFill>
                  <a:srgbClr val="111111"/>
                </a:solidFill>
                <a:cs typeface="Arial"/>
              </a:rPr>
              <a:pPr/>
              <a:t>2</a:t>
            </a:fld>
            <a:endParaRPr lang="de-DE" dirty="0">
              <a:solidFill>
                <a:srgbClr val="11111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0450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41713" y="7088188"/>
            <a:ext cx="2921000" cy="2190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D4AB0-DA56-AC40-9592-4E955E6D45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2DAB7065-BDA3-48C1-9900-68E7B57313AF}" type="datetime1">
              <a:rPr lang="en-US" smtClean="0"/>
              <a:pPr/>
              <a:t>10/16/2017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7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2172"/>
            <a:ext cx="9144000" cy="26658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961343"/>
            <a:ext cx="8348472" cy="89611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3555711"/>
            <a:ext cx="3886200" cy="69762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20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 First Name Last Name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 bwMode="gray">
          <a:xfrm>
            <a:off x="6449147" y="481445"/>
            <a:ext cx="2316162" cy="1459409"/>
            <a:chOff x="4795838" y="3390900"/>
            <a:chExt cx="2763837" cy="1741488"/>
          </a:xfrm>
        </p:grpSpPr>
        <p:sp>
          <p:nvSpPr>
            <p:cNvPr id="83" name="Freeform 5"/>
            <p:cNvSpPr>
              <a:spLocks noEditPoints="1"/>
            </p:cNvSpPr>
            <p:nvPr/>
          </p:nvSpPr>
          <p:spPr bwMode="gray">
            <a:xfrm>
              <a:off x="4795838" y="4721225"/>
              <a:ext cx="2632075" cy="411163"/>
            </a:xfrm>
            <a:custGeom>
              <a:avLst/>
              <a:gdLst>
                <a:gd name="T0" fmla="*/ 36 w 699"/>
                <a:gd name="T1" fmla="*/ 104 h 109"/>
                <a:gd name="T2" fmla="*/ 10 w 699"/>
                <a:gd name="T3" fmla="*/ 11 h 109"/>
                <a:gd name="T4" fmla="*/ 72 w 699"/>
                <a:gd name="T5" fmla="*/ 52 h 109"/>
                <a:gd name="T6" fmla="*/ 69 w 699"/>
                <a:gd name="T7" fmla="*/ 109 h 109"/>
                <a:gd name="T8" fmla="*/ 12 w 699"/>
                <a:gd name="T9" fmla="*/ 52 h 109"/>
                <a:gd name="T10" fmla="*/ 49 w 699"/>
                <a:gd name="T11" fmla="*/ 89 h 109"/>
                <a:gd name="T12" fmla="*/ 56 w 699"/>
                <a:gd name="T13" fmla="*/ 81 h 109"/>
                <a:gd name="T14" fmla="*/ 36 w 699"/>
                <a:gd name="T15" fmla="*/ 11 h 109"/>
                <a:gd name="T16" fmla="*/ 86 w 699"/>
                <a:gd name="T17" fmla="*/ 78 h 109"/>
                <a:gd name="T18" fmla="*/ 98 w 699"/>
                <a:gd name="T19" fmla="*/ 76 h 109"/>
                <a:gd name="T20" fmla="*/ 131 w 699"/>
                <a:gd name="T21" fmla="*/ 32 h 109"/>
                <a:gd name="T22" fmla="*/ 131 w 699"/>
                <a:gd name="T23" fmla="*/ 104 h 109"/>
                <a:gd name="T24" fmla="*/ 171 w 699"/>
                <a:gd name="T25" fmla="*/ 104 h 109"/>
                <a:gd name="T26" fmla="*/ 159 w 699"/>
                <a:gd name="T27" fmla="*/ 32 h 109"/>
                <a:gd name="T28" fmla="*/ 171 w 699"/>
                <a:gd name="T29" fmla="*/ 104 h 109"/>
                <a:gd name="T30" fmla="*/ 159 w 699"/>
                <a:gd name="T31" fmla="*/ 1 h 109"/>
                <a:gd name="T32" fmla="*/ 244 w 699"/>
                <a:gd name="T33" fmla="*/ 104 h 109"/>
                <a:gd name="T34" fmla="*/ 216 w 699"/>
                <a:gd name="T35" fmla="*/ 42 h 109"/>
                <a:gd name="T36" fmla="*/ 188 w 699"/>
                <a:gd name="T37" fmla="*/ 104 h 109"/>
                <a:gd name="T38" fmla="*/ 200 w 699"/>
                <a:gd name="T39" fmla="*/ 39 h 109"/>
                <a:gd name="T40" fmla="*/ 244 w 699"/>
                <a:gd name="T41" fmla="*/ 58 h 109"/>
                <a:gd name="T42" fmla="*/ 300 w 699"/>
                <a:gd name="T43" fmla="*/ 104 h 109"/>
                <a:gd name="T44" fmla="*/ 312 w 699"/>
                <a:gd name="T45" fmla="*/ 32 h 109"/>
                <a:gd name="T46" fmla="*/ 313 w 699"/>
                <a:gd name="T47" fmla="*/ 14 h 109"/>
                <a:gd name="T48" fmla="*/ 313 w 699"/>
                <a:gd name="T49" fmla="*/ 1 h 109"/>
                <a:gd name="T50" fmla="*/ 358 w 699"/>
                <a:gd name="T51" fmla="*/ 68 h 109"/>
                <a:gd name="T52" fmla="*/ 417 w 699"/>
                <a:gd name="T53" fmla="*/ 71 h 109"/>
                <a:gd name="T54" fmla="*/ 408 w 699"/>
                <a:gd name="T55" fmla="*/ 86 h 109"/>
                <a:gd name="T56" fmla="*/ 416 w 699"/>
                <a:gd name="T57" fmla="*/ 93 h 109"/>
                <a:gd name="T58" fmla="*/ 406 w 699"/>
                <a:gd name="T59" fmla="*/ 62 h 109"/>
                <a:gd name="T60" fmla="*/ 372 w 699"/>
                <a:gd name="T61" fmla="*/ 52 h 109"/>
                <a:gd name="T62" fmla="*/ 424 w 699"/>
                <a:gd name="T63" fmla="*/ 94 h 109"/>
                <a:gd name="T64" fmla="*/ 432 w 699"/>
                <a:gd name="T65" fmla="*/ 86 h 109"/>
                <a:gd name="T66" fmla="*/ 460 w 699"/>
                <a:gd name="T67" fmla="*/ 73 h 109"/>
                <a:gd name="T68" fmla="*/ 453 w 699"/>
                <a:gd name="T69" fmla="*/ 32 h 109"/>
                <a:gd name="T70" fmla="*/ 472 w 699"/>
                <a:gd name="T71" fmla="*/ 47 h 109"/>
                <a:gd name="T72" fmla="*/ 438 w 699"/>
                <a:gd name="T73" fmla="*/ 52 h 109"/>
                <a:gd name="T74" fmla="*/ 482 w 699"/>
                <a:gd name="T75" fmla="*/ 82 h 109"/>
                <a:gd name="T76" fmla="*/ 495 w 699"/>
                <a:gd name="T77" fmla="*/ 104 h 109"/>
                <a:gd name="T78" fmla="*/ 507 w 699"/>
                <a:gd name="T79" fmla="*/ 1 h 109"/>
                <a:gd name="T80" fmla="*/ 616 w 699"/>
                <a:gd name="T81" fmla="*/ 104 h 109"/>
                <a:gd name="T82" fmla="*/ 577 w 699"/>
                <a:gd name="T83" fmla="*/ 88 h 109"/>
                <a:gd name="T84" fmla="*/ 540 w 699"/>
                <a:gd name="T85" fmla="*/ 104 h 109"/>
                <a:gd name="T86" fmla="*/ 540 w 699"/>
                <a:gd name="T87" fmla="*/ 1 h 109"/>
                <a:gd name="T88" fmla="*/ 604 w 699"/>
                <a:gd name="T89" fmla="*/ 1 h 109"/>
                <a:gd name="T90" fmla="*/ 663 w 699"/>
                <a:gd name="T91" fmla="*/ 104 h 109"/>
                <a:gd name="T92" fmla="*/ 636 w 699"/>
                <a:gd name="T93" fmla="*/ 82 h 109"/>
                <a:gd name="T94" fmla="*/ 687 w 699"/>
                <a:gd name="T95" fmla="*/ 75 h 109"/>
                <a:gd name="T96" fmla="*/ 658 w 699"/>
                <a:gd name="T97" fmla="*/ 57 h 109"/>
                <a:gd name="T98" fmla="*/ 664 w 699"/>
                <a:gd name="T99" fmla="*/ 0 h 109"/>
                <a:gd name="T100" fmla="*/ 687 w 699"/>
                <a:gd name="T101" fmla="*/ 20 h 109"/>
                <a:gd name="T102" fmla="*/ 643 w 699"/>
                <a:gd name="T103" fmla="*/ 29 h 109"/>
                <a:gd name="T104" fmla="*/ 671 w 699"/>
                <a:gd name="T105" fmla="*/ 47 h 109"/>
                <a:gd name="T106" fmla="*/ 663 w 699"/>
                <a:gd name="T107" fmla="*/ 104 h 109"/>
                <a:gd name="T108" fmla="*/ 262 w 699"/>
                <a:gd name="T109" fmla="*/ 84 h 109"/>
                <a:gd name="T110" fmla="*/ 253 w 699"/>
                <a:gd name="T111" fmla="*/ 32 h 109"/>
                <a:gd name="T112" fmla="*/ 274 w 699"/>
                <a:gd name="T113" fmla="*/ 11 h 109"/>
                <a:gd name="T114" fmla="*/ 289 w 699"/>
                <a:gd name="T115" fmla="*/ 42 h 109"/>
                <a:gd name="T116" fmla="*/ 283 w 699"/>
                <a:gd name="T117" fmla="*/ 93 h 109"/>
                <a:gd name="T118" fmla="*/ 283 w 699"/>
                <a:gd name="T119" fmla="*/ 104 h 109"/>
                <a:gd name="T120" fmla="*/ 329 w 699"/>
                <a:gd name="T121" fmla="*/ 84 h 109"/>
                <a:gd name="T122" fmla="*/ 340 w 699"/>
                <a:gd name="T123" fmla="*/ 84 h 109"/>
                <a:gd name="T124" fmla="*/ 350 w 699"/>
                <a:gd name="T125" fmla="*/ 9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99" h="109">
                  <a:moveTo>
                    <a:pt x="69" y="109"/>
                  </a:moveTo>
                  <a:cubicBezTo>
                    <a:pt x="58" y="98"/>
                    <a:pt x="58" y="98"/>
                    <a:pt x="58" y="98"/>
                  </a:cubicBezTo>
                  <a:cubicBezTo>
                    <a:pt x="52" y="102"/>
                    <a:pt x="44" y="104"/>
                    <a:pt x="36" y="104"/>
                  </a:cubicBezTo>
                  <a:cubicBezTo>
                    <a:pt x="26" y="104"/>
                    <a:pt x="17" y="101"/>
                    <a:pt x="10" y="94"/>
                  </a:cubicBezTo>
                  <a:cubicBezTo>
                    <a:pt x="0" y="84"/>
                    <a:pt x="0" y="75"/>
                    <a:pt x="0" y="52"/>
                  </a:cubicBezTo>
                  <a:cubicBezTo>
                    <a:pt x="0" y="30"/>
                    <a:pt x="0" y="20"/>
                    <a:pt x="10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6" y="0"/>
                    <a:pt x="55" y="4"/>
                    <a:pt x="62" y="11"/>
                  </a:cubicBezTo>
                  <a:cubicBezTo>
                    <a:pt x="71" y="20"/>
                    <a:pt x="72" y="29"/>
                    <a:pt x="72" y="52"/>
                  </a:cubicBezTo>
                  <a:cubicBezTo>
                    <a:pt x="72" y="72"/>
                    <a:pt x="72" y="81"/>
                    <a:pt x="65" y="90"/>
                  </a:cubicBezTo>
                  <a:cubicBezTo>
                    <a:pt x="76" y="101"/>
                    <a:pt x="76" y="101"/>
                    <a:pt x="76" y="101"/>
                  </a:cubicBezTo>
                  <a:lnTo>
                    <a:pt x="69" y="109"/>
                  </a:lnTo>
                  <a:close/>
                  <a:moveTo>
                    <a:pt x="36" y="11"/>
                  </a:moveTo>
                  <a:cubicBezTo>
                    <a:pt x="29" y="11"/>
                    <a:pt x="23" y="14"/>
                    <a:pt x="19" y="18"/>
                  </a:cubicBezTo>
                  <a:cubicBezTo>
                    <a:pt x="13" y="25"/>
                    <a:pt x="12" y="31"/>
                    <a:pt x="12" y="52"/>
                  </a:cubicBezTo>
                  <a:cubicBezTo>
                    <a:pt x="12" y="74"/>
                    <a:pt x="13" y="80"/>
                    <a:pt x="19" y="86"/>
                  </a:cubicBezTo>
                  <a:cubicBezTo>
                    <a:pt x="23" y="91"/>
                    <a:pt x="29" y="93"/>
                    <a:pt x="36" y="93"/>
                  </a:cubicBezTo>
                  <a:cubicBezTo>
                    <a:pt x="41" y="93"/>
                    <a:pt x="46" y="92"/>
                    <a:pt x="49" y="89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59" y="75"/>
                    <a:pt x="60" y="67"/>
                    <a:pt x="60" y="52"/>
                  </a:cubicBezTo>
                  <a:cubicBezTo>
                    <a:pt x="60" y="31"/>
                    <a:pt x="59" y="25"/>
                    <a:pt x="53" y="18"/>
                  </a:cubicBezTo>
                  <a:cubicBezTo>
                    <a:pt x="49" y="14"/>
                    <a:pt x="43" y="11"/>
                    <a:pt x="36" y="11"/>
                  </a:cubicBezTo>
                  <a:close/>
                  <a:moveTo>
                    <a:pt x="112" y="104"/>
                  </a:moveTo>
                  <a:cubicBezTo>
                    <a:pt x="104" y="104"/>
                    <a:pt x="98" y="102"/>
                    <a:pt x="93" y="98"/>
                  </a:cubicBezTo>
                  <a:cubicBezTo>
                    <a:pt x="88" y="93"/>
                    <a:pt x="86" y="86"/>
                    <a:pt x="86" y="78"/>
                  </a:cubicBezTo>
                  <a:cubicBezTo>
                    <a:pt x="86" y="32"/>
                    <a:pt x="86" y="32"/>
                    <a:pt x="86" y="32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98" y="88"/>
                    <a:pt x="104" y="94"/>
                    <a:pt x="114" y="94"/>
                  </a:cubicBezTo>
                  <a:cubicBezTo>
                    <a:pt x="125" y="94"/>
                    <a:pt x="131" y="87"/>
                    <a:pt x="131" y="76"/>
                  </a:cubicBezTo>
                  <a:cubicBezTo>
                    <a:pt x="131" y="32"/>
                    <a:pt x="131" y="32"/>
                    <a:pt x="131" y="32"/>
                  </a:cubicBezTo>
                  <a:cubicBezTo>
                    <a:pt x="142" y="32"/>
                    <a:pt x="142" y="32"/>
                    <a:pt x="142" y="32"/>
                  </a:cubicBezTo>
                  <a:cubicBezTo>
                    <a:pt x="142" y="104"/>
                    <a:pt x="142" y="104"/>
                    <a:pt x="142" y="104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26" y="102"/>
                    <a:pt x="119" y="104"/>
                    <a:pt x="112" y="104"/>
                  </a:cubicBezTo>
                  <a:close/>
                  <a:moveTo>
                    <a:pt x="171" y="104"/>
                  </a:moveTo>
                  <a:cubicBezTo>
                    <a:pt x="159" y="104"/>
                    <a:pt x="159" y="104"/>
                    <a:pt x="159" y="104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1" y="65"/>
                    <a:pt x="171" y="65"/>
                    <a:pt x="171" y="65"/>
                  </a:cubicBezTo>
                  <a:lnTo>
                    <a:pt x="171" y="104"/>
                  </a:lnTo>
                  <a:close/>
                  <a:moveTo>
                    <a:pt x="172" y="14"/>
                  </a:moveTo>
                  <a:cubicBezTo>
                    <a:pt x="159" y="14"/>
                    <a:pt x="159" y="14"/>
                    <a:pt x="159" y="14"/>
                  </a:cubicBezTo>
                  <a:cubicBezTo>
                    <a:pt x="159" y="1"/>
                    <a:pt x="159" y="1"/>
                    <a:pt x="159" y="1"/>
                  </a:cubicBezTo>
                  <a:cubicBezTo>
                    <a:pt x="172" y="1"/>
                    <a:pt x="172" y="1"/>
                    <a:pt x="172" y="1"/>
                  </a:cubicBezTo>
                  <a:lnTo>
                    <a:pt x="172" y="14"/>
                  </a:lnTo>
                  <a:close/>
                  <a:moveTo>
                    <a:pt x="244" y="104"/>
                  </a:moveTo>
                  <a:cubicBezTo>
                    <a:pt x="233" y="104"/>
                    <a:pt x="233" y="104"/>
                    <a:pt x="233" y="104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33" y="48"/>
                    <a:pt x="227" y="42"/>
                    <a:pt x="216" y="42"/>
                  </a:cubicBezTo>
                  <a:cubicBezTo>
                    <a:pt x="206" y="42"/>
                    <a:pt x="200" y="49"/>
                    <a:pt x="200" y="60"/>
                  </a:cubicBezTo>
                  <a:cubicBezTo>
                    <a:pt x="200" y="104"/>
                    <a:pt x="200" y="104"/>
                    <a:pt x="200" y="104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200" y="32"/>
                    <a:pt x="200" y="32"/>
                    <a:pt x="200" y="32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5" y="34"/>
                    <a:pt x="211" y="32"/>
                    <a:pt x="218" y="32"/>
                  </a:cubicBezTo>
                  <a:cubicBezTo>
                    <a:pt x="226" y="32"/>
                    <a:pt x="232" y="34"/>
                    <a:pt x="237" y="38"/>
                  </a:cubicBezTo>
                  <a:cubicBezTo>
                    <a:pt x="242" y="43"/>
                    <a:pt x="244" y="50"/>
                    <a:pt x="244" y="58"/>
                  </a:cubicBezTo>
                  <a:lnTo>
                    <a:pt x="244" y="104"/>
                  </a:lnTo>
                  <a:close/>
                  <a:moveTo>
                    <a:pt x="312" y="104"/>
                  </a:moveTo>
                  <a:cubicBezTo>
                    <a:pt x="300" y="104"/>
                    <a:pt x="300" y="104"/>
                    <a:pt x="300" y="104"/>
                  </a:cubicBezTo>
                  <a:cubicBezTo>
                    <a:pt x="300" y="65"/>
                    <a:pt x="300" y="65"/>
                    <a:pt x="300" y="65"/>
                  </a:cubicBezTo>
                  <a:cubicBezTo>
                    <a:pt x="300" y="32"/>
                    <a:pt x="300" y="32"/>
                    <a:pt x="300" y="32"/>
                  </a:cubicBezTo>
                  <a:cubicBezTo>
                    <a:pt x="312" y="32"/>
                    <a:pt x="312" y="32"/>
                    <a:pt x="312" y="32"/>
                  </a:cubicBezTo>
                  <a:cubicBezTo>
                    <a:pt x="312" y="65"/>
                    <a:pt x="312" y="65"/>
                    <a:pt x="312" y="65"/>
                  </a:cubicBezTo>
                  <a:lnTo>
                    <a:pt x="312" y="104"/>
                  </a:lnTo>
                  <a:close/>
                  <a:moveTo>
                    <a:pt x="313" y="14"/>
                  </a:moveTo>
                  <a:cubicBezTo>
                    <a:pt x="300" y="14"/>
                    <a:pt x="300" y="14"/>
                    <a:pt x="300" y="14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313" y="1"/>
                    <a:pt x="313" y="1"/>
                    <a:pt x="313" y="1"/>
                  </a:cubicBezTo>
                  <a:lnTo>
                    <a:pt x="313" y="14"/>
                  </a:lnTo>
                  <a:close/>
                  <a:moveTo>
                    <a:pt x="390" y="104"/>
                  </a:moveTo>
                  <a:cubicBezTo>
                    <a:pt x="369" y="104"/>
                    <a:pt x="358" y="91"/>
                    <a:pt x="358" y="68"/>
                  </a:cubicBezTo>
                  <a:cubicBezTo>
                    <a:pt x="358" y="45"/>
                    <a:pt x="369" y="32"/>
                    <a:pt x="388" y="32"/>
                  </a:cubicBezTo>
                  <a:cubicBezTo>
                    <a:pt x="406" y="32"/>
                    <a:pt x="417" y="44"/>
                    <a:pt x="417" y="66"/>
                  </a:cubicBezTo>
                  <a:cubicBezTo>
                    <a:pt x="417" y="71"/>
                    <a:pt x="417" y="71"/>
                    <a:pt x="417" y="71"/>
                  </a:cubicBezTo>
                  <a:cubicBezTo>
                    <a:pt x="370" y="71"/>
                    <a:pt x="370" y="71"/>
                    <a:pt x="370" y="71"/>
                  </a:cubicBezTo>
                  <a:cubicBezTo>
                    <a:pt x="370" y="86"/>
                    <a:pt x="377" y="94"/>
                    <a:pt x="390" y="94"/>
                  </a:cubicBezTo>
                  <a:cubicBezTo>
                    <a:pt x="397" y="94"/>
                    <a:pt x="402" y="92"/>
                    <a:pt x="408" y="86"/>
                  </a:cubicBezTo>
                  <a:cubicBezTo>
                    <a:pt x="408" y="86"/>
                    <a:pt x="408" y="86"/>
                    <a:pt x="408" y="86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09" y="100"/>
                    <a:pt x="402" y="104"/>
                    <a:pt x="390" y="104"/>
                  </a:cubicBezTo>
                  <a:close/>
                  <a:moveTo>
                    <a:pt x="370" y="62"/>
                  </a:moveTo>
                  <a:cubicBezTo>
                    <a:pt x="406" y="62"/>
                    <a:pt x="406" y="62"/>
                    <a:pt x="406" y="62"/>
                  </a:cubicBezTo>
                  <a:cubicBezTo>
                    <a:pt x="405" y="57"/>
                    <a:pt x="405" y="55"/>
                    <a:pt x="403" y="52"/>
                  </a:cubicBezTo>
                  <a:cubicBezTo>
                    <a:pt x="400" y="45"/>
                    <a:pt x="395" y="42"/>
                    <a:pt x="388" y="42"/>
                  </a:cubicBezTo>
                  <a:cubicBezTo>
                    <a:pt x="381" y="42"/>
                    <a:pt x="375" y="45"/>
                    <a:pt x="372" y="52"/>
                  </a:cubicBezTo>
                  <a:cubicBezTo>
                    <a:pt x="371" y="55"/>
                    <a:pt x="370" y="57"/>
                    <a:pt x="370" y="62"/>
                  </a:cubicBezTo>
                  <a:close/>
                  <a:moveTo>
                    <a:pt x="453" y="104"/>
                  </a:moveTo>
                  <a:cubicBezTo>
                    <a:pt x="440" y="104"/>
                    <a:pt x="431" y="101"/>
                    <a:pt x="424" y="94"/>
                  </a:cubicBezTo>
                  <a:cubicBezTo>
                    <a:pt x="423" y="94"/>
                    <a:pt x="423" y="94"/>
                    <a:pt x="423" y="94"/>
                  </a:cubicBezTo>
                  <a:cubicBezTo>
                    <a:pt x="431" y="86"/>
                    <a:pt x="431" y="86"/>
                    <a:pt x="431" y="86"/>
                  </a:cubicBezTo>
                  <a:cubicBezTo>
                    <a:pt x="432" y="86"/>
                    <a:pt x="432" y="86"/>
                    <a:pt x="432" y="86"/>
                  </a:cubicBezTo>
                  <a:cubicBezTo>
                    <a:pt x="437" y="92"/>
                    <a:pt x="444" y="94"/>
                    <a:pt x="453" y="94"/>
                  </a:cubicBezTo>
                  <a:cubicBezTo>
                    <a:pt x="459" y="94"/>
                    <a:pt x="471" y="93"/>
                    <a:pt x="471" y="83"/>
                  </a:cubicBezTo>
                  <a:cubicBezTo>
                    <a:pt x="471" y="77"/>
                    <a:pt x="467" y="74"/>
                    <a:pt x="460" y="73"/>
                  </a:cubicBezTo>
                  <a:cubicBezTo>
                    <a:pt x="448" y="72"/>
                    <a:pt x="448" y="72"/>
                    <a:pt x="448" y="72"/>
                  </a:cubicBezTo>
                  <a:cubicBezTo>
                    <a:pt x="434" y="71"/>
                    <a:pt x="427" y="64"/>
                    <a:pt x="427" y="53"/>
                  </a:cubicBezTo>
                  <a:cubicBezTo>
                    <a:pt x="427" y="40"/>
                    <a:pt x="437" y="32"/>
                    <a:pt x="453" y="32"/>
                  </a:cubicBezTo>
                  <a:cubicBezTo>
                    <a:pt x="464" y="32"/>
                    <a:pt x="472" y="34"/>
                    <a:pt x="479" y="39"/>
                  </a:cubicBezTo>
                  <a:cubicBezTo>
                    <a:pt x="479" y="40"/>
                    <a:pt x="479" y="40"/>
                    <a:pt x="479" y="40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71" y="47"/>
                    <a:pt x="471" y="47"/>
                    <a:pt x="471" y="47"/>
                  </a:cubicBezTo>
                  <a:cubicBezTo>
                    <a:pt x="466" y="43"/>
                    <a:pt x="460" y="42"/>
                    <a:pt x="453" y="42"/>
                  </a:cubicBezTo>
                  <a:cubicBezTo>
                    <a:pt x="443" y="42"/>
                    <a:pt x="438" y="45"/>
                    <a:pt x="438" y="52"/>
                  </a:cubicBezTo>
                  <a:cubicBezTo>
                    <a:pt x="438" y="58"/>
                    <a:pt x="442" y="61"/>
                    <a:pt x="450" y="62"/>
                  </a:cubicBezTo>
                  <a:cubicBezTo>
                    <a:pt x="461" y="63"/>
                    <a:pt x="461" y="63"/>
                    <a:pt x="461" y="63"/>
                  </a:cubicBezTo>
                  <a:cubicBezTo>
                    <a:pt x="470" y="64"/>
                    <a:pt x="482" y="67"/>
                    <a:pt x="482" y="82"/>
                  </a:cubicBezTo>
                  <a:cubicBezTo>
                    <a:pt x="482" y="96"/>
                    <a:pt x="471" y="104"/>
                    <a:pt x="453" y="104"/>
                  </a:cubicBezTo>
                  <a:close/>
                  <a:moveTo>
                    <a:pt x="507" y="104"/>
                  </a:moveTo>
                  <a:cubicBezTo>
                    <a:pt x="495" y="104"/>
                    <a:pt x="495" y="104"/>
                    <a:pt x="495" y="104"/>
                  </a:cubicBezTo>
                  <a:cubicBezTo>
                    <a:pt x="495" y="57"/>
                    <a:pt x="495" y="57"/>
                    <a:pt x="495" y="57"/>
                  </a:cubicBezTo>
                  <a:cubicBezTo>
                    <a:pt x="495" y="1"/>
                    <a:pt x="495" y="1"/>
                    <a:pt x="495" y="1"/>
                  </a:cubicBezTo>
                  <a:cubicBezTo>
                    <a:pt x="507" y="1"/>
                    <a:pt x="507" y="1"/>
                    <a:pt x="507" y="1"/>
                  </a:cubicBezTo>
                  <a:cubicBezTo>
                    <a:pt x="507" y="57"/>
                    <a:pt x="507" y="57"/>
                    <a:pt x="507" y="57"/>
                  </a:cubicBezTo>
                  <a:lnTo>
                    <a:pt x="507" y="104"/>
                  </a:lnTo>
                  <a:close/>
                  <a:moveTo>
                    <a:pt x="616" y="104"/>
                  </a:moveTo>
                  <a:cubicBezTo>
                    <a:pt x="604" y="104"/>
                    <a:pt x="604" y="104"/>
                    <a:pt x="604" y="104"/>
                  </a:cubicBezTo>
                  <a:cubicBezTo>
                    <a:pt x="604" y="30"/>
                    <a:pt x="604" y="30"/>
                    <a:pt x="604" y="30"/>
                  </a:cubicBezTo>
                  <a:cubicBezTo>
                    <a:pt x="577" y="88"/>
                    <a:pt x="577" y="88"/>
                    <a:pt x="577" y="88"/>
                  </a:cubicBezTo>
                  <a:cubicBezTo>
                    <a:pt x="567" y="88"/>
                    <a:pt x="567" y="88"/>
                    <a:pt x="567" y="88"/>
                  </a:cubicBezTo>
                  <a:cubicBezTo>
                    <a:pt x="540" y="30"/>
                    <a:pt x="540" y="30"/>
                    <a:pt x="540" y="30"/>
                  </a:cubicBezTo>
                  <a:cubicBezTo>
                    <a:pt x="540" y="104"/>
                    <a:pt x="540" y="104"/>
                    <a:pt x="540" y="104"/>
                  </a:cubicBezTo>
                  <a:cubicBezTo>
                    <a:pt x="528" y="104"/>
                    <a:pt x="528" y="104"/>
                    <a:pt x="528" y="10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40" y="1"/>
                    <a:pt x="540" y="1"/>
                    <a:pt x="540" y="1"/>
                  </a:cubicBezTo>
                  <a:cubicBezTo>
                    <a:pt x="540" y="2"/>
                    <a:pt x="540" y="2"/>
                    <a:pt x="540" y="2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616" y="1"/>
                    <a:pt x="616" y="1"/>
                    <a:pt x="616" y="1"/>
                  </a:cubicBezTo>
                  <a:lnTo>
                    <a:pt x="616" y="104"/>
                  </a:lnTo>
                  <a:close/>
                  <a:moveTo>
                    <a:pt x="663" y="104"/>
                  </a:moveTo>
                  <a:cubicBezTo>
                    <a:pt x="648" y="104"/>
                    <a:pt x="638" y="101"/>
                    <a:pt x="628" y="91"/>
                  </a:cubicBezTo>
                  <a:cubicBezTo>
                    <a:pt x="628" y="90"/>
                    <a:pt x="628" y="90"/>
                    <a:pt x="628" y="90"/>
                  </a:cubicBezTo>
                  <a:cubicBezTo>
                    <a:pt x="636" y="82"/>
                    <a:pt x="636" y="82"/>
                    <a:pt x="636" y="82"/>
                  </a:cubicBezTo>
                  <a:cubicBezTo>
                    <a:pt x="637" y="83"/>
                    <a:pt x="637" y="83"/>
                    <a:pt x="637" y="83"/>
                  </a:cubicBezTo>
                  <a:cubicBezTo>
                    <a:pt x="644" y="90"/>
                    <a:pt x="652" y="93"/>
                    <a:pt x="664" y="93"/>
                  </a:cubicBezTo>
                  <a:cubicBezTo>
                    <a:pt x="678" y="93"/>
                    <a:pt x="687" y="87"/>
                    <a:pt x="687" y="75"/>
                  </a:cubicBezTo>
                  <a:cubicBezTo>
                    <a:pt x="687" y="70"/>
                    <a:pt x="685" y="66"/>
                    <a:pt x="682" y="63"/>
                  </a:cubicBezTo>
                  <a:cubicBezTo>
                    <a:pt x="679" y="61"/>
                    <a:pt x="677" y="60"/>
                    <a:pt x="669" y="59"/>
                  </a:cubicBezTo>
                  <a:cubicBezTo>
                    <a:pt x="658" y="57"/>
                    <a:pt x="658" y="57"/>
                    <a:pt x="658" y="57"/>
                  </a:cubicBezTo>
                  <a:cubicBezTo>
                    <a:pt x="649" y="55"/>
                    <a:pt x="643" y="53"/>
                    <a:pt x="639" y="49"/>
                  </a:cubicBezTo>
                  <a:cubicBezTo>
                    <a:pt x="633" y="44"/>
                    <a:pt x="631" y="38"/>
                    <a:pt x="631" y="29"/>
                  </a:cubicBezTo>
                  <a:cubicBezTo>
                    <a:pt x="631" y="12"/>
                    <a:pt x="644" y="0"/>
                    <a:pt x="664" y="0"/>
                  </a:cubicBezTo>
                  <a:cubicBezTo>
                    <a:pt x="676" y="0"/>
                    <a:pt x="685" y="4"/>
                    <a:pt x="694" y="12"/>
                  </a:cubicBezTo>
                  <a:cubicBezTo>
                    <a:pt x="695" y="12"/>
                    <a:pt x="695" y="12"/>
                    <a:pt x="695" y="12"/>
                  </a:cubicBezTo>
                  <a:cubicBezTo>
                    <a:pt x="687" y="20"/>
                    <a:pt x="687" y="20"/>
                    <a:pt x="687" y="20"/>
                  </a:cubicBezTo>
                  <a:cubicBezTo>
                    <a:pt x="686" y="20"/>
                    <a:pt x="686" y="20"/>
                    <a:pt x="686" y="20"/>
                  </a:cubicBezTo>
                  <a:cubicBezTo>
                    <a:pt x="680" y="14"/>
                    <a:pt x="673" y="11"/>
                    <a:pt x="663" y="11"/>
                  </a:cubicBezTo>
                  <a:cubicBezTo>
                    <a:pt x="651" y="11"/>
                    <a:pt x="643" y="18"/>
                    <a:pt x="643" y="29"/>
                  </a:cubicBezTo>
                  <a:cubicBezTo>
                    <a:pt x="643" y="34"/>
                    <a:pt x="644" y="38"/>
                    <a:pt x="647" y="40"/>
                  </a:cubicBezTo>
                  <a:cubicBezTo>
                    <a:pt x="650" y="43"/>
                    <a:pt x="654" y="45"/>
                    <a:pt x="660" y="45"/>
                  </a:cubicBezTo>
                  <a:cubicBezTo>
                    <a:pt x="671" y="47"/>
                    <a:pt x="671" y="47"/>
                    <a:pt x="671" y="47"/>
                  </a:cubicBezTo>
                  <a:cubicBezTo>
                    <a:pt x="681" y="49"/>
                    <a:pt x="686" y="51"/>
                    <a:pt x="690" y="55"/>
                  </a:cubicBezTo>
                  <a:cubicBezTo>
                    <a:pt x="696" y="60"/>
                    <a:pt x="699" y="67"/>
                    <a:pt x="699" y="75"/>
                  </a:cubicBezTo>
                  <a:cubicBezTo>
                    <a:pt x="699" y="93"/>
                    <a:pt x="685" y="104"/>
                    <a:pt x="663" y="104"/>
                  </a:cubicBezTo>
                  <a:close/>
                  <a:moveTo>
                    <a:pt x="283" y="104"/>
                  </a:moveTo>
                  <a:cubicBezTo>
                    <a:pt x="281" y="104"/>
                    <a:pt x="281" y="104"/>
                    <a:pt x="281" y="104"/>
                  </a:cubicBezTo>
                  <a:cubicBezTo>
                    <a:pt x="269" y="104"/>
                    <a:pt x="262" y="96"/>
                    <a:pt x="262" y="84"/>
                  </a:cubicBezTo>
                  <a:cubicBezTo>
                    <a:pt x="262" y="42"/>
                    <a:pt x="262" y="42"/>
                    <a:pt x="262" y="42"/>
                  </a:cubicBezTo>
                  <a:cubicBezTo>
                    <a:pt x="253" y="42"/>
                    <a:pt x="253" y="42"/>
                    <a:pt x="253" y="42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62" y="32"/>
                    <a:pt x="262" y="32"/>
                    <a:pt x="262" y="32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74" y="11"/>
                    <a:pt x="274" y="11"/>
                    <a:pt x="274" y="11"/>
                  </a:cubicBezTo>
                  <a:cubicBezTo>
                    <a:pt x="274" y="32"/>
                    <a:pt x="274" y="32"/>
                    <a:pt x="274" y="32"/>
                  </a:cubicBezTo>
                  <a:cubicBezTo>
                    <a:pt x="289" y="32"/>
                    <a:pt x="289" y="32"/>
                    <a:pt x="289" y="32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74" y="42"/>
                    <a:pt x="274" y="42"/>
                    <a:pt x="274" y="42"/>
                  </a:cubicBezTo>
                  <a:cubicBezTo>
                    <a:pt x="274" y="84"/>
                    <a:pt x="274" y="84"/>
                    <a:pt x="274" y="84"/>
                  </a:cubicBezTo>
                  <a:cubicBezTo>
                    <a:pt x="274" y="90"/>
                    <a:pt x="277" y="93"/>
                    <a:pt x="283" y="93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3" y="94"/>
                    <a:pt x="283" y="94"/>
                    <a:pt x="283" y="94"/>
                  </a:cubicBezTo>
                  <a:lnTo>
                    <a:pt x="283" y="104"/>
                  </a:lnTo>
                  <a:close/>
                  <a:moveTo>
                    <a:pt x="350" y="104"/>
                  </a:moveTo>
                  <a:cubicBezTo>
                    <a:pt x="347" y="104"/>
                    <a:pt x="347" y="104"/>
                    <a:pt x="347" y="104"/>
                  </a:cubicBezTo>
                  <a:cubicBezTo>
                    <a:pt x="336" y="104"/>
                    <a:pt x="329" y="96"/>
                    <a:pt x="329" y="84"/>
                  </a:cubicBezTo>
                  <a:cubicBezTo>
                    <a:pt x="329" y="1"/>
                    <a:pt x="329" y="1"/>
                    <a:pt x="329" y="1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40" y="84"/>
                    <a:pt x="340" y="84"/>
                    <a:pt x="340" y="84"/>
                  </a:cubicBezTo>
                  <a:cubicBezTo>
                    <a:pt x="340" y="91"/>
                    <a:pt x="343" y="93"/>
                    <a:pt x="349" y="93"/>
                  </a:cubicBezTo>
                  <a:cubicBezTo>
                    <a:pt x="350" y="93"/>
                    <a:pt x="350" y="93"/>
                    <a:pt x="350" y="93"/>
                  </a:cubicBezTo>
                  <a:cubicBezTo>
                    <a:pt x="350" y="94"/>
                    <a:pt x="350" y="94"/>
                    <a:pt x="350" y="94"/>
                  </a:cubicBezTo>
                  <a:lnTo>
                    <a:pt x="350" y="104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gray">
            <a:xfrm>
              <a:off x="7458075" y="4721225"/>
              <a:ext cx="101600" cy="55563"/>
            </a:xfrm>
            <a:custGeom>
              <a:avLst/>
              <a:gdLst>
                <a:gd name="T0" fmla="*/ 14 w 64"/>
                <a:gd name="T1" fmla="*/ 7 h 35"/>
                <a:gd name="T2" fmla="*/ 14 w 64"/>
                <a:gd name="T3" fmla="*/ 35 h 35"/>
                <a:gd name="T4" fmla="*/ 9 w 64"/>
                <a:gd name="T5" fmla="*/ 35 h 35"/>
                <a:gd name="T6" fmla="*/ 9 w 64"/>
                <a:gd name="T7" fmla="*/ 7 h 35"/>
                <a:gd name="T8" fmla="*/ 0 w 64"/>
                <a:gd name="T9" fmla="*/ 7 h 35"/>
                <a:gd name="T10" fmla="*/ 0 w 64"/>
                <a:gd name="T11" fmla="*/ 0 h 35"/>
                <a:gd name="T12" fmla="*/ 23 w 64"/>
                <a:gd name="T13" fmla="*/ 0 h 35"/>
                <a:gd name="T14" fmla="*/ 23 w 64"/>
                <a:gd name="T15" fmla="*/ 7 h 35"/>
                <a:gd name="T16" fmla="*/ 14 w 64"/>
                <a:gd name="T17" fmla="*/ 7 h 35"/>
                <a:gd name="T18" fmla="*/ 57 w 64"/>
                <a:gd name="T19" fmla="*/ 35 h 35"/>
                <a:gd name="T20" fmla="*/ 57 w 64"/>
                <a:gd name="T21" fmla="*/ 14 h 35"/>
                <a:gd name="T22" fmla="*/ 50 w 64"/>
                <a:gd name="T23" fmla="*/ 28 h 35"/>
                <a:gd name="T24" fmla="*/ 45 w 64"/>
                <a:gd name="T25" fmla="*/ 28 h 35"/>
                <a:gd name="T26" fmla="*/ 38 w 64"/>
                <a:gd name="T27" fmla="*/ 14 h 35"/>
                <a:gd name="T28" fmla="*/ 38 w 64"/>
                <a:gd name="T29" fmla="*/ 35 h 35"/>
                <a:gd name="T30" fmla="*/ 31 w 64"/>
                <a:gd name="T31" fmla="*/ 35 h 35"/>
                <a:gd name="T32" fmla="*/ 31 w 64"/>
                <a:gd name="T33" fmla="*/ 0 h 35"/>
                <a:gd name="T34" fmla="*/ 38 w 64"/>
                <a:gd name="T35" fmla="*/ 0 h 35"/>
                <a:gd name="T36" fmla="*/ 47 w 64"/>
                <a:gd name="T37" fmla="*/ 21 h 35"/>
                <a:gd name="T38" fmla="*/ 57 w 64"/>
                <a:gd name="T39" fmla="*/ 0 h 35"/>
                <a:gd name="T40" fmla="*/ 64 w 64"/>
                <a:gd name="T41" fmla="*/ 0 h 35"/>
                <a:gd name="T42" fmla="*/ 64 w 64"/>
                <a:gd name="T43" fmla="*/ 35 h 35"/>
                <a:gd name="T44" fmla="*/ 57 w 64"/>
                <a:gd name="T4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5">
                  <a:moveTo>
                    <a:pt x="14" y="7"/>
                  </a:moveTo>
                  <a:lnTo>
                    <a:pt x="14" y="35"/>
                  </a:lnTo>
                  <a:lnTo>
                    <a:pt x="9" y="35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7"/>
                  </a:lnTo>
                  <a:lnTo>
                    <a:pt x="14" y="7"/>
                  </a:lnTo>
                  <a:close/>
                  <a:moveTo>
                    <a:pt x="57" y="35"/>
                  </a:moveTo>
                  <a:lnTo>
                    <a:pt x="57" y="14"/>
                  </a:lnTo>
                  <a:lnTo>
                    <a:pt x="50" y="28"/>
                  </a:lnTo>
                  <a:lnTo>
                    <a:pt x="45" y="28"/>
                  </a:lnTo>
                  <a:lnTo>
                    <a:pt x="38" y="14"/>
                  </a:lnTo>
                  <a:lnTo>
                    <a:pt x="38" y="35"/>
                  </a:lnTo>
                  <a:lnTo>
                    <a:pt x="31" y="35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7" y="21"/>
                  </a:lnTo>
                  <a:lnTo>
                    <a:pt x="57" y="0"/>
                  </a:lnTo>
                  <a:lnTo>
                    <a:pt x="64" y="0"/>
                  </a:lnTo>
                  <a:lnTo>
                    <a:pt x="64" y="35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Freeform 7"/>
            <p:cNvSpPr>
              <a:spLocks noEditPoints="1"/>
            </p:cNvSpPr>
            <p:nvPr/>
          </p:nvSpPr>
          <p:spPr bwMode="gray">
            <a:xfrm>
              <a:off x="5591175" y="3467100"/>
              <a:ext cx="1060450" cy="950913"/>
            </a:xfrm>
            <a:custGeom>
              <a:avLst/>
              <a:gdLst>
                <a:gd name="T0" fmla="*/ 282 w 282"/>
                <a:gd name="T1" fmla="*/ 55 h 252"/>
                <a:gd name="T2" fmla="*/ 256 w 282"/>
                <a:gd name="T3" fmla="*/ 70 h 252"/>
                <a:gd name="T4" fmla="*/ 212 w 282"/>
                <a:gd name="T5" fmla="*/ 26 h 252"/>
                <a:gd name="T6" fmla="*/ 227 w 282"/>
                <a:gd name="T7" fmla="*/ 0 h 252"/>
                <a:gd name="T8" fmla="*/ 282 w 282"/>
                <a:gd name="T9" fmla="*/ 55 h 252"/>
                <a:gd name="T10" fmla="*/ 30 w 282"/>
                <a:gd name="T11" fmla="*/ 131 h 252"/>
                <a:gd name="T12" fmla="*/ 0 w 282"/>
                <a:gd name="T13" fmla="*/ 131 h 252"/>
                <a:gd name="T14" fmla="*/ 21 w 282"/>
                <a:gd name="T15" fmla="*/ 207 h 252"/>
                <a:gd name="T16" fmla="*/ 47 w 282"/>
                <a:gd name="T17" fmla="*/ 192 h 252"/>
                <a:gd name="T18" fmla="*/ 30 w 282"/>
                <a:gd name="T19" fmla="*/ 131 h 252"/>
                <a:gd name="T20" fmla="*/ 105 w 282"/>
                <a:gd name="T21" fmla="*/ 51 h 252"/>
                <a:gd name="T22" fmla="*/ 91 w 282"/>
                <a:gd name="T23" fmla="*/ 26 h 252"/>
                <a:gd name="T24" fmla="*/ 30 w 282"/>
                <a:gd name="T25" fmla="*/ 131 h 252"/>
                <a:gd name="T26" fmla="*/ 59 w 282"/>
                <a:gd name="T27" fmla="*/ 131 h 252"/>
                <a:gd name="T28" fmla="*/ 105 w 282"/>
                <a:gd name="T29" fmla="*/ 51 h 252"/>
                <a:gd name="T30" fmla="*/ 71 w 282"/>
                <a:gd name="T31" fmla="*/ 177 h 252"/>
                <a:gd name="T32" fmla="*/ 47 w 282"/>
                <a:gd name="T33" fmla="*/ 192 h 252"/>
                <a:gd name="T34" fmla="*/ 151 w 282"/>
                <a:gd name="T35" fmla="*/ 252 h 252"/>
                <a:gd name="T36" fmla="*/ 151 w 282"/>
                <a:gd name="T37" fmla="*/ 223 h 252"/>
                <a:gd name="T38" fmla="*/ 71 w 282"/>
                <a:gd name="T39" fmla="*/ 17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252">
                  <a:moveTo>
                    <a:pt x="282" y="55"/>
                  </a:moveTo>
                  <a:cubicBezTo>
                    <a:pt x="256" y="70"/>
                    <a:pt x="256" y="70"/>
                    <a:pt x="256" y="70"/>
                  </a:cubicBezTo>
                  <a:cubicBezTo>
                    <a:pt x="245" y="52"/>
                    <a:pt x="230" y="37"/>
                    <a:pt x="212" y="26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50" y="14"/>
                    <a:pt x="269" y="33"/>
                    <a:pt x="282" y="55"/>
                  </a:cubicBezTo>
                  <a:close/>
                  <a:moveTo>
                    <a:pt x="30" y="131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158"/>
                    <a:pt x="8" y="184"/>
                    <a:pt x="21" y="207"/>
                  </a:cubicBezTo>
                  <a:cubicBezTo>
                    <a:pt x="47" y="192"/>
                    <a:pt x="47" y="192"/>
                    <a:pt x="47" y="192"/>
                  </a:cubicBezTo>
                  <a:cubicBezTo>
                    <a:pt x="36" y="174"/>
                    <a:pt x="30" y="153"/>
                    <a:pt x="30" y="131"/>
                  </a:cubicBezTo>
                  <a:close/>
                  <a:moveTo>
                    <a:pt x="105" y="51"/>
                  </a:moveTo>
                  <a:cubicBezTo>
                    <a:pt x="91" y="26"/>
                    <a:pt x="91" y="26"/>
                    <a:pt x="91" y="26"/>
                  </a:cubicBezTo>
                  <a:cubicBezTo>
                    <a:pt x="54" y="47"/>
                    <a:pt x="30" y="86"/>
                    <a:pt x="30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97"/>
                    <a:pt x="77" y="67"/>
                    <a:pt x="105" y="51"/>
                  </a:cubicBezTo>
                  <a:close/>
                  <a:moveTo>
                    <a:pt x="71" y="177"/>
                  </a:moveTo>
                  <a:cubicBezTo>
                    <a:pt x="47" y="192"/>
                    <a:pt x="47" y="192"/>
                    <a:pt x="47" y="192"/>
                  </a:cubicBezTo>
                  <a:cubicBezTo>
                    <a:pt x="68" y="228"/>
                    <a:pt x="106" y="252"/>
                    <a:pt x="151" y="252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17" y="223"/>
                    <a:pt x="87" y="205"/>
                    <a:pt x="71" y="177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Freeform 8"/>
            <p:cNvSpPr>
              <a:spLocks noEditPoints="1"/>
            </p:cNvSpPr>
            <p:nvPr/>
          </p:nvSpPr>
          <p:spPr bwMode="gray">
            <a:xfrm>
              <a:off x="5591175" y="3390900"/>
              <a:ext cx="854075" cy="1136650"/>
            </a:xfrm>
            <a:custGeom>
              <a:avLst/>
              <a:gdLst>
                <a:gd name="T0" fmla="*/ 21 w 227"/>
                <a:gd name="T1" fmla="*/ 227 h 301"/>
                <a:gd name="T2" fmla="*/ 47 w 227"/>
                <a:gd name="T3" fmla="*/ 212 h 301"/>
                <a:gd name="T4" fmla="*/ 151 w 227"/>
                <a:gd name="T5" fmla="*/ 272 h 301"/>
                <a:gd name="T6" fmla="*/ 212 w 227"/>
                <a:gd name="T7" fmla="*/ 255 h 301"/>
                <a:gd name="T8" fmla="*/ 227 w 227"/>
                <a:gd name="T9" fmla="*/ 281 h 301"/>
                <a:gd name="T10" fmla="*/ 151 w 227"/>
                <a:gd name="T11" fmla="*/ 301 h 301"/>
                <a:gd name="T12" fmla="*/ 21 w 227"/>
                <a:gd name="T13" fmla="*/ 227 h 301"/>
                <a:gd name="T14" fmla="*/ 151 w 227"/>
                <a:gd name="T15" fmla="*/ 30 h 301"/>
                <a:gd name="T16" fmla="*/ 212 w 227"/>
                <a:gd name="T17" fmla="*/ 46 h 301"/>
                <a:gd name="T18" fmla="*/ 227 w 227"/>
                <a:gd name="T19" fmla="*/ 20 h 301"/>
                <a:gd name="T20" fmla="*/ 151 w 227"/>
                <a:gd name="T21" fmla="*/ 0 h 301"/>
                <a:gd name="T22" fmla="*/ 0 w 227"/>
                <a:gd name="T23" fmla="*/ 151 h 301"/>
                <a:gd name="T24" fmla="*/ 30 w 227"/>
                <a:gd name="T25" fmla="*/ 151 h 301"/>
                <a:gd name="T26" fmla="*/ 151 w 227"/>
                <a:gd name="T27" fmla="*/ 3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301">
                  <a:moveTo>
                    <a:pt x="21" y="227"/>
                  </a:moveTo>
                  <a:cubicBezTo>
                    <a:pt x="47" y="212"/>
                    <a:pt x="47" y="212"/>
                    <a:pt x="47" y="212"/>
                  </a:cubicBezTo>
                  <a:cubicBezTo>
                    <a:pt x="68" y="248"/>
                    <a:pt x="106" y="272"/>
                    <a:pt x="151" y="272"/>
                  </a:cubicBezTo>
                  <a:cubicBezTo>
                    <a:pt x="173" y="272"/>
                    <a:pt x="194" y="266"/>
                    <a:pt x="212" y="255"/>
                  </a:cubicBezTo>
                  <a:cubicBezTo>
                    <a:pt x="227" y="281"/>
                    <a:pt x="227" y="281"/>
                    <a:pt x="227" y="281"/>
                  </a:cubicBezTo>
                  <a:cubicBezTo>
                    <a:pt x="204" y="294"/>
                    <a:pt x="179" y="301"/>
                    <a:pt x="151" y="301"/>
                  </a:cubicBezTo>
                  <a:cubicBezTo>
                    <a:pt x="96" y="301"/>
                    <a:pt x="47" y="271"/>
                    <a:pt x="21" y="227"/>
                  </a:cubicBezTo>
                  <a:close/>
                  <a:moveTo>
                    <a:pt x="151" y="30"/>
                  </a:moveTo>
                  <a:cubicBezTo>
                    <a:pt x="173" y="30"/>
                    <a:pt x="194" y="36"/>
                    <a:pt x="212" y="46"/>
                  </a:cubicBezTo>
                  <a:cubicBezTo>
                    <a:pt x="227" y="20"/>
                    <a:pt x="227" y="20"/>
                    <a:pt x="227" y="20"/>
                  </a:cubicBezTo>
                  <a:cubicBezTo>
                    <a:pt x="205" y="7"/>
                    <a:pt x="179" y="0"/>
                    <a:pt x="151" y="0"/>
                  </a:cubicBezTo>
                  <a:cubicBezTo>
                    <a:pt x="68" y="0"/>
                    <a:pt x="0" y="68"/>
                    <a:pt x="0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84"/>
                    <a:pt x="84" y="30"/>
                    <a:pt x="151" y="30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Freeform 9"/>
            <p:cNvSpPr>
              <a:spLocks noEditPoints="1"/>
            </p:cNvSpPr>
            <p:nvPr/>
          </p:nvSpPr>
          <p:spPr bwMode="gray">
            <a:xfrm>
              <a:off x="5811838" y="3609975"/>
              <a:ext cx="915987" cy="698500"/>
            </a:xfrm>
            <a:custGeom>
              <a:avLst/>
              <a:gdLst>
                <a:gd name="T0" fmla="*/ 197 w 243"/>
                <a:gd name="T1" fmla="*/ 32 h 185"/>
                <a:gd name="T2" fmla="*/ 223 w 243"/>
                <a:gd name="T3" fmla="*/ 17 h 185"/>
                <a:gd name="T4" fmla="*/ 243 w 243"/>
                <a:gd name="T5" fmla="*/ 93 h 185"/>
                <a:gd name="T6" fmla="*/ 223 w 243"/>
                <a:gd name="T7" fmla="*/ 168 h 185"/>
                <a:gd name="T8" fmla="*/ 197 w 243"/>
                <a:gd name="T9" fmla="*/ 153 h 185"/>
                <a:gd name="T10" fmla="*/ 213 w 243"/>
                <a:gd name="T11" fmla="*/ 93 h 185"/>
                <a:gd name="T12" fmla="*/ 197 w 243"/>
                <a:gd name="T13" fmla="*/ 32 h 185"/>
                <a:gd name="T14" fmla="*/ 178 w 243"/>
                <a:gd name="T15" fmla="*/ 178 h 185"/>
                <a:gd name="T16" fmla="*/ 158 w 243"/>
                <a:gd name="T17" fmla="*/ 158 h 185"/>
                <a:gd name="T18" fmla="*/ 92 w 243"/>
                <a:gd name="T19" fmla="*/ 185 h 185"/>
                <a:gd name="T20" fmla="*/ 0 w 243"/>
                <a:gd name="T21" fmla="*/ 93 h 185"/>
                <a:gd name="T22" fmla="*/ 92 w 243"/>
                <a:gd name="T23" fmla="*/ 0 h 185"/>
                <a:gd name="T24" fmla="*/ 184 w 243"/>
                <a:gd name="T25" fmla="*/ 93 h 185"/>
                <a:gd name="T26" fmla="*/ 172 w 243"/>
                <a:gd name="T27" fmla="*/ 139 h 185"/>
                <a:gd name="T28" fmla="*/ 197 w 243"/>
                <a:gd name="T29" fmla="*/ 153 h 185"/>
                <a:gd name="T30" fmla="*/ 178 w 243"/>
                <a:gd name="T31" fmla="*/ 178 h 185"/>
                <a:gd name="T32" fmla="*/ 155 w 243"/>
                <a:gd name="T33" fmla="*/ 93 h 185"/>
                <a:gd name="T34" fmla="*/ 92 w 243"/>
                <a:gd name="T35" fmla="*/ 30 h 185"/>
                <a:gd name="T36" fmla="*/ 29 w 243"/>
                <a:gd name="T37" fmla="*/ 93 h 185"/>
                <a:gd name="T38" fmla="*/ 92 w 243"/>
                <a:gd name="T39" fmla="*/ 156 h 185"/>
                <a:gd name="T40" fmla="*/ 155 w 243"/>
                <a:gd name="T41" fmla="*/ 9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85">
                  <a:moveTo>
                    <a:pt x="197" y="32"/>
                  </a:moveTo>
                  <a:cubicBezTo>
                    <a:pt x="223" y="17"/>
                    <a:pt x="223" y="17"/>
                    <a:pt x="223" y="17"/>
                  </a:cubicBezTo>
                  <a:cubicBezTo>
                    <a:pt x="235" y="40"/>
                    <a:pt x="243" y="65"/>
                    <a:pt x="243" y="93"/>
                  </a:cubicBezTo>
                  <a:cubicBezTo>
                    <a:pt x="243" y="120"/>
                    <a:pt x="235" y="146"/>
                    <a:pt x="223" y="168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207" y="135"/>
                    <a:pt x="213" y="115"/>
                    <a:pt x="213" y="93"/>
                  </a:cubicBezTo>
                  <a:cubicBezTo>
                    <a:pt x="213" y="71"/>
                    <a:pt x="207" y="50"/>
                    <a:pt x="197" y="32"/>
                  </a:cubicBezTo>
                  <a:close/>
                  <a:moveTo>
                    <a:pt x="178" y="178"/>
                  </a:moveTo>
                  <a:cubicBezTo>
                    <a:pt x="158" y="158"/>
                    <a:pt x="158" y="158"/>
                    <a:pt x="158" y="158"/>
                  </a:cubicBezTo>
                  <a:cubicBezTo>
                    <a:pt x="141" y="175"/>
                    <a:pt x="118" y="185"/>
                    <a:pt x="92" y="185"/>
                  </a:cubicBezTo>
                  <a:cubicBezTo>
                    <a:pt x="41" y="185"/>
                    <a:pt x="0" y="144"/>
                    <a:pt x="0" y="93"/>
                  </a:cubicBezTo>
                  <a:cubicBezTo>
                    <a:pt x="0" y="42"/>
                    <a:pt x="41" y="0"/>
                    <a:pt x="92" y="0"/>
                  </a:cubicBezTo>
                  <a:cubicBezTo>
                    <a:pt x="143" y="0"/>
                    <a:pt x="184" y="42"/>
                    <a:pt x="184" y="93"/>
                  </a:cubicBezTo>
                  <a:cubicBezTo>
                    <a:pt x="184" y="110"/>
                    <a:pt x="180" y="125"/>
                    <a:pt x="172" y="139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192" y="162"/>
                    <a:pt x="185" y="171"/>
                    <a:pt x="178" y="178"/>
                  </a:cubicBezTo>
                  <a:close/>
                  <a:moveTo>
                    <a:pt x="155" y="93"/>
                  </a:moveTo>
                  <a:cubicBezTo>
                    <a:pt x="155" y="58"/>
                    <a:pt x="127" y="30"/>
                    <a:pt x="92" y="30"/>
                  </a:cubicBezTo>
                  <a:cubicBezTo>
                    <a:pt x="57" y="30"/>
                    <a:pt x="29" y="58"/>
                    <a:pt x="29" y="93"/>
                  </a:cubicBezTo>
                  <a:cubicBezTo>
                    <a:pt x="29" y="128"/>
                    <a:pt x="57" y="156"/>
                    <a:pt x="92" y="156"/>
                  </a:cubicBezTo>
                  <a:cubicBezTo>
                    <a:pt x="127" y="156"/>
                    <a:pt x="155" y="128"/>
                    <a:pt x="155" y="93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0" name="Rectangle 89"/>
          <p:cNvSpPr/>
          <p:nvPr/>
        </p:nvSpPr>
        <p:spPr bwMode="gray">
          <a:xfrm>
            <a:off x="1" y="6410036"/>
            <a:ext cx="9144000" cy="447964"/>
          </a:xfrm>
          <a:prstGeom prst="rect">
            <a:avLst/>
          </a:prstGeom>
          <a:solidFill>
            <a:srgbClr val="EBEB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0866" y="6523141"/>
            <a:ext cx="2789546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900" dirty="0" smtClean="0">
                <a:solidFill>
                  <a:srgbClr val="1A1A1A"/>
                </a:solidFill>
                <a:ea typeface="Arial" charset="0"/>
                <a:cs typeface="Arial" charset="0"/>
              </a:rPr>
              <a:t>Copyright © 2016 QuintilesIMS. All rights reserved.</a:t>
            </a:r>
          </a:p>
        </p:txBody>
      </p:sp>
      <p:sp>
        <p:nvSpPr>
          <p:cNvPr id="13" name="Rectangle 12"/>
          <p:cNvSpPr/>
          <p:nvPr/>
        </p:nvSpPr>
        <p:spPr bwMode="gray">
          <a:xfrm>
            <a:off x="9662160" y="0"/>
            <a:ext cx="297180" cy="297180"/>
          </a:xfrm>
          <a:prstGeom prst="rect">
            <a:avLst/>
          </a:prstGeom>
          <a:solidFill>
            <a:srgbClr val="BA0C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 bwMode="gray">
          <a:xfrm>
            <a:off x="9662160" y="437388"/>
            <a:ext cx="297180" cy="29718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 bwMode="gray">
          <a:xfrm>
            <a:off x="9662160" y="874776"/>
            <a:ext cx="297180" cy="297180"/>
          </a:xfrm>
          <a:prstGeom prst="rect">
            <a:avLst/>
          </a:prstGeom>
          <a:solidFill>
            <a:srgbClr val="33333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gray">
          <a:xfrm>
            <a:off x="9662160" y="1312164"/>
            <a:ext cx="297180" cy="297180"/>
          </a:xfrm>
          <a:prstGeom prst="rect">
            <a:avLst/>
          </a:prstGeom>
          <a:solidFill>
            <a:srgbClr val="FF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 bwMode="gray">
          <a:xfrm>
            <a:off x="9662160" y="1749552"/>
            <a:ext cx="297180" cy="297180"/>
          </a:xfrm>
          <a:prstGeom prst="rect">
            <a:avLst/>
          </a:prstGeom>
          <a:solidFill>
            <a:srgbClr val="ED8B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 bwMode="gray">
          <a:xfrm>
            <a:off x="9662160" y="2186940"/>
            <a:ext cx="297180" cy="297180"/>
          </a:xfrm>
          <a:prstGeom prst="rect">
            <a:avLst/>
          </a:prstGeom>
          <a:solidFill>
            <a:srgbClr val="E3520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 bwMode="gray">
          <a:xfrm>
            <a:off x="9662160" y="2624328"/>
            <a:ext cx="297180" cy="297180"/>
          </a:xfrm>
          <a:prstGeom prst="rect">
            <a:avLst/>
          </a:prstGeom>
          <a:solidFill>
            <a:srgbClr val="EC2B9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 bwMode="gray">
          <a:xfrm>
            <a:off x="9662160" y="3499104"/>
            <a:ext cx="297180" cy="297180"/>
          </a:xfrm>
          <a:prstGeom prst="rect">
            <a:avLst/>
          </a:prstGeom>
          <a:solidFill>
            <a:srgbClr val="6D207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 bwMode="gray">
          <a:xfrm>
            <a:off x="9662160" y="3061716"/>
            <a:ext cx="297180" cy="297180"/>
          </a:xfrm>
          <a:prstGeom prst="rect">
            <a:avLst/>
          </a:prstGeom>
          <a:solidFill>
            <a:srgbClr val="AE257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 bwMode="gray">
          <a:xfrm>
            <a:off x="9662160" y="3936492"/>
            <a:ext cx="297180" cy="297180"/>
          </a:xfrm>
          <a:prstGeom prst="rect">
            <a:avLst/>
          </a:prstGeom>
          <a:solidFill>
            <a:srgbClr val="50077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 bwMode="gray">
          <a:xfrm>
            <a:off x="9662160" y="4373880"/>
            <a:ext cx="297180" cy="297180"/>
          </a:xfrm>
          <a:prstGeom prst="rect">
            <a:avLst/>
          </a:prstGeom>
          <a:solidFill>
            <a:srgbClr val="32B5F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 bwMode="gray">
          <a:xfrm>
            <a:off x="9662160" y="4811268"/>
            <a:ext cx="297180" cy="297180"/>
          </a:xfrm>
          <a:prstGeom prst="rect">
            <a:avLst/>
          </a:prstGeom>
          <a:solidFill>
            <a:srgbClr val="297D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 bwMode="gray">
          <a:xfrm>
            <a:off x="9662160" y="5248656"/>
            <a:ext cx="297180" cy="297180"/>
          </a:xfrm>
          <a:prstGeom prst="rect">
            <a:avLst/>
          </a:prstGeom>
          <a:solidFill>
            <a:srgbClr val="004C9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 bwMode="gray">
          <a:xfrm>
            <a:off x="9662160" y="5686044"/>
            <a:ext cx="297180" cy="297180"/>
          </a:xfrm>
          <a:prstGeom prst="rect">
            <a:avLst/>
          </a:prstGeom>
          <a:solidFill>
            <a:srgbClr val="B5BD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 bwMode="gray">
          <a:xfrm>
            <a:off x="9662160" y="6123432"/>
            <a:ext cx="297180" cy="297180"/>
          </a:xfrm>
          <a:prstGeom prst="rect">
            <a:avLst/>
          </a:prstGeom>
          <a:solidFill>
            <a:srgbClr val="84BD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 bwMode="gray">
          <a:xfrm>
            <a:off x="9662160" y="6560820"/>
            <a:ext cx="297180" cy="297180"/>
          </a:xfrm>
          <a:prstGeom prst="rect">
            <a:avLst/>
          </a:prstGeom>
          <a:solidFill>
            <a:srgbClr val="43B64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318451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2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 userDrawn="1"/>
        </p:nvSpPr>
        <p:spPr>
          <a:xfrm>
            <a:off x="199321" y="3961104"/>
            <a:ext cx="8348472" cy="89611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 baseline="0">
                <a:solidFill>
                  <a:schemeClr val="tx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  <a:ea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  <a:ea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  <a:ea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  <a:ea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6A71"/>
                </a:solidFill>
                <a:latin typeface="Arial" charset="0"/>
              </a:defRPr>
            </a:lvl9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9321" y="5298322"/>
            <a:ext cx="3886200" cy="69762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20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 First Name Last Name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199321" y="4844832"/>
            <a:ext cx="834847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2000" i="0" kern="1200" baseline="0">
                <a:solidFill>
                  <a:schemeClr val="tx2"/>
                </a:solidFill>
                <a:latin typeface="+mj-lt"/>
                <a:ea typeface="ＭＳ Ｐゴシック" charset="-128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Subheads are 20pt Arial sentence case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8343900" y="6184900"/>
            <a:ext cx="800100" cy="67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200"/>
              </a:spcBef>
            </a:pPr>
            <a:endParaRPr lang="de-DE" sz="1400" dirty="0" smtClean="0"/>
          </a:p>
        </p:txBody>
      </p:sp>
      <p:grpSp>
        <p:nvGrpSpPr>
          <p:cNvPr id="12" name="Group 3"/>
          <p:cNvGrpSpPr/>
          <p:nvPr userDrawn="1"/>
        </p:nvGrpSpPr>
        <p:grpSpPr bwMode="gray">
          <a:xfrm>
            <a:off x="7475503" y="6346861"/>
            <a:ext cx="1332641" cy="289100"/>
            <a:chOff x="4813445" y="5397500"/>
            <a:chExt cx="2736850" cy="593725"/>
          </a:xfrm>
        </p:grpSpPr>
        <p:sp>
          <p:nvSpPr>
            <p:cNvPr id="13" name="Freeform 5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6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1722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94759"/>
            <a:ext cx="9144000" cy="1345474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 bwMode="gray">
          <a:xfrm>
            <a:off x="0" y="1"/>
            <a:ext cx="9144000" cy="2042764"/>
          </a:xfrm>
          <a:prstGeom prst="rect">
            <a:avLst/>
          </a:prstGeom>
          <a:solidFill>
            <a:srgbClr val="EBEBE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84810" y="608965"/>
            <a:ext cx="8348472" cy="132588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  <a:cs typeface="Georgia"/>
              </a:defRPr>
            </a:lvl1pPr>
          </a:lstStyle>
          <a:p>
            <a:r>
              <a:rPr lang="en-US" dirty="0" smtClean="0"/>
              <a:t>Divider 24pt Arial Bold Title Case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2272145"/>
            <a:ext cx="8348472" cy="352829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21357337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0" name="Picture 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66439" y="6659418"/>
            <a:ext cx="244762" cy="143163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224250"/>
            <a:ext cx="8348472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2138657" y="6363852"/>
            <a:ext cx="6377270" cy="297873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GB" dirty="0" smtClean="0"/>
              <a:t>Notes &amp; Source: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9986886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0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0" name="Picture 3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66345"/>
            <a:ext cx="346364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662977"/>
            <a:ext cx="8348472" cy="456695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aseline="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2138657" y="6363852"/>
            <a:ext cx="6377270" cy="297873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GB" dirty="0" smtClean="0"/>
              <a:t>Notes &amp; Source: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154"/>
            <a:ext cx="9144000" cy="471569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43935" y="1790723"/>
            <a:ext cx="7848600" cy="387116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ct val="110000"/>
              </a:lnSpc>
              <a:defRPr sz="2400" i="0" baseline="0">
                <a:solidFill>
                  <a:schemeClr val="bg1"/>
                </a:solidFill>
                <a:latin typeface="+mj-lt"/>
                <a:cs typeface="Georgia"/>
              </a:defRPr>
            </a:lvl1pPr>
          </a:lstStyle>
          <a:p>
            <a:r>
              <a:rPr lang="en-US" dirty="0" smtClean="0"/>
              <a:t>Thought slide 24pt Arial sentence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2138657" y="6363852"/>
            <a:ext cx="6377270" cy="297873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GB" dirty="0" smtClean="0"/>
              <a:t>Notes &amp; Source: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71734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7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 eaLnBrk="1">
              <a:defRPr sz="700" dirty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1A1A1A"/>
                </a:solidFill>
              </a:rPr>
              <a:t>© 2017, QuintilesIMS (IMS HEALTH GmbH &amp; Co. OHG). All rights reserved. – QuintilesIMS Round Table Biosimilars</a:t>
            </a:r>
            <a:endParaRPr lang="en-US" dirty="0">
              <a:solidFill>
                <a:srgbClr val="1A1A1A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7" y="6661729"/>
            <a:ext cx="318654" cy="140855"/>
          </a:xfrm>
          <a:prstGeom prst="rect">
            <a:avLst/>
          </a:prstGeom>
        </p:spPr>
        <p:txBody>
          <a:bodyPr/>
          <a:lstStyle>
            <a:lvl1pPr eaLnBrk="1">
              <a:defRPr sz="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</p:spTree>
    <p:extLst>
      <p:ext uri="{BB962C8B-B14F-4D97-AF65-F5344CB8AC3E}">
        <p14:creationId xmlns:p14="http://schemas.microsoft.com/office/powerpoint/2010/main" val="301843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er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0852943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68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55600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234275" y="6474690"/>
            <a:ext cx="6309360" cy="383310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© 2017, QuintilesIMS (IMS HEALTH GmbH &amp; Co. OHG). All rights reserved. – QuintilesIMS Round Table Biosimilars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0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55204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3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333333"/>
                </a:solidFill>
              </a:rPr>
              <a:t>© 2017, QuintilesIMS (IMS HEALTH GmbH &amp; Co. OHG). All rights reserved. 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7" y="6661729"/>
            <a:ext cx="318654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prstClr val="white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</p:spTree>
    <p:extLst>
      <p:ext uri="{BB962C8B-B14F-4D97-AF65-F5344CB8AC3E}">
        <p14:creationId xmlns:p14="http://schemas.microsoft.com/office/powerpoint/2010/main" val="178089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763972264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name="think-cell Folie" r:id="rId13" imgW="216" imgH="216" progId="TCLayout.ActiveDocument.1">
                  <p:embed/>
                </p:oleObj>
              </mc:Choice>
              <mc:Fallback>
                <p:oleObj name="think-cell Folie" r:id="rId13" imgW="216" imgH="216" progId="TCLayout.ActiveDocument.1">
                  <p:embed/>
                  <p:pic>
                    <p:nvPicPr>
                      <p:cNvPr id="0" name="Picture 3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6"/>
          <p:cNvSpPr txBox="1">
            <a:spLocks/>
          </p:cNvSpPr>
          <p:nvPr/>
        </p:nvSpPr>
        <p:spPr>
          <a:xfrm>
            <a:off x="8158171" y="6424615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 userDrawn="1"/>
        </p:nvGrpSpPr>
        <p:grpSpPr bwMode="gray">
          <a:xfrm>
            <a:off x="449977" y="6346861"/>
            <a:ext cx="1332641" cy="289100"/>
            <a:chOff x="4813445" y="5397500"/>
            <a:chExt cx="2736850" cy="593725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8" name="Rectangle 27"/>
          <p:cNvSpPr/>
          <p:nvPr userDrawn="1"/>
        </p:nvSpPr>
        <p:spPr bwMode="gray">
          <a:xfrm>
            <a:off x="9662160" y="0"/>
            <a:ext cx="297180" cy="297180"/>
          </a:xfrm>
          <a:prstGeom prst="rect">
            <a:avLst/>
          </a:prstGeom>
          <a:solidFill>
            <a:srgbClr val="BA0C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 userDrawn="1"/>
        </p:nvSpPr>
        <p:spPr bwMode="gray">
          <a:xfrm>
            <a:off x="9662160" y="437388"/>
            <a:ext cx="297180" cy="29718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 userDrawn="1"/>
        </p:nvSpPr>
        <p:spPr bwMode="gray">
          <a:xfrm>
            <a:off x="9662160" y="874776"/>
            <a:ext cx="297180" cy="297180"/>
          </a:xfrm>
          <a:prstGeom prst="rect">
            <a:avLst/>
          </a:prstGeom>
          <a:solidFill>
            <a:srgbClr val="33333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 userDrawn="1"/>
        </p:nvSpPr>
        <p:spPr bwMode="gray">
          <a:xfrm>
            <a:off x="9662160" y="1312164"/>
            <a:ext cx="297180" cy="297180"/>
          </a:xfrm>
          <a:prstGeom prst="rect">
            <a:avLst/>
          </a:prstGeom>
          <a:solidFill>
            <a:srgbClr val="FF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 userDrawn="1"/>
        </p:nvSpPr>
        <p:spPr bwMode="gray">
          <a:xfrm>
            <a:off x="9662160" y="1749552"/>
            <a:ext cx="297180" cy="297180"/>
          </a:xfrm>
          <a:prstGeom prst="rect">
            <a:avLst/>
          </a:prstGeom>
          <a:solidFill>
            <a:srgbClr val="ED8B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 userDrawn="1"/>
        </p:nvSpPr>
        <p:spPr bwMode="gray">
          <a:xfrm>
            <a:off x="9662160" y="2186940"/>
            <a:ext cx="297180" cy="297180"/>
          </a:xfrm>
          <a:prstGeom prst="rect">
            <a:avLst/>
          </a:prstGeom>
          <a:solidFill>
            <a:srgbClr val="E3520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 userDrawn="1"/>
        </p:nvSpPr>
        <p:spPr bwMode="gray">
          <a:xfrm>
            <a:off x="9662160" y="2624328"/>
            <a:ext cx="297180" cy="297180"/>
          </a:xfrm>
          <a:prstGeom prst="rect">
            <a:avLst/>
          </a:prstGeom>
          <a:solidFill>
            <a:srgbClr val="EC2B9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 userDrawn="1"/>
        </p:nvSpPr>
        <p:spPr bwMode="gray">
          <a:xfrm>
            <a:off x="9662160" y="3499104"/>
            <a:ext cx="297180" cy="297180"/>
          </a:xfrm>
          <a:prstGeom prst="rect">
            <a:avLst/>
          </a:prstGeom>
          <a:solidFill>
            <a:srgbClr val="6D207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 userDrawn="1"/>
        </p:nvSpPr>
        <p:spPr bwMode="gray">
          <a:xfrm>
            <a:off x="9662160" y="3061716"/>
            <a:ext cx="297180" cy="297180"/>
          </a:xfrm>
          <a:prstGeom prst="rect">
            <a:avLst/>
          </a:prstGeom>
          <a:solidFill>
            <a:srgbClr val="AE257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 userDrawn="1"/>
        </p:nvSpPr>
        <p:spPr bwMode="gray">
          <a:xfrm>
            <a:off x="9662160" y="3936492"/>
            <a:ext cx="297180" cy="297180"/>
          </a:xfrm>
          <a:prstGeom prst="rect">
            <a:avLst/>
          </a:prstGeom>
          <a:solidFill>
            <a:srgbClr val="50077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 userDrawn="1"/>
        </p:nvSpPr>
        <p:spPr bwMode="gray">
          <a:xfrm>
            <a:off x="9662160" y="4373880"/>
            <a:ext cx="297180" cy="297180"/>
          </a:xfrm>
          <a:prstGeom prst="rect">
            <a:avLst/>
          </a:prstGeom>
          <a:solidFill>
            <a:srgbClr val="32B5F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 userDrawn="1"/>
        </p:nvSpPr>
        <p:spPr bwMode="gray">
          <a:xfrm>
            <a:off x="9662160" y="4811268"/>
            <a:ext cx="297180" cy="297180"/>
          </a:xfrm>
          <a:prstGeom prst="rect">
            <a:avLst/>
          </a:prstGeom>
          <a:solidFill>
            <a:srgbClr val="297D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 userDrawn="1"/>
        </p:nvSpPr>
        <p:spPr bwMode="gray">
          <a:xfrm>
            <a:off x="9662160" y="5248656"/>
            <a:ext cx="297180" cy="297180"/>
          </a:xfrm>
          <a:prstGeom prst="rect">
            <a:avLst/>
          </a:prstGeom>
          <a:solidFill>
            <a:srgbClr val="004C9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 userDrawn="1"/>
        </p:nvSpPr>
        <p:spPr bwMode="gray">
          <a:xfrm>
            <a:off x="9662160" y="5686044"/>
            <a:ext cx="297180" cy="297180"/>
          </a:xfrm>
          <a:prstGeom prst="rect">
            <a:avLst/>
          </a:prstGeom>
          <a:solidFill>
            <a:srgbClr val="B5BD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 userDrawn="1"/>
        </p:nvSpPr>
        <p:spPr bwMode="gray">
          <a:xfrm>
            <a:off x="9662160" y="6123432"/>
            <a:ext cx="297180" cy="297180"/>
          </a:xfrm>
          <a:prstGeom prst="rect">
            <a:avLst/>
          </a:prstGeom>
          <a:solidFill>
            <a:srgbClr val="84BD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 userDrawn="1"/>
        </p:nvSpPr>
        <p:spPr bwMode="gray">
          <a:xfrm>
            <a:off x="9662160" y="6560820"/>
            <a:ext cx="297180" cy="297180"/>
          </a:xfrm>
          <a:prstGeom prst="rect">
            <a:avLst/>
          </a:prstGeom>
          <a:solidFill>
            <a:srgbClr val="43B64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  <p:sldLayoutId id="2147485485" r:id="rId2"/>
    <p:sldLayoutId id="2147485483" r:id="rId3"/>
    <p:sldLayoutId id="2147485469" r:id="rId4"/>
    <p:sldLayoutId id="2147485468" r:id="rId5"/>
    <p:sldLayoutId id="2147485484" r:id="rId6"/>
    <p:sldLayoutId id="2147485522" r:id="rId7"/>
    <p:sldLayoutId id="2147485576" r:id="rId8"/>
    <p:sldLayoutId id="2147485586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n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414343"/>
          </a:solidFill>
          <a:latin typeface="+mn-lt"/>
          <a:ea typeface="ＭＳ Ｐゴシック" charset="-128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&gt;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3pPr>
      <a:lvl4pPr marL="914400" indent="-2349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4pPr>
      <a:lvl5pPr marL="1144588" indent="-2222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10.xml"/><Relationship Id="rId21" Type="http://schemas.openxmlformats.org/officeDocument/2006/relationships/oleObject" Target="../embeddings/oleObject9.bin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image" Target="../media/image7.emf"/><Relationship Id="rId1" Type="http://schemas.openxmlformats.org/officeDocument/2006/relationships/vmlDrawing" Target="../drawings/vmlDrawing8.v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10" Type="http://schemas.openxmlformats.org/officeDocument/2006/relationships/tags" Target="../tags/tag17.xml"/><Relationship Id="rId19" Type="http://schemas.openxmlformats.org/officeDocument/2006/relationships/oleObject" Target="../embeddings/oleObject8.bin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tags" Target="../tags/tag35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25.xml"/><Relationship Id="rId21" Type="http://schemas.openxmlformats.org/officeDocument/2006/relationships/image" Target="../media/image10.emf"/><Relationship Id="rId7" Type="http://schemas.openxmlformats.org/officeDocument/2006/relationships/tags" Target="../tags/tag29.xml"/><Relationship Id="rId12" Type="http://schemas.openxmlformats.org/officeDocument/2006/relationships/tags" Target="../tags/tag34.xml"/><Relationship Id="rId17" Type="http://schemas.openxmlformats.org/officeDocument/2006/relationships/image" Target="../media/image3.emf"/><Relationship Id="rId2" Type="http://schemas.openxmlformats.org/officeDocument/2006/relationships/tags" Target="../tags/tag24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9.v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5" Type="http://schemas.openxmlformats.org/officeDocument/2006/relationships/notesSlide" Target="../notesSlides/notesSlide2.xml"/><Relationship Id="rId10" Type="http://schemas.openxmlformats.org/officeDocument/2006/relationships/tags" Target="../tags/tag32.xml"/><Relationship Id="rId19" Type="http://schemas.openxmlformats.org/officeDocument/2006/relationships/image" Target="../media/image9.emf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tags" Target="../tags/tag52.xml"/><Relationship Id="rId26" Type="http://schemas.openxmlformats.org/officeDocument/2006/relationships/image" Target="../media/image11.emf"/><Relationship Id="rId3" Type="http://schemas.openxmlformats.org/officeDocument/2006/relationships/tags" Target="../tags/tag37.xml"/><Relationship Id="rId21" Type="http://schemas.openxmlformats.org/officeDocument/2006/relationships/slideLayout" Target="../slideLayouts/slideLayout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5" Type="http://schemas.openxmlformats.org/officeDocument/2006/relationships/oleObject" Target="../embeddings/oleObject14.bin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tags" Target="../tags/tag54.xml"/><Relationship Id="rId1" Type="http://schemas.openxmlformats.org/officeDocument/2006/relationships/vmlDrawing" Target="../drawings/vmlDrawing10.v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image" Target="../media/image1.emf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oleObject" Target="../embeddings/oleObject13.bin"/><Relationship Id="rId10" Type="http://schemas.openxmlformats.org/officeDocument/2006/relationships/tags" Target="../tags/tag44.xml"/><Relationship Id="rId19" Type="http://schemas.openxmlformats.org/officeDocument/2006/relationships/tags" Target="../tags/tag53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66566448"/>
              </p:ext>
            </p:extLst>
          </p:nvPr>
        </p:nvGraphicFramePr>
        <p:xfrm>
          <a:off x="1587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41" name="think-cell Folie" r:id="rId19" imgW="360" imgH="360" progId="TCLayout.ActiveDocument.1">
                  <p:embed/>
                </p:oleObj>
              </mc:Choice>
              <mc:Fallback>
                <p:oleObj name="think-cell Folie" r:id="rId19" imgW="360" imgH="360" progId="TCLayout.ActiveDocument.1">
                  <p:embed/>
                  <p:pic>
                    <p:nvPicPr>
                      <p:cNvPr id="0" name="Picture 3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6" hidden="1"/>
          <p:cNvSpPr/>
          <p:nvPr>
            <p:custDataLst>
              <p:tags r:id="rId3"/>
            </p:custDataLst>
          </p:nvPr>
        </p:nvSpPr>
        <p:spPr bwMode="auto">
          <a:xfrm>
            <a:off x="0" y="1"/>
            <a:ext cx="158750" cy="15875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dirty="0">
              <a:solidFill>
                <a:srgbClr val="002868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7" y="122663"/>
            <a:ext cx="8159588" cy="896112"/>
          </a:xfrm>
        </p:spPr>
        <p:txBody>
          <a:bodyPr/>
          <a:lstStyle/>
          <a:p>
            <a:r>
              <a:rPr lang="en-GB" sz="2200" dirty="0" smtClean="0">
                <a:solidFill>
                  <a:schemeClr val="tx1"/>
                </a:solidFill>
              </a:rPr>
              <a:t>Abbildung</a:t>
            </a:r>
            <a:r>
              <a:rPr lang="en-GB" sz="2200" dirty="0" smtClean="0">
                <a:solidFill>
                  <a:schemeClr val="tx1"/>
                </a:solidFill>
              </a:rPr>
              <a:t> 1: </a:t>
            </a:r>
            <a:r>
              <a:rPr lang="en-GB" sz="2200" dirty="0" smtClean="0">
                <a:solidFill>
                  <a:schemeClr val="tx1"/>
                </a:solidFill>
              </a:rPr>
              <a:t>Wachstum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smtClean="0">
                <a:solidFill>
                  <a:schemeClr val="tx1"/>
                </a:solidFill>
              </a:rPr>
              <a:t>bei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smtClean="0">
                <a:solidFill>
                  <a:schemeClr val="tx1"/>
                </a:solidFill>
              </a:rPr>
              <a:t>Arzneimitteln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smtClean="0">
                <a:solidFill>
                  <a:schemeClr val="tx1"/>
                </a:solidFill>
              </a:rPr>
              <a:t>aus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smtClean="0">
                <a:solidFill>
                  <a:schemeClr val="tx1"/>
                </a:solidFill>
              </a:rPr>
              <a:t>Spezialbereichen</a:t>
            </a:r>
            <a:r>
              <a:rPr lang="en-GB" sz="2200" dirty="0" smtClean="0">
                <a:solidFill>
                  <a:schemeClr val="tx1"/>
                </a:solidFill>
              </a:rPr>
              <a:t> und </a:t>
            </a:r>
            <a:r>
              <a:rPr lang="en-GB" sz="2200" dirty="0" smtClean="0">
                <a:solidFill>
                  <a:schemeClr val="tx1"/>
                </a:solidFill>
              </a:rPr>
              <a:t>Biologika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51" name="Line 10"/>
          <p:cNvSpPr>
            <a:spLocks noChangeShapeType="1"/>
          </p:cNvSpPr>
          <p:nvPr/>
        </p:nvSpPr>
        <p:spPr bwMode="auto">
          <a:xfrm>
            <a:off x="5272089" y="1603375"/>
            <a:ext cx="4041775" cy="142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2868"/>
              </a:solidFill>
              <a:cs typeface="Arial" pitchFamily="34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50400363"/>
              </p:ext>
            </p:extLst>
          </p:nvPr>
        </p:nvGraphicFramePr>
        <p:xfrm>
          <a:off x="381000" y="1790699"/>
          <a:ext cx="6400854" cy="3947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42" name="Chart" r:id="rId21" imgW="6400854" imgH="3947184" progId="MSGraph.Chart.8">
                  <p:embed followColorScheme="full"/>
                </p:oleObj>
              </mc:Choice>
              <mc:Fallback>
                <p:oleObj name="Chart" r:id="rId21" imgW="6400854" imgH="3947184" progId="MSGraph.Chart.8">
                  <p:embed followColorScheme="full"/>
                  <p:pic>
                    <p:nvPicPr>
                      <p:cNvPr id="0" name="Picture 3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90699"/>
                        <a:ext cx="6400854" cy="3947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tangle 74"/>
          <p:cNvSpPr/>
          <p:nvPr>
            <p:custDataLst>
              <p:tags r:id="rId5"/>
            </p:custDataLst>
          </p:nvPr>
        </p:nvSpPr>
        <p:spPr bwMode="auto">
          <a:xfrm>
            <a:off x="4930775" y="5741988"/>
            <a:ext cx="406400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522DF968-42D2-4687-9CA5-8A6761CC727A}" type="datetime'''''''2''''''0''''''''1''''''''''''''''''''6'''''">
              <a:rPr lang="en-US" altLang="en-US" sz="1400" b="1">
                <a:solidFill>
                  <a:schemeClr val="tx1"/>
                </a:solidFill>
              </a:rPr>
              <a:pPr algn="ctr"/>
              <a:t>2016</a:t>
            </a:fld>
            <a:endParaRPr lang="en-GB" sz="1400" b="1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64" name="Rectangle 63"/>
          <p:cNvSpPr/>
          <p:nvPr>
            <p:custDataLst>
              <p:tags r:id="rId6"/>
            </p:custDataLst>
          </p:nvPr>
        </p:nvSpPr>
        <p:spPr bwMode="gray">
          <a:xfrm>
            <a:off x="4887913" y="1666875"/>
            <a:ext cx="493713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 anchorCtr="0">
            <a:noAutofit/>
          </a:bodyPr>
          <a:lstStyle/>
          <a:p>
            <a:pPr algn="ctr"/>
            <a:fld id="{53566380-13F9-453F-AE43-6F49CA920728}" type="datetime'''''''''''''''1'''''''',''''''01''''''''''''''''''0'''''''''">
              <a:rPr lang="en-US" altLang="en-US" sz="1400">
                <a:solidFill>
                  <a:schemeClr val="tx1"/>
                </a:solidFill>
              </a:rPr>
              <a:pPr algn="ctr"/>
              <a:t>1,010</a:t>
            </a:fld>
            <a:endParaRPr lang="en-GB" sz="1400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5" name="Rectangle 4"/>
          <p:cNvSpPr/>
          <p:nvPr>
            <p:custDataLst>
              <p:tags r:id="rId7"/>
            </p:custDataLst>
          </p:nvPr>
        </p:nvSpPr>
        <p:spPr bwMode="gray">
          <a:xfrm>
            <a:off x="4930775" y="4110038"/>
            <a:ext cx="406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5400" tIns="0" rIns="254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020F25C-ADC6-4D7E-9575-DB4827E8D851}" type="datetime'''''''''''''''''''7''''''6''''''''''''''%'''''''''">
              <a:rPr lang="en-US" altLang="en-US" sz="1400">
                <a:solidFill>
                  <a:schemeClr val="tx1"/>
                </a:solidFill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76%</a:t>
            </a:fld>
            <a:endParaRPr lang="en-US" sz="14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69" name="Rectangle 68"/>
          <p:cNvSpPr/>
          <p:nvPr>
            <p:custDataLst>
              <p:tags r:id="rId8"/>
            </p:custDataLst>
          </p:nvPr>
        </p:nvSpPr>
        <p:spPr bwMode="gray">
          <a:xfrm>
            <a:off x="4930775" y="2243138"/>
            <a:ext cx="406400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76010B55-277B-47E6-9FF5-F2E4A07E57A1}" type="datetime'''''''''''''''''24''''''''%'''''''''''''''''''">
              <a:rPr lang="en-US" alt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24%</a:t>
            </a:fld>
            <a:endParaRPr lang="en-GB" sz="1400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70" name="Rectangle 69"/>
          <p:cNvSpPr/>
          <p:nvPr>
            <p:custDataLst>
              <p:tags r:id="rId9"/>
            </p:custDataLst>
          </p:nvPr>
        </p:nvSpPr>
        <p:spPr bwMode="auto">
          <a:xfrm>
            <a:off x="1838325" y="5741988"/>
            <a:ext cx="406400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fld id="{C7E2ED36-C71E-4BD3-A684-8C74149F9475}" type="datetime'''''''''''''''''''''''''2''00''''''''''''''''''''''''6'''''''">
              <a:rPr lang="en-US" altLang="en-US" sz="1400" b="1">
                <a:solidFill>
                  <a:schemeClr val="tx1"/>
                </a:solidFill>
              </a:rPr>
              <a:pPr algn="ctr"/>
              <a:t>2006</a:t>
            </a:fld>
            <a:endParaRPr lang="en-GB" sz="1400" b="1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71" name="Rectangle 70"/>
          <p:cNvSpPr/>
          <p:nvPr>
            <p:custDataLst>
              <p:tags r:id="rId10"/>
            </p:custDataLst>
          </p:nvPr>
        </p:nvSpPr>
        <p:spPr bwMode="gray">
          <a:xfrm>
            <a:off x="1868488" y="3175000"/>
            <a:ext cx="346075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b" anchorCtr="0">
            <a:noAutofit/>
          </a:bodyPr>
          <a:lstStyle/>
          <a:p>
            <a:pPr algn="ctr"/>
            <a:fld id="{7B5612A1-A818-4827-9707-3D659E21E7CC}" type="datetime'6''''''''''''''0''''''''''''''''''''''''''''''''''''2'''''''">
              <a:rPr lang="en-US" altLang="en-US" sz="1400">
                <a:solidFill>
                  <a:schemeClr val="tx1"/>
                </a:solidFill>
              </a:rPr>
              <a:pPr algn="ctr"/>
              <a:t>602</a:t>
            </a:fld>
            <a:endParaRPr lang="en-GB" sz="1400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4" name="Rectangle 3"/>
          <p:cNvSpPr/>
          <p:nvPr>
            <p:custDataLst>
              <p:tags r:id="rId11"/>
            </p:custDataLst>
          </p:nvPr>
        </p:nvSpPr>
        <p:spPr bwMode="gray">
          <a:xfrm>
            <a:off x="1838325" y="4591050"/>
            <a:ext cx="406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5400" tIns="0" rIns="254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9DD1F4F-107B-49C3-8C51-C64BED51E7EF}" type="datetime'''8''5''''''''%'">
              <a:rPr lang="en-US" altLang="en-US" sz="1400">
                <a:solidFill>
                  <a:schemeClr val="tx1"/>
                </a:solidFill>
                <a:sym typeface="+mn-lt"/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85%</a:t>
            </a:fld>
            <a:endParaRPr lang="en-US" sz="14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3" name="Rectangle 72"/>
          <p:cNvSpPr/>
          <p:nvPr>
            <p:custDataLst>
              <p:tags r:id="rId12"/>
            </p:custDataLst>
          </p:nvPr>
        </p:nvSpPr>
        <p:spPr bwMode="gray">
          <a:xfrm>
            <a:off x="1838325" y="3473450"/>
            <a:ext cx="406400" cy="2127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5400" tIns="0" rIns="25400" bIns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BF129E7F-0348-4709-9F0D-4DC9D415FB63}" type="datetime'''''''''''''''1''''''''''5''''''%'''''''''''''''">
              <a:rPr lang="en-US" altLang="en-US" sz="1400">
                <a:solidFill>
                  <a:schemeClr val="tx1"/>
                </a:solidFill>
              </a:rPr>
              <a:pPr algn="ctr">
                <a:spcBef>
                  <a:spcPct val="0"/>
                </a:spcBef>
                <a:spcAft>
                  <a:spcPct val="0"/>
                </a:spcAft>
              </a:pPr>
              <a:t>15%</a:t>
            </a:fld>
            <a:endParaRPr lang="en-GB" sz="1400" dirty="0">
              <a:solidFill>
                <a:schemeClr val="tx1"/>
              </a:solidFill>
              <a:sym typeface="Verdana"/>
            </a:endParaRPr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 bwMode="auto">
          <a:xfrm>
            <a:off x="6804025" y="2165350"/>
            <a:ext cx="250825" cy="187325"/>
          </a:xfrm>
          <a:prstGeom prst="rect">
            <a:avLst/>
          </a:prstGeom>
          <a:solidFill>
            <a:srgbClr val="C0C0C0"/>
          </a:solidFill>
          <a:ln w="31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17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200"/>
              </a:spcBef>
            </a:pPr>
            <a:endParaRPr lang="en-US" sz="1400" dirty="0" smtClean="0"/>
          </a:p>
        </p:txBody>
      </p:sp>
      <p:sp>
        <p:nvSpPr>
          <p:cNvPr id="13" name="Rectangle 12"/>
          <p:cNvSpPr/>
          <p:nvPr>
            <p:custDataLst>
              <p:tags r:id="rId14"/>
            </p:custDataLst>
          </p:nvPr>
        </p:nvSpPr>
        <p:spPr bwMode="auto">
          <a:xfrm>
            <a:off x="6804025" y="1901825"/>
            <a:ext cx="250825" cy="187325"/>
          </a:xfrm>
          <a:prstGeom prst="rect">
            <a:avLst/>
          </a:prstGeom>
          <a:solidFill>
            <a:schemeClr val="accent6"/>
          </a:solidFill>
          <a:ln w="31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317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200"/>
              </a:spcBef>
            </a:pPr>
            <a:endParaRPr lang="en-US" sz="1400" dirty="0" smtClean="0"/>
          </a:p>
        </p:txBody>
      </p:sp>
      <p:sp>
        <p:nvSpPr>
          <p:cNvPr id="12" name="Rectangle 11"/>
          <p:cNvSpPr/>
          <p:nvPr>
            <p:custDataLst>
              <p:tags r:id="rId15"/>
            </p:custDataLst>
          </p:nvPr>
        </p:nvSpPr>
        <p:spPr bwMode="auto">
          <a:xfrm>
            <a:off x="7105650" y="2160588"/>
            <a:ext cx="1184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fld id="{C8F6495E-685A-49A0-B3CC-D7EA34540E20}" type="datetime'N''i''ch''''''''''''''''t''''''''''''-''Bi''''''olo''g''i''ka'">
              <a:rPr lang="en-US" altLang="en-US" sz="1400">
                <a:solidFill>
                  <a:schemeClr val="tx1"/>
                </a:solidFill>
              </a:rPr>
              <a:pPr/>
              <a:t>Nicht-Biologika</a:t>
            </a:fld>
            <a:endParaRPr lang="en-US" sz="14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7" name="Rectangle 6"/>
          <p:cNvSpPr/>
          <p:nvPr>
            <p:custDataLst>
              <p:tags r:id="rId16"/>
            </p:custDataLst>
          </p:nvPr>
        </p:nvSpPr>
        <p:spPr bwMode="auto">
          <a:xfrm>
            <a:off x="7105650" y="1897063"/>
            <a:ext cx="7207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fld id="{0E06FC90-1D95-4B74-AA26-3AFAEF583CEE}" type="datetime'''''''''''B''i''''''ol''o''''''g''''''''''''ik''a'''''''''''''">
              <a:rPr lang="en-US" altLang="en-US" sz="1400">
                <a:solidFill>
                  <a:schemeClr val="tx1"/>
                </a:solidFill>
              </a:rPr>
              <a:pPr/>
              <a:t>Biologika</a:t>
            </a:fld>
            <a:endParaRPr lang="en-US" sz="1400" dirty="0" smtClean="0">
              <a:solidFill>
                <a:schemeClr val="tx1"/>
              </a:solidFill>
              <a:sym typeface="+mn-lt"/>
            </a:endParaRPr>
          </a:p>
        </p:txBody>
      </p:sp>
      <p:sp>
        <p:nvSpPr>
          <p:cNvPr id="55" name="TextBox 11"/>
          <p:cNvSpPr txBox="1"/>
          <p:nvPr/>
        </p:nvSpPr>
        <p:spPr>
          <a:xfrm>
            <a:off x="414995" y="1140998"/>
            <a:ext cx="7325357" cy="605294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1600" b="1" dirty="0" smtClean="0">
                <a:solidFill>
                  <a:srgbClr val="0070C0"/>
                </a:solidFill>
              </a:rPr>
              <a:t>Biologika</a:t>
            </a:r>
            <a:r>
              <a:rPr lang="en-US" sz="1600" b="1" dirty="0" smtClean="0">
                <a:solidFill>
                  <a:srgbClr val="0070C0"/>
                </a:solidFill>
              </a:rPr>
              <a:t> und </a:t>
            </a:r>
            <a:r>
              <a:rPr lang="en-US" sz="1600" b="1" dirty="0" smtClean="0">
                <a:solidFill>
                  <a:srgbClr val="0070C0"/>
                </a:solidFill>
              </a:rPr>
              <a:t>Nicht-Biologika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>
              <a:spcBef>
                <a:spcPts val="400"/>
              </a:spcBef>
            </a:pPr>
            <a:r>
              <a:rPr lang="en-US" sz="1400" i="1" dirty="0" smtClean="0">
                <a:solidFill>
                  <a:srgbClr val="0070C0"/>
                </a:solidFill>
              </a:rPr>
              <a:t>Weltweiter</a:t>
            </a:r>
            <a:r>
              <a:rPr lang="en-US" sz="1400" i="1" dirty="0" smtClean="0">
                <a:solidFill>
                  <a:srgbClr val="0070C0"/>
                </a:solidFill>
              </a:rPr>
              <a:t> </a:t>
            </a:r>
            <a:r>
              <a:rPr lang="en-US" sz="1400" i="1" dirty="0" smtClean="0">
                <a:solidFill>
                  <a:srgbClr val="0070C0"/>
                </a:solidFill>
              </a:rPr>
              <a:t>Umsatz</a:t>
            </a:r>
            <a:r>
              <a:rPr lang="en-US" sz="1400" i="1" dirty="0" smtClean="0">
                <a:solidFill>
                  <a:srgbClr val="0070C0"/>
                </a:solidFill>
              </a:rPr>
              <a:t>, 2006-2016 in </a:t>
            </a:r>
            <a:r>
              <a:rPr lang="en-US" sz="1400" i="1" dirty="0" smtClean="0">
                <a:solidFill>
                  <a:srgbClr val="0070C0"/>
                </a:solidFill>
              </a:rPr>
              <a:t>Milliarden</a:t>
            </a:r>
            <a:r>
              <a:rPr lang="en-US" sz="1400" i="1" dirty="0" smtClean="0">
                <a:solidFill>
                  <a:srgbClr val="0070C0"/>
                </a:solidFill>
              </a:rPr>
              <a:t> US</a:t>
            </a:r>
            <a:r>
              <a:rPr lang="en-US" sz="1400" i="1" dirty="0">
                <a:solidFill>
                  <a:srgbClr val="0070C0"/>
                </a:solidFill>
              </a:rPr>
              <a:t>$ </a:t>
            </a:r>
          </a:p>
        </p:txBody>
      </p:sp>
      <p:sp>
        <p:nvSpPr>
          <p:cNvPr id="57" name="Text Placeholder 7"/>
          <p:cNvSpPr txBox="1">
            <a:spLocks/>
          </p:cNvSpPr>
          <p:nvPr/>
        </p:nvSpPr>
        <p:spPr>
          <a:xfrm>
            <a:off x="384046" y="5949280"/>
            <a:ext cx="6361523" cy="307701"/>
          </a:xfrm>
          <a:prstGeom prst="rect">
            <a:avLst/>
          </a:prstGeom>
        </p:spPr>
        <p:txBody>
          <a:bodyPr anchor="ctr"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900" kern="1200" baseline="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&gt;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2pPr>
            <a:lvl3pPr marL="67945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3pPr>
            <a:lvl4pPr marL="9144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4pPr>
            <a:lvl5pPr marL="1144588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Arial" pitchFamily="34" charset="0"/>
              </a:rPr>
              <a:t>Quelle</a:t>
            </a:r>
            <a:r>
              <a:rPr lang="en-US" dirty="0" smtClean="0">
                <a:cs typeface="Arial" pitchFamily="34" charset="0"/>
              </a:rPr>
              <a:t>: QuintilesIMS MIDAS MAT Q4 2016</a:t>
            </a:r>
            <a:endParaRPr lang="en-US" dirty="0">
              <a:cs typeface="Arial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1A1A1A"/>
                </a:solidFill>
              </a:rPr>
              <a:t>© 2017, QuintilesIMS (IMS HEALTH GmbH &amp; Co. OHG). All rights reserved. – QuintilesIMS Round Table </a:t>
            </a:r>
            <a:r>
              <a:rPr lang="en-US" dirty="0" smtClean="0">
                <a:solidFill>
                  <a:srgbClr val="1A1A1A"/>
                </a:solidFill>
              </a:rPr>
              <a:t>Biosimilars</a:t>
            </a:r>
            <a:endParaRPr lang="en-US" dirty="0">
              <a:solidFill>
                <a:srgbClr val="1A1A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3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96076505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96" name="think-cell Folie" r:id="rId16" imgW="270" imgH="270" progId="TCLayout.ActiveDocument.1">
                  <p:embed/>
                </p:oleObj>
              </mc:Choice>
              <mc:Fallback>
                <p:oleObj name="think-cell Folie" r:id="rId16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e-DE" sz="14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333"/>
                </a:solidFill>
              </a:rPr>
              <a:t>© 2017, QuintilesIMS (IMS HEALTH GmbH &amp; Co. OHG). All rights reserved. </a:t>
            </a:r>
            <a:endParaRPr lang="de-DE" dirty="0">
              <a:solidFill>
                <a:srgbClr val="333333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>
                <a:solidFill>
                  <a:schemeClr val="tx2"/>
                </a:solidFill>
              </a:rPr>
              <a:t>Abbildung 2: </a:t>
            </a:r>
            <a:r>
              <a:rPr lang="de-DE" sz="2000" dirty="0" smtClean="0">
                <a:solidFill>
                  <a:schemeClr val="tx2"/>
                </a:solidFill>
              </a:rPr>
              <a:t>Biologika</a:t>
            </a:r>
            <a:r>
              <a:rPr lang="de-DE" sz="2000" dirty="0" smtClean="0">
                <a:solidFill>
                  <a:schemeClr val="tx2"/>
                </a:solidFill>
              </a:rPr>
              <a:t>-Umsatz </a:t>
            </a:r>
            <a:r>
              <a:rPr lang="de-DE" sz="2000" dirty="0"/>
              <a:t>i</a:t>
            </a:r>
            <a:r>
              <a:rPr lang="de-DE" sz="2000" dirty="0" smtClean="0">
                <a:solidFill>
                  <a:schemeClr val="tx2"/>
                </a:solidFill>
              </a:rPr>
              <a:t>m </a:t>
            </a:r>
            <a:r>
              <a:rPr lang="de-DE" sz="2000" dirty="0" smtClean="0"/>
              <a:t>gesamten </a:t>
            </a:r>
            <a:r>
              <a:rPr lang="de-DE" sz="2000" dirty="0" smtClean="0">
                <a:solidFill>
                  <a:schemeClr val="tx2"/>
                </a:solidFill>
              </a:rPr>
              <a:t>deutschen Pharmamarkt innerhalb von 10 Jahren verdoppelt</a:t>
            </a:r>
            <a:endParaRPr lang="de-DE" sz="2000" dirty="0">
              <a:solidFill>
                <a:schemeClr val="tx2"/>
              </a:solidFill>
            </a:endParaRPr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88270009"/>
              </p:ext>
            </p:extLst>
          </p:nvPr>
        </p:nvGraphicFramePr>
        <p:xfrm>
          <a:off x="723899" y="2514600"/>
          <a:ext cx="2689876" cy="2697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97" name="Chart" r:id="rId18" imgW="2689876" imgH="2697408" progId="MSGraph.Chart.8">
                  <p:embed followColorScheme="full"/>
                </p:oleObj>
              </mc:Choice>
              <mc:Fallback>
                <p:oleObj name="Chart" r:id="rId18" imgW="2689876" imgH="269740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899" y="2514600"/>
                        <a:ext cx="2689876" cy="2697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platzhalter 111"/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2789238" y="3344863"/>
            <a:ext cx="406400" cy="212725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Clr>
                <a:srgbClr val="25B4FF"/>
              </a:buClr>
              <a:buFont typeface="Verdana" pitchFamily="34" charset="0"/>
              <a:buNone/>
            </a:pPr>
            <a:fld id="{5638CF7E-8566-41EE-BD83-8DEEEF05BDC0}" type="datetime'''''''14''''''%'''''''''''''''''''''''''''''''''''''''''">
              <a:rPr lang="de-DE" altLang="en-US" sz="1400">
                <a:solidFill>
                  <a:prstClr val="black"/>
                </a:solidFill>
              </a:rPr>
              <a:pPr marL="0" indent="0" algn="ctr">
                <a:spcBef>
                  <a:spcPct val="0"/>
                </a:spcBef>
                <a:buClr>
                  <a:srgbClr val="25B4FF"/>
                </a:buClr>
                <a:buFont typeface="Verdana" pitchFamily="34" charset="0"/>
                <a:buNone/>
              </a:pPr>
              <a:t>14%</a:t>
            </a:fld>
            <a:endParaRPr lang="de-DE" sz="1400" dirty="0">
              <a:solidFill>
                <a:prstClr val="black"/>
              </a:solidFill>
              <a:cs typeface="Arial"/>
              <a:sym typeface="Arial" panose="020B0604020202020204" pitchFamily="34" charset="0"/>
            </a:endParaRPr>
          </a:p>
        </p:txBody>
      </p:sp>
      <p:sp>
        <p:nvSpPr>
          <p:cNvPr id="17" name="Textplatzhalter 110"/>
          <p:cNvSpPr>
            <a:spLocks noGrp="1"/>
          </p:cNvSpPr>
          <p:nvPr>
            <p:custDataLst>
              <p:tags r:id="rId6"/>
            </p:custDataLst>
          </p:nvPr>
        </p:nvSpPr>
        <p:spPr bwMode="gray">
          <a:xfrm>
            <a:off x="947738" y="4195763"/>
            <a:ext cx="406400" cy="212725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Clr>
                <a:srgbClr val="25B4FF"/>
              </a:buClr>
              <a:buFont typeface="Verdana" pitchFamily="34" charset="0"/>
              <a:buNone/>
            </a:pPr>
            <a:fld id="{5E26DB55-1979-43A2-A512-D12D255A5D6B}" type="datetime'''''8''''''''''''''''''''''''''''''''''''6%'">
              <a:rPr lang="de-DE" altLang="en-US" sz="1400">
                <a:solidFill>
                  <a:prstClr val="black"/>
                </a:solidFill>
              </a:rPr>
              <a:pPr marL="0" indent="0" algn="ctr">
                <a:spcBef>
                  <a:spcPct val="0"/>
                </a:spcBef>
                <a:buClr>
                  <a:srgbClr val="25B4FF"/>
                </a:buClr>
                <a:buFont typeface="Verdana" pitchFamily="34" charset="0"/>
                <a:buNone/>
              </a:pPr>
              <a:t>86%</a:t>
            </a:fld>
            <a:endParaRPr lang="de-DE" sz="1400" dirty="0">
              <a:solidFill>
                <a:prstClr val="black"/>
              </a:solidFill>
              <a:cs typeface="Arial"/>
              <a:sym typeface="Arial" panose="020B0604020202020204" pitchFamily="34" charset="0"/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178412268"/>
              </p:ext>
            </p:extLst>
          </p:nvPr>
        </p:nvGraphicFramePr>
        <p:xfrm>
          <a:off x="5562601" y="2552700"/>
          <a:ext cx="2705003" cy="2697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98" name="Chart" r:id="rId20" imgW="2705003" imgH="2697408" progId="MSGraph.Chart.8">
                  <p:embed followColorScheme="full"/>
                </p:oleObj>
              </mc:Choice>
              <mc:Fallback>
                <p:oleObj name="Chart" r:id="rId20" imgW="2705003" imgH="269740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2552700"/>
                        <a:ext cx="2705003" cy="2697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platzhalter 117"/>
          <p:cNvSpPr>
            <a:spLocks noGrp="1"/>
          </p:cNvSpPr>
          <p:nvPr>
            <p:custDataLst>
              <p:tags r:id="rId8"/>
            </p:custDataLst>
          </p:nvPr>
        </p:nvSpPr>
        <p:spPr bwMode="gray">
          <a:xfrm>
            <a:off x="6040438" y="3046413"/>
            <a:ext cx="406400" cy="212725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Clr>
                <a:srgbClr val="25B4FF"/>
              </a:buClr>
              <a:buFont typeface="Verdana" pitchFamily="34" charset="0"/>
              <a:buNone/>
            </a:pPr>
            <a:fld id="{1A7E0789-2D9D-438E-AA9F-AEA0DF0863B6}" type="datetime'''''''''''2''''''''''7''''''''%'''''''''''''''''''">
              <a:rPr lang="de-DE" altLang="en-US" sz="1400">
                <a:solidFill>
                  <a:prstClr val="black"/>
                </a:solidFill>
              </a:rPr>
              <a:pPr marL="0" indent="0" algn="ctr">
                <a:spcBef>
                  <a:spcPct val="0"/>
                </a:spcBef>
                <a:buClr>
                  <a:srgbClr val="25B4FF"/>
                </a:buClr>
                <a:buFont typeface="Verdana" pitchFamily="34" charset="0"/>
                <a:buNone/>
              </a:pPr>
              <a:t>27%</a:t>
            </a:fld>
            <a:endParaRPr lang="de-DE" sz="1400" dirty="0">
              <a:solidFill>
                <a:prstClr val="black"/>
              </a:solidFill>
              <a:cs typeface="Arial"/>
              <a:sym typeface="Arial" panose="020B0604020202020204" pitchFamily="34" charset="0"/>
            </a:endParaRPr>
          </a:p>
        </p:txBody>
      </p:sp>
      <p:sp>
        <p:nvSpPr>
          <p:cNvPr id="24" name="Textplatzhalter 116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7402513" y="4570413"/>
            <a:ext cx="406400" cy="212725"/>
          </a:xfrm>
          <a:prstGeom prst="rect">
            <a:avLst/>
          </a:prstGeom>
          <a:noFill/>
          <a:effectLst/>
        </p:spPr>
        <p:txBody>
          <a:bodyPr wrap="none" lIns="25400" tIns="0" rIns="2540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Clr>
                <a:srgbClr val="25B4FF"/>
              </a:buClr>
              <a:buFont typeface="Verdana" pitchFamily="34" charset="0"/>
              <a:buNone/>
            </a:pPr>
            <a:fld id="{2CF2ED00-840D-438B-98BE-5021932EE093}" type="datetime'''''7''''3''''''''''''''''''''''''''''%'''''''''''''''''">
              <a:rPr lang="de-DE" altLang="en-US" sz="1400">
                <a:solidFill>
                  <a:prstClr val="black"/>
                </a:solidFill>
              </a:rPr>
              <a:pPr marL="0" indent="0" algn="ctr">
                <a:spcBef>
                  <a:spcPct val="0"/>
                </a:spcBef>
                <a:buClr>
                  <a:srgbClr val="25B4FF"/>
                </a:buClr>
                <a:buFont typeface="Verdana" pitchFamily="34" charset="0"/>
                <a:buNone/>
              </a:pPr>
              <a:t>73%</a:t>
            </a:fld>
            <a:endParaRPr lang="de-DE" sz="1400" dirty="0">
              <a:solidFill>
                <a:prstClr val="black"/>
              </a:solidFill>
              <a:cs typeface="Arial"/>
              <a:sym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153237" y="1700808"/>
            <a:ext cx="1774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Jahr 2006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25,3 Mrd. Euro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726652" y="1700808"/>
            <a:ext cx="24673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Einjahreszeitraum</a:t>
            </a:r>
            <a:endParaRPr lang="de-DE" b="1" dirty="0" smtClean="0">
              <a:solidFill>
                <a:prstClr val="black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Juli 2016 – Juni 2017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b="1" dirty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40,4 Mrd. Euro</a:t>
            </a:r>
            <a:endParaRPr lang="de-DE" b="1" dirty="0">
              <a:solidFill>
                <a:prstClr val="black"/>
              </a:solidFill>
              <a:latin typeface="Arial" panose="020B0604020202020204" pitchFamily="34" charset="0"/>
              <a:cs typeface="Arial"/>
              <a:sym typeface="Arial" panose="020B0604020202020204" pitchFamily="34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61655" y="5927726"/>
            <a:ext cx="82804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de-DE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  <a:sym typeface="Arial" panose="020B0604020202020204" pitchFamily="34" charset="0"/>
              </a:rPr>
              <a:t>Quelle: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  <a:sym typeface="Arial" panose="020B0604020202020204" pitchFamily="34" charset="0"/>
              </a:rPr>
              <a:t> </a:t>
            </a:r>
            <a:r>
              <a:rPr lang="de-DE" sz="800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IMS Data</a:t>
            </a:r>
            <a:r>
              <a:rPr lang="de-DE" sz="800" i="1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view</a:t>
            </a:r>
            <a:r>
              <a:rPr lang="de-DE" sz="800" baseline="30000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®</a:t>
            </a:r>
            <a:r>
              <a:rPr lang="de-DE" sz="800" dirty="0" smtClean="0">
                <a:solidFill>
                  <a:srgbClr val="0E0733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 </a:t>
            </a:r>
            <a:r>
              <a:rPr lang="de-DE" sz="800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, IMS AMV</a:t>
            </a:r>
            <a:r>
              <a:rPr lang="de-DE" sz="800" baseline="30000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®</a:t>
            </a:r>
            <a:r>
              <a:rPr lang="de-DE" sz="800" dirty="0" smtClean="0">
                <a:solidFill>
                  <a:srgbClr val="111111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, Total</a:t>
            </a:r>
            <a:r>
              <a:rPr lang="de-DE" sz="80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  <a:sym typeface="Arial" panose="020B0604020202020204" pitchFamily="34" charset="0"/>
              </a:rPr>
              <a:t> Euro Kalenderjahr 2006 zu MAT 6/2017</a:t>
            </a:r>
          </a:p>
        </p:txBody>
      </p:sp>
      <p:sp>
        <p:nvSpPr>
          <p:cNvPr id="42" name="Rechteck 41"/>
          <p:cNvSpPr/>
          <p:nvPr>
            <p:custDataLst>
              <p:tags r:id="rId10"/>
            </p:custDataLst>
          </p:nvPr>
        </p:nvSpPr>
        <p:spPr bwMode="auto">
          <a:xfrm>
            <a:off x="3292475" y="5226050"/>
            <a:ext cx="250825" cy="1873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43" name="Rechteck 42"/>
          <p:cNvSpPr/>
          <p:nvPr>
            <p:custDataLst>
              <p:tags r:id="rId11"/>
            </p:custDataLst>
          </p:nvPr>
        </p:nvSpPr>
        <p:spPr bwMode="auto">
          <a:xfrm>
            <a:off x="4879975" y="5226050"/>
            <a:ext cx="250825" cy="1873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8" name="Textplatzhalter 120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181600" y="5221288"/>
            <a:ext cx="720725" cy="2127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Clr>
                <a:srgbClr val="25B4FF"/>
              </a:buClr>
              <a:buFont typeface="Verdana" pitchFamily="34" charset="0"/>
              <a:buNone/>
            </a:pPr>
            <a:fld id="{82C1E1C8-BD99-4C67-B150-E9D21991485E}" type="datetime'B''''''''i''''''''ol''''''''''o''g''''''''ika'''''">
              <a:rPr lang="de-DE" sz="1400" smtClean="0">
                <a:solidFill>
                  <a:srgbClr val="000000"/>
                </a:solidFill>
                <a:sym typeface="Arial" panose="020B0604020202020204" pitchFamily="34" charset="0"/>
              </a:rPr>
              <a:pPr marL="0" indent="0">
                <a:spcBef>
                  <a:spcPct val="0"/>
                </a:spcBef>
                <a:buClr>
                  <a:srgbClr val="25B4FF"/>
                </a:buClr>
                <a:buFont typeface="Verdana" pitchFamily="34" charset="0"/>
                <a:buNone/>
              </a:pPr>
              <a:t>Biologika</a:t>
            </a:fld>
            <a:endParaRPr lang="de-DE" sz="1400" dirty="0">
              <a:solidFill>
                <a:srgbClr val="000000"/>
              </a:solidFill>
              <a:cs typeface="Arial"/>
              <a:sym typeface="Arial" panose="020B0604020202020204" pitchFamily="34" charset="0"/>
            </a:endParaRPr>
          </a:p>
        </p:txBody>
      </p:sp>
      <p:sp>
        <p:nvSpPr>
          <p:cNvPr id="27" name="Textplatzhalter 119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3594100" y="5221288"/>
            <a:ext cx="1184275" cy="212725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2286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−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2573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600200" indent="-228600" algn="l" rtl="0" eaLnBrk="1" fontAlgn="base" hangingPunct="1">
              <a:spcBef>
                <a:spcPts val="1300"/>
              </a:spcBef>
              <a:spcAft>
                <a:spcPct val="0"/>
              </a:spcAft>
              <a:buClr>
                <a:schemeClr val="bg2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0574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◦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Clr>
                <a:srgbClr val="25B4FF"/>
              </a:buClr>
              <a:buNone/>
            </a:pPr>
            <a:fld id="{EB83D864-2EFB-428D-BB85-C98672C25203}" type="datetime'''''''''''N''''''''''i''''ch''t''-Bi''''''''''o''''l''''ogika'">
              <a:rPr lang="de-DE" altLang="en-US" sz="1400">
                <a:solidFill>
                  <a:srgbClr val="000000"/>
                </a:solidFill>
              </a:rPr>
              <a:pPr marL="0" indent="0">
                <a:spcBef>
                  <a:spcPct val="0"/>
                </a:spcBef>
                <a:buClr>
                  <a:srgbClr val="25B4FF"/>
                </a:buClr>
                <a:buNone/>
              </a:pPr>
              <a:t>Nicht-Biologika</a:t>
            </a:fld>
            <a:endParaRPr lang="de-DE" sz="1400" dirty="0">
              <a:solidFill>
                <a:srgbClr val="000000"/>
              </a:solidFill>
              <a:cs typeface="Arial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99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c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74654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92" name="think-cell Folie" r:id="rId23" imgW="216" imgH="216" progId="TCLayout.ActiveDocument.1">
                  <p:embed/>
                </p:oleObj>
              </mc:Choice>
              <mc:Fallback>
                <p:oleObj name="think-cell Folie" r:id="rId23" imgW="216" imgH="216" progId="TCLayout.ActiveDocument.1">
                  <p:embed/>
                  <p:pic>
                    <p:nvPicPr>
                      <p:cNvPr id="0" name="Picture 4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e-DE" sz="1200" dirty="0" smtClean="0">
              <a:cs typeface="Arial" panose="020B0604020202020204" pitchFamily="34" charset="0"/>
              <a:sym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Abbildung</a:t>
            </a:r>
            <a:r>
              <a:rPr lang="en-US" sz="2200" dirty="0" smtClean="0"/>
              <a:t> 3: </a:t>
            </a:r>
            <a:r>
              <a:rPr lang="en-US" sz="2200" dirty="0" smtClean="0"/>
              <a:t>Globale</a:t>
            </a:r>
            <a:r>
              <a:rPr lang="en-US" sz="2200" dirty="0" smtClean="0"/>
              <a:t> </a:t>
            </a:r>
            <a:r>
              <a:rPr lang="en-US" sz="2200" dirty="0" smtClean="0"/>
              <a:t>Biologika</a:t>
            </a:r>
            <a:r>
              <a:rPr lang="en-US" sz="2200" dirty="0" smtClean="0"/>
              <a:t>-Pipeline - </a:t>
            </a:r>
            <a:r>
              <a:rPr lang="en-US" sz="2200" dirty="0" smtClean="0"/>
              <a:t>Erweiterung</a:t>
            </a:r>
            <a:r>
              <a:rPr lang="en-US" sz="2200" dirty="0" smtClean="0"/>
              <a:t> der </a:t>
            </a:r>
            <a:r>
              <a:rPr lang="en-US" sz="2200" dirty="0" smtClean="0"/>
              <a:t>Therapiegebiete</a:t>
            </a:r>
            <a:r>
              <a:rPr lang="en-US" sz="2200" dirty="0" smtClean="0"/>
              <a:t> in den </a:t>
            </a:r>
            <a:r>
              <a:rPr lang="en-US" sz="2200" dirty="0" smtClean="0"/>
              <a:t>nächsten</a:t>
            </a:r>
            <a:r>
              <a:rPr lang="en-US" sz="2200" dirty="0" smtClean="0"/>
              <a:t> </a:t>
            </a:r>
            <a:r>
              <a:rPr lang="en-US" sz="2200" dirty="0" smtClean="0"/>
              <a:t>fünf</a:t>
            </a:r>
            <a:r>
              <a:rPr lang="en-US" sz="2200" dirty="0" smtClean="0"/>
              <a:t> </a:t>
            </a:r>
            <a:r>
              <a:rPr lang="en-US" sz="2200" dirty="0" smtClean="0"/>
              <a:t>Jahren</a:t>
            </a:r>
            <a:endParaRPr lang="en-GB" sz="2200" dirty="0"/>
          </a:p>
        </p:txBody>
      </p:sp>
      <p:graphicFrame>
        <p:nvGraphicFramePr>
          <p:cNvPr id="6" name="Object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27900677"/>
              </p:ext>
            </p:extLst>
          </p:nvPr>
        </p:nvGraphicFramePr>
        <p:xfrm>
          <a:off x="1447800" y="1752599"/>
          <a:ext cx="4381556" cy="3909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93" name="Chart" r:id="rId25" imgW="4389120" imgH="3909168" progId="MSGraph.Chart.8">
                  <p:embed followColorScheme="full"/>
                </p:oleObj>
              </mc:Choice>
              <mc:Fallback>
                <p:oleObj name="Chart" r:id="rId25" imgW="4389120" imgH="3909168" progId="MSGraph.Chart.8">
                  <p:embed followColorScheme="full"/>
                  <p:pic>
                    <p:nvPicPr>
                      <p:cNvPr id="0" name="Picture 431"/>
                      <p:cNvPicPr>
                        <a:picLocks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599"/>
                        <a:ext cx="4381556" cy="3909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Placeholder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128713" y="5000625"/>
            <a:ext cx="4397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C7EC27E0-F625-41E0-9A53-F826E1F25242}" type="datetime'''''''C''''''''''''''O''''''''''''''''''''''P''D''''''''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COPD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1044575" y="4767263"/>
            <a:ext cx="5238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CBB91E07-45B3-4CFD-9680-57143FC9844C}" type="datetime'''Ma''''''''''''''''''l''a''r''''ia''''''''''''''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Malaria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2020888" y="5643563"/>
            <a:ext cx="30940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Anzahl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 Pipeline-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Kandidaten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 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nach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 </a:t>
            </a:r>
            <a:r>
              <a:rPr lang="en-GB" altLang="en-US" sz="14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+mn-lt"/>
              </a:rPr>
              <a:t>Indikation</a:t>
            </a:r>
            <a:endParaRPr lang="en-GB" sz="14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1152525" y="3133725"/>
            <a:ext cx="4159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483F5FE9-6112-4C48-B025-8C806B0E0D7F}" type="datetime'''''''''''''''''''''''''''''E''''''b''o''''''''l''''''a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Ebola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2" name="Text Placeholder 2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052513" y="2900363"/>
            <a:ext cx="5159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Allergien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1" name="Text Placeholder 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711200" y="2667000"/>
            <a:ext cx="8572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Parkinson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1314450" y="2433638"/>
            <a:ext cx="2540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F89968C3-8FD1-4B99-A41F-62F4CB444E6A}" type="datetime'H''''''''''''''I''''''''''V''''''''''''''''''''''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HIV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1011238" y="2200275"/>
            <a:ext cx="55721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584D3910-2825-4A47-9FDB-BD8EB3F90007}" type="datetime'''''''''''''''''''''''''''''''A''st''''''''''''''''''h''ma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Asthma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714375" y="1966913"/>
            <a:ext cx="8540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Alzheimer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Text Placeholder 2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585788" y="3600450"/>
            <a:ext cx="9826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Osteoporose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681038" y="3367088"/>
            <a:ext cx="88741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Herzinsuffizienz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069975" y="4533900"/>
            <a:ext cx="4984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DD6D4216-C717-4F28-8E05-DB64EDA841AF}" type="datetime'''''U''''''''v''''''''''''eiti''s''''''''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Uveitis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9" name="Text Placeholder 2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1095375" y="4300538"/>
            <a:ext cx="4730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Schlaganfall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8" name="Text Placeholder 2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569913" y="4067175"/>
            <a:ext cx="99853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fld id="{7C4F5DD4-A0D9-45D5-A192-6150C65337F7}" type="datetime'Ost''e''''''o''ar''t''h''''''''''r''''''''i''''t''''is'''''">
              <a:rPr lang="en-GB" altLang="en-US" sz="1200" b="1">
                <a:solidFill>
                  <a:schemeClr val="tx1"/>
                </a:solidFill>
              </a:rPr>
              <a:pPr marL="0" indent="0" algn="r">
                <a:lnSpc>
                  <a:spcPct val="100000"/>
                </a:lnSpc>
                <a:spcBef>
                  <a:spcPct val="0"/>
                </a:spcBef>
                <a:buNone/>
              </a:pPr>
              <a:t>Osteoarthritis</a:t>
            </a:fld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Text Placeholder 2"/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1246188" y="3833813"/>
            <a:ext cx="32226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Schmerz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28" name="Text Placeholder 2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604838" y="5233988"/>
            <a:ext cx="963613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137160" indent="-137160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20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1pPr>
            <a:lvl2pPr marL="484632" indent="-16459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8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2pPr>
            <a:lvl3pPr marL="749808" indent="-118872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•"/>
              <a:defRPr sz="16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3pPr>
            <a:lvl4pPr marL="1069848" indent="-109728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–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4pPr>
            <a:lvl5pPr marL="1389888" indent="-100584" algn="l" defTabSz="410291" rtl="0" eaLnBrk="1" latinLnBrk="0" hangingPunct="1">
              <a:lnSpc>
                <a:spcPct val="110000"/>
              </a:lnSpc>
              <a:spcBef>
                <a:spcPts val="1300"/>
              </a:spcBef>
              <a:buClr>
                <a:srgbClr val="40BEF6"/>
              </a:buClr>
              <a:buSzPct val="100000"/>
              <a:buFont typeface="Arial"/>
              <a:buChar char="»"/>
              <a:defRPr sz="1200" b="0" i="0" kern="1200">
                <a:solidFill>
                  <a:schemeClr val="bg2">
                    <a:lumMod val="10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56602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66893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77185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7476" indent="-205146" algn="l" defTabSz="4102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buNone/>
            </a:pPr>
            <a:r>
              <a:rPr lang="en-GB" altLang="en-US" sz="1200" b="1" dirty="0" smtClean="0">
                <a:solidFill>
                  <a:schemeClr val="tx1"/>
                </a:solidFill>
              </a:rPr>
              <a:t>Dengue </a:t>
            </a:r>
            <a:r>
              <a:rPr lang="en-GB" altLang="en-US" sz="1200" b="1" dirty="0" smtClean="0">
                <a:solidFill>
                  <a:schemeClr val="tx1"/>
                </a:solidFill>
              </a:rPr>
              <a:t>Fieber</a:t>
            </a:r>
            <a:endParaRPr lang="en-GB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4046" y="1169495"/>
            <a:ext cx="7932370" cy="338554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400"/>
              </a:spcBef>
            </a:pPr>
            <a:r>
              <a:rPr lang="en-US" sz="1600" b="1" dirty="0" smtClean="0">
                <a:solidFill>
                  <a:srgbClr val="0070C0"/>
                </a:solidFill>
              </a:rPr>
              <a:t>Neue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Biologika-Indikationen</a:t>
            </a:r>
            <a:r>
              <a:rPr lang="en-US" sz="1600" b="1" dirty="0" smtClean="0">
                <a:solidFill>
                  <a:srgbClr val="0070C0"/>
                </a:solidFill>
              </a:rPr>
              <a:t> (</a:t>
            </a:r>
            <a:r>
              <a:rPr lang="en-US" sz="1600" b="1" dirty="0" smtClean="0">
                <a:solidFill>
                  <a:srgbClr val="0070C0"/>
                </a:solidFill>
              </a:rPr>
              <a:t>vorklinisch</a:t>
            </a:r>
            <a:r>
              <a:rPr lang="en-US" sz="1600" b="1" dirty="0" smtClean="0">
                <a:solidFill>
                  <a:srgbClr val="0070C0"/>
                </a:solidFill>
              </a:rPr>
              <a:t> – </a:t>
            </a:r>
            <a:r>
              <a:rPr lang="en-US" sz="1600" b="1" dirty="0" smtClean="0">
                <a:solidFill>
                  <a:srgbClr val="0070C0"/>
                </a:solidFill>
              </a:rPr>
              <a:t>registriert</a:t>
            </a:r>
            <a:r>
              <a:rPr lang="en-US" sz="16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2" name="Text Placeholder 4"/>
          <p:cNvSpPr txBox="1">
            <a:spLocks/>
          </p:cNvSpPr>
          <p:nvPr/>
        </p:nvSpPr>
        <p:spPr>
          <a:xfrm>
            <a:off x="384046" y="5949280"/>
            <a:ext cx="6348823" cy="301146"/>
          </a:xfrm>
          <a:prstGeom prst="rect">
            <a:avLst/>
          </a:prstGeom>
        </p:spPr>
        <p:txBody>
          <a:bodyPr anchor="ctr"/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900" kern="1200" baseline="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1pPr>
            <a:lvl2pPr marL="4572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&gt;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2pPr>
            <a:lvl3pPr marL="679450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3pPr>
            <a:lvl4pPr marL="914400" indent="-2349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4pPr>
            <a:lvl5pPr marL="1144588" indent="-2222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rgbClr val="414343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Quelle</a:t>
            </a:r>
            <a:r>
              <a:rPr lang="en-GB" dirty="0" smtClean="0"/>
              <a:t>: QuintilesIMS R&amp;D Focus April 2017; Thought Leadership analysis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1A1A1A"/>
                </a:solidFill>
              </a:rPr>
              <a:t>© 2017, QuintilesIMS (IMS HEALTH GmbH &amp; Co. OHG). All rights reserved. – QuintilesIMS Round Table </a:t>
            </a:r>
            <a:r>
              <a:rPr lang="en-US" dirty="0" smtClean="0">
                <a:solidFill>
                  <a:srgbClr val="1A1A1A"/>
                </a:solidFill>
              </a:rPr>
              <a:t>Biosimilars</a:t>
            </a:r>
            <a:endParaRPr lang="en-US" dirty="0">
              <a:solidFill>
                <a:srgbClr val="1A1A1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78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4&quot;&gt;&lt;elem m_fUsage=&quot;1.72488690000000000069E+00&quot;&gt;&lt;m_msothmcolidx val=&quot;0&quot;/&gt;&lt;m_rgb r=&quot;D9&quot; g=&quot;D9&quot; b=&quot;D9&quot;/&gt;&lt;m_nBrightness val=&quot;0&quot;/&gt;&lt;/elem&gt;&lt;elem m_fUsage=&quot;1.71788769900000004576E+00&quot;&gt;&lt;m_msothmcolidx val=&quot;0&quot;/&gt;&lt;m_rgb r=&quot;7F&quot; g=&quot;B1&quot; b=&quot;F5&quot;/&gt;&lt;m_nBrightness val=&quot;0&quot;/&gt;&lt;/elem&gt;&lt;elem m_fUsage=&quot;1.47352712354780646109E+00&quot;&gt;&lt;m_msothmcolidx val=&quot;0&quot;/&gt;&lt;m_rgb r=&quot;75&quot; g=&quot;CD&quot; b=&quot;FD&quot;/&gt;&lt;m_nBrightness val=&quot;0&quot;/&gt;&lt;/elem&gt;&lt;elem m_fUsage=&quot;1.26044100000000014461E+00&quot;&gt;&lt;m_msothmcolidx val=&quot;0&quot;/&gt;&lt;m_rgb r=&quot;A7&quot; g=&quot;DE&quot; b=&quot;AA&quot;/&gt;&lt;m_nBrightness val=&quot;0&quot;/&gt;&lt;/elem&gt;&lt;elem m_fUsage=&quot;1.25418658283290018751E+00&quot;&gt;&lt;m_msothmcolidx val=&quot;0&quot;/&gt;&lt;m_rgb r=&quot;A9&quot; g=&quot;CB&quot; b=&quot;FE&quot;/&gt;&lt;m_nBrightness val=&quot;0&quot;/&gt;&lt;/elem&gt;&lt;elem m_fUsage=&quot;6.31107976581000151839E-01&quot;&gt;&lt;m_msothmcolidx val=&quot;0&quot;/&gt;&lt;m_rgb r=&quot;6F&quot; g=&quot;B8&quot; b=&quot;FF&quot;/&gt;&lt;m_nBrightness val=&quot;0&quot;/&gt;&lt;/elem&gt;&lt;elem m_fUsage=&quot;5.57964967976498971147E-01&quot;&gt;&lt;m_msothmcolidx val=&quot;0&quot;/&gt;&lt;m_rgb r=&quot;BF&quot; g=&quot;BF&quot; b=&quot;BF&quot;/&gt;&lt;m_nBrightness val=&quot;0&quot;/&gt;&lt;/elem&gt;&lt;elem m_fUsage=&quot;3.13810596090000171188E-01&quot;&gt;&lt;m_msothmcolidx val=&quot;0&quot;/&gt;&lt;m_rgb r=&quot;5E&quot; g=&quot;AE&quot; b=&quot;FF&quot;/&gt;&lt;m_nBrightness val=&quot;0&quot;/&gt;&lt;/elem&gt;&lt;elem m_fUsage=&quot;1.81208787900697776418E-01&quot;&gt;&lt;m_msothmcolidx val=&quot;0&quot;/&gt;&lt;m_rgb r=&quot;A6&quot; g=&quot;B3&quot; b=&quot;E3&quot;/&gt;&lt;m_nBrightness val=&quot;0&quot;/&gt;&lt;/elem&gt;&lt;elem m_fUsage=&quot;1.41827208550414834987E-01&quot;&gt;&lt;m_msothmcolidx val=&quot;0&quot;/&gt;&lt;m_rgb r=&quot;FF&quot; g=&quot;C7&quot; b=&quot;31&quot;/&gt;&lt;m_nBrightness val=&quot;0&quot;/&gt;&lt;/elem&gt;&lt;elem m_fUsage=&quot;1.35085171767299283552E-01&quot;&gt;&lt;m_msothmcolidx val=&quot;0&quot;/&gt;&lt;m_rgb r=&quot;50&quot; g=&quot;96&quot; b=&quot;FE&quot;/&gt;&lt;m_nBrightness val=&quot;0&quot;/&gt;&lt;/elem&gt;&lt;elem m_fUsage=&quot;8.86293811965250810658E-02&quot;&gt;&lt;m_msothmcolidx val=&quot;0&quot;/&gt;&lt;m_rgb r=&quot;91&quot; g=&quot;F0&quot; b=&quot;E9&quot;/&gt;&lt;m_nBrightness val=&quot;0&quot;/&gt;&lt;/elem&gt;&lt;elem m_fUsage=&quot;7.97664430768725701837E-02&quot;&gt;&lt;m_msothmcolidx val=&quot;0&quot;/&gt;&lt;m_rgb r=&quot;B8&quot; g=&quot;D3&quot; b=&quot;FE&quot;/&gt;&lt;m_nBrightness val=&quot;0&quot;/&gt;&lt;/elem&gt;&lt;elem m_fUsage=&quot;5.81497370030401097840E-02&quot;&gt;&lt;m_msothmcolidx val=&quot;0&quot;/&gt;&lt;m_rgb r=&quot;79&quot; g=&quot;B6&quot; b=&quot;43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GiHh4shLUiaZ6nEw54h2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3OuD7FuV0y1HmdEG4zQK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fj4MWz.f0yHfJakEWsmz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cpzcZUcikKUWMG6L89yA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4.c_YaSeqXCxgRKUGu8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VZdWb81akKvleGXMcdbL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11VP7rCE2H4Tezi2DIy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WWqNb6rk0mmI1amEIsQ9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OSCUW9SOe7Quue3CsAc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k0BRXfh.EyclTD_f9aum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Kxmw0gMT3qKLzP4p_3sb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7faDOjlTEy6efqi7iW6N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25Ex25RRiSKcMs.VZPOe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HG_YU7TOCnOEfwNghR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PRoS1VTMq5NnmAAw8IG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1XoEziKgEWC.RxF07Q_i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dsuScR0e0O31txu7MGOE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HwVOf02dUKCeeVT_z6gU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h.hn8HM0iSV7ahWZD6t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MNbStuvkaLpmziG75BQ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VZNCk01UCJhzud6MRu_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SmMAVVFn0q_x7SXUI2iH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uF0NdllE.Myw6dv0fSK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bWTZWdi0afP34QmiZcL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QG_iep0EeuuTxHemJaS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kbssHSsRE2xHTPEmjCfl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OYBu6PMTV.e.twcyxYR6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oztDhKBTvGEYaho_8Vfv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AXJhW3pTlK_tZywbb6i5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HF.NYU0SMaHHRCa5o_pJ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ccihBMRDGtaYJmHpmLB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UgSbBuRpi5AV0M3ohX.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bVJvZXXSTSWcOUQvW2PH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fPa_6VSS4KZpXx2CfWGX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tmNma7QQDeI6MScyNpHB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.ChDP1SRyKsA6qhweOt5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fFxwmeQK28CUeeWeLb5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Lrx1YTvSJS9_Tp8YtmFx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uSTKB0WTJWZ8BoPSMrKn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F9Fe9FmRzOgfvn2LqzFt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xc.I7LbSGqmWS9ZVKExs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Cr5Ya9RAagkXUyyXku9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B_duXFQpSBU_VBR6Dl2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Quintiles_PPT_Template_11Mar15">
  <a:themeElements>
    <a:clrScheme name="QuintilesIMS Combo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297DFD"/>
      </a:accent1>
      <a:accent2>
        <a:srgbClr val="004C97"/>
      </a:accent2>
      <a:accent3>
        <a:srgbClr val="43B649"/>
      </a:accent3>
      <a:accent4>
        <a:srgbClr val="6D2077"/>
      </a:accent4>
      <a:accent5>
        <a:srgbClr val="AE2673"/>
      </a:accent5>
      <a:accent6>
        <a:srgbClr val="ED8B00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Bef>
            <a:spcPts val="200"/>
          </a:spcBef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ＭＳ Ｐゴシック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 slide.pptx" id="{51752275-B699-4486-AC27-58533EEB70B4}" vid="{136DE7DC-C69A-49F5-A74E-C09E9587C1E9}"/>
    </a:ext>
  </a:extLst>
</a:theme>
</file>

<file path=ppt/theme/theme2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297DFD"/>
      </a:accent1>
      <a:accent2>
        <a:srgbClr val="004C97"/>
      </a:accent2>
      <a:accent3>
        <a:srgbClr val="43B649"/>
      </a:accent3>
      <a:accent4>
        <a:srgbClr val="6D2077"/>
      </a:accent4>
      <a:accent5>
        <a:srgbClr val="AE2673"/>
      </a:accent5>
      <a:accent6>
        <a:srgbClr val="ED8B00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1A1A1A"/>
      </a:dk2>
      <a:lt2>
        <a:srgbClr val="FFFBEF"/>
      </a:lt2>
      <a:accent1>
        <a:srgbClr val="297DFD"/>
      </a:accent1>
      <a:accent2>
        <a:srgbClr val="004C97"/>
      </a:accent2>
      <a:accent3>
        <a:srgbClr val="43B649"/>
      </a:accent3>
      <a:accent4>
        <a:srgbClr val="6D2077"/>
      </a:accent4>
      <a:accent5>
        <a:srgbClr val="AE2673"/>
      </a:accent5>
      <a:accent6>
        <a:srgbClr val="ED8B00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28BBCD8003E44BC240E48D9D068CA" ma:contentTypeVersion="0" ma:contentTypeDescription="Create a new document." ma:contentTypeScope="" ma:versionID="190f03141b091916b0461515e7bdf12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8273E7C-77D6-439D-9953-67AAF9AE33C0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5AC1CA3-FEBD-439B-BD34-4616570AB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E3A6FA-0453-40DE-A6F7-41C72E06F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206</Words>
  <Application>Microsoft Office PowerPoint</Application>
  <PresentationFormat>Bildschirmpräsentation (4:3)</PresentationFormat>
  <Paragraphs>53</Paragraphs>
  <Slides>3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Georgia</vt:lpstr>
      <vt:lpstr>Lucida Grande</vt:lpstr>
      <vt:lpstr>Verdana</vt:lpstr>
      <vt:lpstr>Quintiles_PPT_Template_11Mar15</vt:lpstr>
      <vt:lpstr>think-cell Folie</vt:lpstr>
      <vt:lpstr>Chart</vt:lpstr>
      <vt:lpstr>Abbildung 1: Wachstum bei Arzneimitteln aus Spezialbereichen und Biologika </vt:lpstr>
      <vt:lpstr>Abbildung 2: Biologika-Umsatz im gesamten deutschen Pharmamarkt innerhalb von 10 Jahren verdoppelt</vt:lpstr>
      <vt:lpstr>Abbildung 3: Globale Biologika-Pipeline - Erweiterung der Therapiegebiete in den nächsten fünf Jahren</vt:lpstr>
    </vt:vector>
  </TitlesOfParts>
  <Company>Quintiles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Kent</dc:creator>
  <cp:lastModifiedBy>Rita Carius</cp:lastModifiedBy>
  <cp:revision>567</cp:revision>
  <cp:lastPrinted>2017-05-31T12:08:12Z</cp:lastPrinted>
  <dcterms:created xsi:type="dcterms:W3CDTF">2017-02-24T13:57:46Z</dcterms:created>
  <dcterms:modified xsi:type="dcterms:W3CDTF">2017-10-16T16:44:45Z</dcterms:modified>
</cp:coreProperties>
</file>