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"/>
  </p:notesMasterIdLst>
  <p:handoutMasterIdLst>
    <p:handoutMasterId r:id="rId4"/>
  </p:handoutMasterIdLst>
  <p:sldIdLst>
    <p:sldId id="487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589">
          <p15:clr>
            <a:srgbClr val="A4A3A4"/>
          </p15:clr>
        </p15:guide>
        <p15:guide id="3" orient="horz" pos="69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844">
          <p15:clr>
            <a:srgbClr val="A4A3A4"/>
          </p15:clr>
        </p15:guide>
        <p15:guide id="6" orient="horz" pos="3985">
          <p15:clr>
            <a:srgbClr val="A4A3A4"/>
          </p15:clr>
        </p15:guide>
        <p15:guide id="7" orient="horz" pos="2659">
          <p15:clr>
            <a:srgbClr val="A4A3A4"/>
          </p15:clr>
        </p15:guide>
        <p15:guide id="8" orient="horz" pos="3203">
          <p15:clr>
            <a:srgbClr val="A4A3A4"/>
          </p15:clr>
        </p15:guide>
        <p15:guide id="9" orient="horz" pos="3475">
          <p15:clr>
            <a:srgbClr val="A4A3A4"/>
          </p15:clr>
        </p15:guide>
        <p15:guide id="10" pos="316">
          <p15:clr>
            <a:srgbClr val="A4A3A4"/>
          </p15:clr>
        </p15:guide>
        <p15:guide id="11" pos="5532">
          <p15:clr>
            <a:srgbClr val="A4A3A4"/>
          </p15:clr>
        </p15:guide>
        <p15:guide id="12" pos="793">
          <p15:clr>
            <a:srgbClr val="A4A3A4"/>
          </p15:clr>
        </p15:guide>
        <p15:guide id="13" pos="3243">
          <p15:clr>
            <a:srgbClr val="A4A3A4"/>
          </p15:clr>
        </p15:guide>
        <p15:guide id="1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quel Studio" initials="S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FE5"/>
    <a:srgbClr val="F7F5F4"/>
    <a:srgbClr val="FB4F39"/>
    <a:srgbClr val="8EAFBF"/>
    <a:srgbClr val="3A4F5A"/>
    <a:srgbClr val="297DFD"/>
    <a:srgbClr val="FF9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89493" autoAdjust="0"/>
  </p:normalViewPr>
  <p:slideViewPr>
    <p:cSldViewPr showGuides="1">
      <p:cViewPr varScale="1">
        <p:scale>
          <a:sx n="104" d="100"/>
          <a:sy n="104" d="100"/>
        </p:scale>
        <p:origin x="2124" y="108"/>
      </p:cViewPr>
      <p:guideLst>
        <p:guide orient="horz" pos="1026"/>
        <p:guide orient="horz" pos="589"/>
        <p:guide orient="horz" pos="690"/>
        <p:guide orient="horz" pos="2160"/>
        <p:guide orient="horz" pos="3844"/>
        <p:guide orient="horz" pos="3985"/>
        <p:guide orient="horz" pos="2659"/>
        <p:guide orient="horz" pos="3203"/>
        <p:guide orient="horz" pos="3475"/>
        <p:guide pos="316"/>
        <p:guide pos="5532"/>
        <p:guide pos="793"/>
        <p:guide pos="32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7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935687898221383"/>
          <c:y val="7.5164341881444247E-2"/>
          <c:w val="0.38879739742232733"/>
          <c:h val="0.88475394513561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 of 2009(a)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Sheet1!$B$2:$B$8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Sum of 2010(a)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Sheet1!$C$2:$C$8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Sum of 2011(a)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Sheet1!$D$2:$D$8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Sum of 2012(a)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Sheet1!$E$2:$E$8</c:f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Sum of 2013(a)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9A53A"/>
              </a:solidFill>
            </c:spPr>
          </c:dPt>
          <c:dPt>
            <c:idx val="1"/>
            <c:invertIfNegative val="0"/>
            <c:bubble3D val="0"/>
            <c:spPr>
              <a:solidFill>
                <a:srgbClr val="F9A53A"/>
              </a:solidFill>
            </c:spPr>
          </c:dPt>
          <c:dPt>
            <c:idx val="2"/>
            <c:invertIfNegative val="0"/>
            <c:bubble3D val="0"/>
            <c:spPr>
              <a:solidFill>
                <a:srgbClr val="F9A53A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AA1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9A53A"/>
              </a:solidFill>
            </c:spPr>
          </c:dPt>
          <c:dPt>
            <c:idx val="7"/>
            <c:invertIfNegative val="0"/>
            <c:bubble3D val="0"/>
            <c:spPr>
              <a:solidFill>
                <a:srgbClr val="F9A53A"/>
              </a:solidFill>
            </c:spPr>
          </c:dPt>
          <c:dPt>
            <c:idx val="8"/>
            <c:invertIfNegative val="0"/>
            <c:bubble3D val="0"/>
            <c:spPr>
              <a:solidFill>
                <a:srgbClr val="F9A53A"/>
              </a:solidFill>
            </c:spPr>
          </c:dPt>
          <c:dPt>
            <c:idx val="9"/>
            <c:invertIfNegative val="0"/>
            <c:bubble3D val="0"/>
            <c:spPr>
              <a:solidFill>
                <a:srgbClr val="F9A53A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DC63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9A53A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AA1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Sheet1!$F$2:$F$8</c:f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Sum of 2014(a)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Sheet1!$G$2:$G$8</c:f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Sum of 2015(f)*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Sheet1!$H$2:$H$8</c:f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Sum of 2016(f)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Sheet1!$I$2:$I$8</c:f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Sum of 2017(f)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Sheet1!$J$2:$J$8</c:f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Sum of 2018(f)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Sheet1!$K$2:$K$8</c:f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Sum of 2019(f)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Sheet1!$L$2:$L$8</c:f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Unterarm</c:v>
                </c:pt>
                <c:pt idx="1">
                  <c:v>Handgelenk</c:v>
                </c:pt>
                <c:pt idx="2">
                  <c:v>Schulter und Oberarm</c:v>
                </c:pt>
                <c:pt idx="3">
                  <c:v>Fuß und Zehen, ohne Knöchel</c:v>
                </c:pt>
                <c:pt idx="4">
                  <c:v>Unterschenkel, einschließlich Knöchel</c:v>
                </c:pt>
                <c:pt idx="5">
                  <c:v>Schädel- und Gesichtsknochen</c:v>
                </c:pt>
                <c:pt idx="6">
                  <c:v>Sonstige</c:v>
                </c:pt>
              </c:strCache>
            </c:strRef>
          </c:cat>
          <c:val>
            <c:numRef>
              <c:f>Sheet1!$M$2:$M$8</c:f>
              <c:numCache>
                <c:formatCode>0.0%</c:formatCode>
                <c:ptCount val="7"/>
                <c:pt idx="0">
                  <c:v>0.35300000000000004</c:v>
                </c:pt>
                <c:pt idx="1">
                  <c:v>0.19300000000000003</c:v>
                </c:pt>
                <c:pt idx="2">
                  <c:v>0.16300000000000003</c:v>
                </c:pt>
                <c:pt idx="3">
                  <c:v>0.14400000000000002</c:v>
                </c:pt>
                <c:pt idx="4">
                  <c:v>7.7000000000000013E-2</c:v>
                </c:pt>
                <c:pt idx="5">
                  <c:v>4.1000000000000002E-2</c:v>
                </c:pt>
                <c:pt idx="6">
                  <c:v>2.9000000000000005E-2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557197504"/>
        <c:axId val="557200640"/>
      </c:barChart>
      <c:catAx>
        <c:axId val="557197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557200640"/>
        <c:crosses val="autoZero"/>
        <c:auto val="1"/>
        <c:lblAlgn val="ctr"/>
        <c:lblOffset val="100"/>
        <c:noMultiLvlLbl val="0"/>
      </c:catAx>
      <c:valAx>
        <c:axId val="55720064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55719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E57F-2F33-4E95-833C-6DE92AD23B45}" type="datetimeFigureOut">
              <a:rPr lang="en-US"/>
              <a:pPr/>
              <a:t>8/17/2017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A410-77E2-40EA-8701-9B225C64A9EE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14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  <a:sym typeface="Arial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7382CE9-F2D0-4D2E-B7F9-BF3E83248BCE}" type="datetimeFigureOut">
              <a:rPr lang="de-DE" smtClean="0"/>
              <a:pPr/>
              <a:t>17.08.2017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  <a:sym typeface="Arial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A3691C38-742D-4867-9E00-215CBC02331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8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4AB0-DA56-AC40-9592-4E955E6D458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1A4F6A2-D8D8-4FFE-B550-AC960D400C47}" type="datetime1">
              <a:rPr lang="en-US" smtClean="0"/>
              <a:pPr/>
              <a:t>8/17/2017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4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36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4" descr="IMS_Health_PPT_cover_revised_final.jpg"/>
          <p:cNvPicPr>
            <a:picLocks noChangeAspect="1"/>
          </p:cNvPicPr>
          <p:nvPr userDrawn="1"/>
        </p:nvPicPr>
        <p:blipFill>
          <a:blip r:embed="rId6" cstate="print"/>
          <a:srcRect l="12901" t="2299" r="37731" b="18835"/>
          <a:stretch>
            <a:fillRect/>
          </a:stretch>
        </p:blipFill>
        <p:spPr>
          <a:xfrm>
            <a:off x="3721100" y="3175"/>
            <a:ext cx="5422900" cy="577327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00063" y="935038"/>
            <a:ext cx="5009836" cy="23077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00063" y="3249497"/>
            <a:ext cx="5009836" cy="5647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569712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699"/>
            <a:ext cx="5697126" cy="373063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3" y="5211763"/>
            <a:ext cx="5693836" cy="490017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sp>
        <p:nvSpPr>
          <p:cNvPr id="20" name="Rectangle 13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  <a:cs typeface="Arial"/>
            </a:endParaRPr>
          </a:p>
        </p:txBody>
      </p:sp>
      <p:pic>
        <p:nvPicPr>
          <p:cNvPr id="13" name="Picture 3" descr="Z:\Departments\Creative Services &amp; Copy Shop\Intern\Corp.Design\Brand Evolution_2015\Logo\IMS Logo RGB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7570" y="6221424"/>
            <a:ext cx="1440000" cy="4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4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89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50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2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6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9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6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611313"/>
            <a:ext cx="8275379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9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00063" y="1095374"/>
            <a:ext cx="8265650" cy="500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e Spalt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5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0063" y="1599640"/>
            <a:ext cx="8265650" cy="450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/>
            </a:lvl1pPr>
            <a:lvl2pPr marL="301752" indent="0">
              <a:buNone/>
              <a:defRPr/>
            </a:lvl2pPr>
            <a:lvl3pPr marL="612648" indent="0">
              <a:buNone/>
              <a:defRPr/>
            </a:lvl3pPr>
            <a:lvl4pPr marL="93268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38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5" descr="02-Isometric-iPad-Air-Silver-Mock-up-v2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29638" r="57232" b="17311"/>
          <a:stretch/>
        </p:blipFill>
        <p:spPr>
          <a:xfrm>
            <a:off x="4119154" y="0"/>
            <a:ext cx="5024846" cy="5939821"/>
          </a:xfrm>
          <a:prstGeom prst="rect">
            <a:avLst/>
          </a:prstGeom>
        </p:spPr>
      </p:pic>
      <p:sp>
        <p:nvSpPr>
          <p:cNvPr id="12" name="Rectangle 13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00063" y="935038"/>
            <a:ext cx="5009836" cy="23077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500063" y="3249497"/>
            <a:ext cx="5009836" cy="5647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569712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Name</a:t>
            </a:r>
            <a:endParaRPr lang="de-DE" dirty="0" smtClean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700"/>
            <a:ext cx="5697126" cy="3600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smtClean="0"/>
              <a:t>Title</a:t>
            </a:r>
            <a:endParaRPr lang="de-DE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3" y="5211763"/>
            <a:ext cx="5693836" cy="490017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 smtClean="0"/>
              <a:t>Date</a:t>
            </a:r>
            <a:endParaRPr lang="de-DE" dirty="0"/>
          </a:p>
        </p:txBody>
      </p:sp>
      <p:pic>
        <p:nvPicPr>
          <p:cNvPr id="11" name="Picture 3" descr="Z:\Departments\Creative Services &amp; Copy Shop\Intern\Corp.Design\Brand Evolution_2015\Logo\IMS Logo RGB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7570" y="6221424"/>
            <a:ext cx="1440000" cy="4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1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0063" y="1599640"/>
            <a:ext cx="8265650" cy="4502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/>
            </a:lvl1pPr>
            <a:lvl2pPr marL="301752" indent="0">
              <a:buNone/>
              <a:defRPr/>
            </a:lvl2pPr>
            <a:lvl3pPr marL="612648" indent="0">
              <a:buNone/>
              <a:defRPr/>
            </a:lvl3pPr>
            <a:lvl4pPr marL="93268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1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56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78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2"/>
          <p:cNvSpPr>
            <a:spLocks noGrp="1"/>
          </p:cNvSpPr>
          <p:nvPr>
            <p:ph type="tbl" idx="1"/>
          </p:nvPr>
        </p:nvSpPr>
        <p:spPr>
          <a:xfrm>
            <a:off x="501650" y="1612900"/>
            <a:ext cx="8280400" cy="4489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56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3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76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00063" y="1594088"/>
            <a:ext cx="3968496" cy="4500325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66012" y="1611314"/>
            <a:ext cx="4030694" cy="4483100"/>
          </a:xfrm>
        </p:spPr>
        <p:txBody>
          <a:bodyPr wrap="square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Spalten - ohn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60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7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6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7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4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2" y="1599639"/>
            <a:ext cx="3963877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756548" y="1599639"/>
            <a:ext cx="4009166" cy="4493189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7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1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00064" y="935039"/>
            <a:ext cx="8281986" cy="230065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00062" y="3249497"/>
            <a:ext cx="8281987" cy="564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622829" y="87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>
              <a:latin typeface="Arial"/>
              <a:cs typeface="Arial"/>
              <a:sym typeface="Arial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4498426"/>
            <a:ext cx="8281986" cy="33302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Name</a:t>
            </a:r>
            <a:endParaRPr lang="de-DE" dirty="0" smtClean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4838700"/>
            <a:ext cx="8281986" cy="3600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0062" y="5198700"/>
            <a:ext cx="8281987" cy="50308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noProof="0" smtClean="0"/>
              <a:t>Date</a:t>
            </a:r>
            <a:endParaRPr lang="de-DE" noProof="0"/>
          </a:p>
        </p:txBody>
      </p:sp>
      <p:sp>
        <p:nvSpPr>
          <p:cNvPr id="13" name="Rectangle 4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  <a:cs typeface="Arial"/>
            </a:endParaRPr>
          </a:p>
        </p:txBody>
      </p:sp>
      <p:pic>
        <p:nvPicPr>
          <p:cNvPr id="12" name="Picture 3" descr="Z:\Departments\Creative Services &amp; Copy Shop\Intern\Corp.Design\Brand Evolution_2015\Logo\IMS Logo RG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7570" y="6221424"/>
            <a:ext cx="1440000" cy="4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14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2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39"/>
            <a:ext cx="5112054" cy="4502711"/>
          </a:xfrm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62143" y="1612771"/>
            <a:ext cx="2700858" cy="4489579"/>
          </a:xfrm>
        </p:spPr>
        <p:txBody>
          <a:bodyPr wrap="square" tIns="0">
            <a:noAutofit/>
            <a:scene3d>
              <a:camera prst="orthographicFront"/>
              <a:lightRig rig="threePt" dir="t"/>
            </a:scene3d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827477" y="1612771"/>
            <a:ext cx="8911" cy="4473031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1141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22"/>
          <p:cNvCxnSpPr/>
          <p:nvPr userDrawn="1"/>
        </p:nvCxnSpPr>
        <p:spPr>
          <a:xfrm>
            <a:off x="5827477" y="1612771"/>
            <a:ext cx="8911" cy="4473031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9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5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812855" y="1599640"/>
            <a:ext cx="2952859" cy="4502710"/>
          </a:xfrm>
        </p:spPr>
        <p:txBody>
          <a:bodyPr wrap="square" tIns="0">
            <a:noAutofit/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40"/>
            <a:ext cx="4966818" cy="4502710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1088229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1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8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812855" y="1599640"/>
            <a:ext cx="2952859" cy="4502710"/>
          </a:xfrm>
        </p:spPr>
        <p:txBody>
          <a:bodyPr wrap="square" tIns="0">
            <a:noAutofit/>
          </a:bodyPr>
          <a:lstStyle>
            <a:lvl1pPr rtl="0">
              <a:defRPr sz="2000"/>
            </a:lvl1pPr>
            <a:lvl2pPr rtl="0"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500063" y="1599640"/>
            <a:ext cx="4966818" cy="4502710"/>
          </a:xfrm>
        </p:spPr>
        <p:txBody>
          <a:bodyPr wrap="square">
            <a:noAutofit/>
          </a:bodyPr>
          <a:lstStyle>
            <a:lvl1pPr marL="0" indent="0">
              <a:spcBef>
                <a:spcPts val="1176"/>
              </a:spcBef>
              <a:buNone/>
              <a:defRPr sz="2000"/>
            </a:lvl1pPr>
            <a:lvl2pPr marL="410291" indent="0">
              <a:buNone/>
              <a:defRPr/>
            </a:lvl2pPr>
            <a:lvl3pPr marL="820582" indent="0">
              <a:buNone/>
              <a:defRPr/>
            </a:lvl3pPr>
            <a:lvl4pPr marL="1230873" indent="0">
              <a:buNone/>
              <a:defRPr/>
            </a:lvl4pPr>
            <a:lvl5pPr marL="1641165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3" y="1088229"/>
            <a:ext cx="8265651" cy="51141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1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24980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5443" y="1611313"/>
            <a:ext cx="8270271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1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24980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0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95443" y="1611313"/>
            <a:ext cx="8270271" cy="4491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/>
            </a:lvl1pPr>
            <a:lvl2pPr rtl="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1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"/>
            <a:ext cx="8280400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12801"/>
            <a:ext cx="392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238" y="2366962"/>
            <a:ext cx="3924000" cy="3735388"/>
          </a:xfrm>
        </p:spPr>
        <p:txBody>
          <a:bodyPr/>
          <a:lstStyle>
            <a:lvl1pPr rtl="0"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 rtl="0"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612801"/>
            <a:ext cx="392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16" y="2366962"/>
            <a:ext cx="3924000" cy="3735388"/>
          </a:xfrm>
        </p:spPr>
        <p:txBody>
          <a:bodyPr/>
          <a:lstStyle>
            <a:lvl1pPr rtl="0"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 rtl="0">
              <a:buClr>
                <a:schemeClr val="bg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0063" y="1089025"/>
            <a:ext cx="8281987" cy="5237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cxnSp>
        <p:nvCxnSpPr>
          <p:cNvPr id="15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4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2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65651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0063" y="1611313"/>
            <a:ext cx="8281987" cy="4491037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089025"/>
            <a:ext cx="8265651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cxnSp>
        <p:nvCxnSpPr>
          <p:cNvPr id="13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6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1987" cy="928688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500063" y="1611313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690138" y="1611313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00063" y="3994150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690138" y="3994150"/>
            <a:ext cx="3924000" cy="2108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089025"/>
            <a:ext cx="8265651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cxnSp>
        <p:nvCxnSpPr>
          <p:cNvPr id="20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4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7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9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65651" cy="928688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050" y="1611312"/>
            <a:ext cx="8280000" cy="4491038"/>
          </a:xfrm>
          <a:solidFill>
            <a:schemeClr val="accent6"/>
          </a:solidFill>
        </p:spPr>
        <p:txBody>
          <a:bodyPr lIns="144000" tIns="144000" rIns="144000" bIns="144000"/>
          <a:lstStyle>
            <a:lvl1pPr rtl="0">
              <a:buClr>
                <a:schemeClr val="bg2"/>
              </a:buClr>
              <a:defRPr sz="2000"/>
            </a:lvl1pPr>
            <a:lvl2pPr rtl="0"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rtl="0"/>
            <a:r>
              <a:rPr lang="de-DE" dirty="0" smtClean="0"/>
              <a:t>Klicken Sie um die Textstile zu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2050" y="1089025"/>
            <a:ext cx="8280000" cy="522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22299" y="6318250"/>
            <a:ext cx="66458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cxnSp>
        <p:nvCxnSpPr>
          <p:cNvPr id="11" name="Straight Connector 1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1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40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2" y="1611314"/>
            <a:ext cx="8281988" cy="162538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Abschnittsfolie</a:t>
            </a:r>
          </a:p>
        </p:txBody>
      </p:sp>
      <p:sp>
        <p:nvSpPr>
          <p:cNvPr id="9" name="Rectangle 4"/>
          <p:cNvSpPr/>
          <p:nvPr userDrawn="1"/>
        </p:nvSpPr>
        <p:spPr>
          <a:xfrm>
            <a:off x="0" y="5782733"/>
            <a:ext cx="9144000" cy="1075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/>
              <a:cs typeface="Arial"/>
            </a:endParaRPr>
          </a:p>
        </p:txBody>
      </p:sp>
      <p:pic>
        <p:nvPicPr>
          <p:cNvPr id="6" name="Picture 3" descr="Z:\Departments\Creative Services &amp; Copy Shop\Intern\Corp.Design\Brand Evolution_2015\Logo\IMS Logo RG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7570" y="6221424"/>
            <a:ext cx="1440000" cy="41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6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20256" y="6675580"/>
            <a:ext cx="355600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332509" y="6650182"/>
            <a:ext cx="572655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 smtClean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7" y="122663"/>
            <a:ext cx="8348472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smtClean="0"/>
              <a:t>Headlines are 24pt Arial Bold Title Case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7" y="1004285"/>
            <a:ext cx="8348472" cy="363176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Subheads are 20pt Arial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234275" y="6474690"/>
            <a:ext cx="630936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333333"/>
                </a:solidFill>
                <a:ea typeface="ＭＳ Ｐゴシック" charset="-128"/>
              </a:rPr>
              <a:t>QuintilesIMS Mastercharts Teil1</a:t>
            </a:r>
            <a:endParaRPr lang="en-US">
              <a:solidFill>
                <a:srgbClr val="333333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2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43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1611313"/>
            <a:ext cx="8281987" cy="1235337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Zwischenfolie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2853725"/>
            <a:ext cx="8281987" cy="17537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1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45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914490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4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73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9"/>
            <a:ext cx="8265651" cy="523084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4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697065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2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62" y="0"/>
            <a:ext cx="8265651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62" y="1088228"/>
            <a:ext cx="8265651" cy="524671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4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QuintilesIMS Mastercharts Teil1</a:t>
            </a:r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80000" cy="924431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 userDrawn="1"/>
        </p:nvCxnSpPr>
        <p:spPr>
          <a:xfrm>
            <a:off x="485714" y="1000035"/>
            <a:ext cx="828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89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kt 48" hidden="1"/>
          <p:cNvGraphicFramePr>
            <a:graphicFrameLocks noChangeAspect="1"/>
          </p:cNvGraphicFramePr>
          <p:nvPr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129051653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52" name="think-cell Folie" r:id="rId44" imgW="360" imgH="360" progId="TCLayout.ActiveDocument.1">
                  <p:embed/>
                </p:oleObj>
              </mc:Choice>
              <mc:Fallback>
                <p:oleObj name="think-cell Folie" r:id="rId44" imgW="360" imgH="360" progId="TCLayout.ActiveDocument.1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01649" y="1600200"/>
            <a:ext cx="8266114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501651" y="-12616"/>
            <a:ext cx="8266112" cy="94765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de-DE" dirty="0"/>
          </a:p>
        </p:txBody>
      </p:sp>
      <p:sp>
        <p:nvSpPr>
          <p:cNvPr id="25" name="TextBox 8"/>
          <p:cNvSpPr txBox="1"/>
          <p:nvPr/>
        </p:nvSpPr>
        <p:spPr>
          <a:xfrm>
            <a:off x="0" y="6427715"/>
            <a:ext cx="36333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buFont typeface="Arial"/>
              <a:buNone/>
            </a:pPr>
            <a:fld id="{DEF0A56F-D2D0-4957-B6A4-1DC911A5477B}" type="slidenum">
              <a:rPr lang="de-DE" sz="950" smtClean="0">
                <a:solidFill>
                  <a:srgbClr val="8EAFBF"/>
                </a:solidFill>
                <a:latin typeface="Arial" pitchFamily="34" charset="0"/>
                <a:cs typeface="Arial" pitchFamily="34" charset="0"/>
              </a:rPr>
              <a:pPr marL="0" indent="0" algn="r">
                <a:buFont typeface="Arial"/>
                <a:buNone/>
              </a:pPr>
              <a:t>‹Nr.›</a:t>
            </a:fld>
            <a:endParaRPr lang="de-DE" sz="950" dirty="0">
              <a:solidFill>
                <a:srgbClr val="8EAFB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10"/>
          <p:cNvCxnSpPr/>
          <p:nvPr/>
        </p:nvCxnSpPr>
        <p:spPr>
          <a:xfrm>
            <a:off x="495444" y="6353138"/>
            <a:ext cx="0" cy="295349"/>
          </a:xfrm>
          <a:prstGeom prst="line">
            <a:avLst/>
          </a:prstGeom>
          <a:ln w="9525" cmpd="sng">
            <a:solidFill>
              <a:srgbClr val="CACC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22299" y="6318250"/>
            <a:ext cx="664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EAF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QuintilesIMS Mastercharts Teil1</a:t>
            </a:r>
            <a:endParaRPr lang="de-DE" dirty="0"/>
          </a:p>
        </p:txBody>
      </p:sp>
      <p:sp>
        <p:nvSpPr>
          <p:cNvPr id="10" name="TextBox 8"/>
          <p:cNvSpPr txBox="1"/>
          <p:nvPr/>
        </p:nvSpPr>
        <p:spPr>
          <a:xfrm>
            <a:off x="0" y="6427715"/>
            <a:ext cx="363338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buFont typeface="Arial"/>
              <a:buNone/>
            </a:pPr>
            <a:fld id="{DEF0A56F-D2D0-4957-B6A4-1DC911A5477B}" type="slidenum">
              <a:rPr lang="de-DE" sz="950" smtClean="0">
                <a:solidFill>
                  <a:srgbClr val="8EAFBF"/>
                </a:solidFill>
                <a:latin typeface="Arial" pitchFamily="34" charset="0"/>
                <a:cs typeface="Arial" pitchFamily="34" charset="0"/>
              </a:rPr>
              <a:pPr marL="0" indent="0" algn="r">
                <a:buFont typeface="Arial"/>
                <a:buNone/>
              </a:pPr>
              <a:t>‹Nr.›</a:t>
            </a:fld>
            <a:endParaRPr lang="de-DE" sz="950" dirty="0">
              <a:solidFill>
                <a:srgbClr val="8EAFB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444" y="6353138"/>
            <a:ext cx="0" cy="295349"/>
          </a:xfrm>
          <a:prstGeom prst="line">
            <a:avLst/>
          </a:prstGeom>
          <a:ln w="9525" cmpd="sng">
            <a:solidFill>
              <a:srgbClr val="CACC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Z:\Departments\Creative Services &amp; Copy Shop\Intern\Corp.Design\Brand Evolution_2015\Logo\IMS Logo RGB.jpg"/>
          <p:cNvPicPr>
            <a:picLocks noChangeAspect="1" noChangeArrowheads="1"/>
          </p:cNvPicPr>
          <p:nvPr/>
        </p:nvPicPr>
        <p:blipFill>
          <a:blip r:embed="rId46" cstate="print"/>
          <a:srcRect b="32350"/>
          <a:stretch>
            <a:fillRect/>
          </a:stretch>
        </p:blipFill>
        <p:spPr bwMode="auto">
          <a:xfrm>
            <a:off x="7267570" y="6316664"/>
            <a:ext cx="1440000" cy="28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8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22" r:id="rId3"/>
    <p:sldLayoutId id="2147483805" r:id="rId4"/>
    <p:sldLayoutId id="2147483806" r:id="rId5"/>
    <p:sldLayoutId id="2147483807" r:id="rId6"/>
    <p:sldLayoutId id="2147483841" r:id="rId7"/>
    <p:sldLayoutId id="2147483869" r:id="rId8"/>
    <p:sldLayoutId id="2147483808" r:id="rId9"/>
    <p:sldLayoutId id="2147483870" r:id="rId10"/>
    <p:sldLayoutId id="2147483809" r:id="rId11"/>
    <p:sldLayoutId id="2147483823" r:id="rId12"/>
    <p:sldLayoutId id="2147483838" r:id="rId13"/>
    <p:sldLayoutId id="2147483839" r:id="rId14"/>
    <p:sldLayoutId id="2147483871" r:id="rId15"/>
    <p:sldLayoutId id="2147483810" r:id="rId16"/>
    <p:sldLayoutId id="2147483872" r:id="rId17"/>
    <p:sldLayoutId id="2147483885" r:id="rId18"/>
    <p:sldLayoutId id="2147483811" r:id="rId19"/>
    <p:sldLayoutId id="2147483873" r:id="rId20"/>
    <p:sldLayoutId id="2147483840" r:id="rId21"/>
    <p:sldLayoutId id="2147483844" r:id="rId22"/>
    <p:sldLayoutId id="2147483812" r:id="rId23"/>
    <p:sldLayoutId id="2147483874" r:id="rId24"/>
    <p:sldLayoutId id="2147483836" r:id="rId25"/>
    <p:sldLayoutId id="2147483843" r:id="rId26"/>
    <p:sldLayoutId id="2147483813" r:id="rId27"/>
    <p:sldLayoutId id="2147483875" r:id="rId28"/>
    <p:sldLayoutId id="2147483837" r:id="rId29"/>
    <p:sldLayoutId id="2147483814" r:id="rId30"/>
    <p:sldLayoutId id="2147483815" r:id="rId31"/>
    <p:sldLayoutId id="2147483876" r:id="rId32"/>
    <p:sldLayoutId id="2147483816" r:id="rId33"/>
    <p:sldLayoutId id="2147483877" r:id="rId34"/>
    <p:sldLayoutId id="2147483817" r:id="rId35"/>
    <p:sldLayoutId id="2147483818" r:id="rId36"/>
    <p:sldLayoutId id="2147483819" r:id="rId37"/>
    <p:sldLayoutId id="2147483820" r:id="rId38"/>
    <p:sldLayoutId id="2147483821" r:id="rId39"/>
    <p:sldLayoutId id="2147483917" r:id="rId4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15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144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•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73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–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00200" indent="-228600" algn="l" rtl="0" eaLnBrk="1" fontAlgn="base" hangingPunct="1">
        <a:spcBef>
          <a:spcPts val="1300"/>
        </a:spcBef>
        <a:spcAft>
          <a:spcPct val="0"/>
        </a:spcAft>
        <a:buClr>
          <a:schemeClr val="bg2"/>
        </a:buClr>
        <a:buFont typeface="Verdana" pitchFamily="34" charset="0"/>
        <a:buChar char="◦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Abbildung 1: Häufigste Frakturarten in der betroffenen Studiengruppe </a:t>
            </a:r>
            <a:endParaRPr lang="en-US" b="0" dirty="0"/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>
            <p:extLst/>
          </p:nvPr>
        </p:nvGraphicFramePr>
        <p:xfrm>
          <a:off x="679144" y="1556792"/>
          <a:ext cx="7709280" cy="42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32"/>
          <p:cNvSpPr txBox="1"/>
          <p:nvPr/>
        </p:nvSpPr>
        <p:spPr>
          <a:xfrm>
            <a:off x="2555776" y="1484784"/>
            <a:ext cx="312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Frakturen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 an</a:t>
            </a:r>
            <a:endParaRPr lang="en-US" sz="1400" b="1" dirty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460374" y="5958522"/>
            <a:ext cx="6961371" cy="334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rgbClr val="40BEF6"/>
              </a:buClr>
              <a:buSzPct val="100000"/>
              <a:buFont typeface="Arial"/>
              <a:buNone/>
              <a:defRPr sz="900" b="0" i="0" kern="1200" baseline="0">
                <a:solidFill>
                  <a:srgbClr val="545454"/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rgbClr val="40BEF6"/>
              </a:buClr>
              <a:buSzPct val="100000"/>
              <a:buFont typeface="Arial"/>
              <a:buChar char="–"/>
              <a:defRPr sz="18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rgbClr val="40BEF6"/>
              </a:buClr>
              <a:buSzPct val="10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rgbClr val="40BEF6"/>
              </a:buClr>
              <a:buSzPct val="100000"/>
              <a:buFont typeface="Arial"/>
              <a:buChar char="–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rgbClr val="40BEF6"/>
              </a:buClr>
              <a:buSzPct val="100000"/>
              <a:buFont typeface="Arial"/>
              <a:buChar char="»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18" name="Textplatzhalter 4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265651" cy="524671"/>
          </a:xfrm>
        </p:spPr>
        <p:txBody>
          <a:bodyPr/>
          <a:lstStyle/>
          <a:p>
            <a:pPr lvl="0"/>
            <a:r>
              <a:rPr lang="de-DE" dirty="0" smtClean="0"/>
              <a:t>Zeitraum 2010 – 2015, N = 1.447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395536" y="105273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 smtClean="0">
                <a:solidFill>
                  <a:schemeClr val="bg2"/>
                </a:solidFill>
              </a:rPr>
              <a:t>Zeitraum 2010 – 2015, N = 1.447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01650" y="5948462"/>
            <a:ext cx="179376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defTabSz="628650" eaLnBrk="0" hangingPunct="0"/>
            <a:r>
              <a:rPr lang="de-DE" sz="1000" b="0" dirty="0">
                <a:latin typeface="Arial"/>
                <a:cs typeface="Arial"/>
                <a:sym typeface="Arial"/>
              </a:rPr>
              <a:t>Quelle: </a:t>
            </a:r>
            <a:r>
              <a:rPr lang="de-DE" sz="1000" dirty="0" smtClean="0"/>
              <a:t>IMS</a:t>
            </a:r>
            <a:r>
              <a:rPr lang="de-DE" sz="1000" baseline="30000" dirty="0" smtClean="0"/>
              <a:t>®</a:t>
            </a:r>
            <a:r>
              <a:rPr lang="de-DE" sz="1000" dirty="0" smtClean="0"/>
              <a:t> </a:t>
            </a:r>
            <a:r>
              <a:rPr lang="de-DE" sz="1000" dirty="0" err="1" smtClean="0"/>
              <a:t>Disease</a:t>
            </a:r>
            <a:r>
              <a:rPr lang="de-DE" sz="1000" dirty="0" smtClean="0"/>
              <a:t> Analyzer </a:t>
            </a:r>
            <a:endParaRPr lang="de-DE" sz="1000" b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1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m/%y&lt;/m_strFormatTime&gt;&lt;m_yearfmt&gt;&lt;begin val=&quot;4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3.68320611931390029525E+00&quot;&gt;&lt;m_msothmcolidx val=&quot;0&quot;/&gt;&lt;m_rgb r=&quot;FF&quot; g=&quot;94&quot; b=&quot;0C&quot;/&gt;&lt;m_nBrightness val=&quot;0&quot;/&gt;&lt;/elem&gt;&lt;elem m_fUsage=&quot;2.14162195091011575698E+00&quot;&gt;&lt;m_msothmcolidx val=&quot;0&quot;/&gt;&lt;m_rgb r=&quot;20&quot; g=&quot;C2&quot; b=&quot;2F&quot;/&gt;&lt;m_nBrightness val=&quot;0&quot;/&gt;&lt;/elem&gt;&lt;elem m_fUsage=&quot;1.76776792454961007017E+00&quot;&gt;&lt;m_msothmcolidx val=&quot;0&quot;/&gt;&lt;m_rgb r=&quot;29&quot; g=&quot;7D&quot; b=&quot;FD&quot;/&gt;&lt;m_nBrightness val=&quot;0&quot;/&gt;&lt;/elem&gt;&lt;elem m_fUsage=&quot;1.48160993818464925553E+00&quot;&gt;&lt;m_msothmcolidx val=&quot;0&quot;/&gt;&lt;m_rgb r=&quot;37&quot; g=&quot;DA&quot; b=&quot;D3&quot;/&gt;&lt;m_nBrightness val=&quot;0&quot;/&gt;&lt;/elem&gt;&lt;elem m_fUsage=&quot;2.07896079349873530440E-01&quot;&gt;&lt;m_msothmcolidx val=&quot;0&quot;/&gt;&lt;m_rgb r=&quot;15&quot; g=&quot;80&quot; b=&quot;2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IMS 2015">
      <a:dk1>
        <a:srgbClr val="000000"/>
      </a:dk1>
      <a:lt1>
        <a:sysClr val="window" lastClr="FFFFFF"/>
      </a:lt1>
      <a:dk2>
        <a:srgbClr val="1C2980"/>
      </a:dk2>
      <a:lt2>
        <a:srgbClr val="25B4FF"/>
      </a:lt2>
      <a:accent1>
        <a:srgbClr val="1C2980"/>
      </a:accent1>
      <a:accent2>
        <a:srgbClr val="FFCF32"/>
      </a:accent2>
      <a:accent3>
        <a:srgbClr val="37DAD3"/>
      </a:accent3>
      <a:accent4>
        <a:srgbClr val="FB4F39"/>
      </a:accent4>
      <a:accent5>
        <a:srgbClr val="20C22F"/>
      </a:accent5>
      <a:accent6>
        <a:srgbClr val="D1DFE5"/>
      </a:accent6>
      <a:hlink>
        <a:srgbClr val="8EAFBF"/>
      </a:hlink>
      <a:folHlink>
        <a:srgbClr val="FB4F39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accent1"/>
          </a:solidFill>
          <a:round/>
          <a:headEnd/>
          <a:tailEnd type="triangle" w="med" len="med"/>
        </a:ln>
      </a:spPr>
      <a:bodyPr/>
      <a:lstStyle>
        <a:defPPr algn="ctr">
          <a:defRPr>
            <a:latin typeface="Arial"/>
            <a:cs typeface="Arial"/>
            <a:sym typeface="Arial"/>
          </a:defRPr>
        </a:defPPr>
      </a:lst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Navy">
      <a:srgbClr val="1C2980"/>
    </a:custClr>
    <a:custClr name="IMS Atmosphere">
      <a:srgbClr val="25B4FF"/>
    </a:custClr>
    <a:custClr name="IMS Teal">
      <a:srgbClr val="37DAD3"/>
    </a:custClr>
    <a:custClr name="IMS Yellow">
      <a:srgbClr val="FFCF32"/>
    </a:custClr>
    <a:custClr name="IMS Green">
      <a:srgbClr val="20C22F"/>
    </a:custClr>
    <a:custClr name="IMS Orange">
      <a:srgbClr val="FF940C"/>
    </a:custClr>
    <a:custClr name="IMS Blue">
      <a:srgbClr val="297DFD"/>
    </a:custClr>
    <a:custClr name="IMS Charcoal">
      <a:srgbClr val="3A4F5A"/>
    </a:custClr>
    <a:custClr name="IMS Gray">
      <a:srgbClr val="8EAFBF"/>
    </a:custClr>
    <a:custClr name="IMS Coral">
      <a:srgbClr val="FB4F39"/>
    </a:custClr>
    <a:custClr name="IMS Natural">
      <a:srgbClr val="F7F5F4"/>
    </a:custClr>
  </a:custClrLst>
</a:theme>
</file>

<file path=ppt/theme/theme2.xml><?xml version="1.0" encoding="utf-8"?>
<a:theme xmlns:a="http://schemas.openxmlformats.org/drawingml/2006/main" name="Office Theme">
  <a:themeElements>
    <a:clrScheme name="IMS (june'12)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08080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3.xml><?xml version="1.0" encoding="utf-8"?>
<a:theme xmlns:a="http://schemas.openxmlformats.org/drawingml/2006/main" name="Office Theme">
  <a:themeElements>
    <a:clrScheme name="IMS (june'12)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08080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Override1.xml><?xml version="1.0" encoding="utf-8"?>
<a:themeOverride xmlns:a="http://schemas.openxmlformats.org/drawingml/2006/main">
  <a:clrScheme name="IMS 2015">
    <a:dk1>
      <a:srgbClr val="000000"/>
    </a:dk1>
    <a:lt1>
      <a:sysClr val="window" lastClr="FFFFFF"/>
    </a:lt1>
    <a:dk2>
      <a:srgbClr val="8EAFBF"/>
    </a:dk2>
    <a:lt2>
      <a:srgbClr val="D9DAD5"/>
    </a:lt2>
    <a:accent1>
      <a:srgbClr val="25B4FF"/>
    </a:accent1>
    <a:accent2>
      <a:srgbClr val="1C2980"/>
    </a:accent2>
    <a:accent3>
      <a:srgbClr val="37DAD3"/>
    </a:accent3>
    <a:accent4>
      <a:srgbClr val="FFCF32"/>
    </a:accent4>
    <a:accent5>
      <a:srgbClr val="20C22F"/>
    </a:accent5>
    <a:accent6>
      <a:srgbClr val="FF940C"/>
    </a:accent6>
    <a:hlink>
      <a:srgbClr val="297DFD"/>
    </a:hlink>
    <a:folHlink>
      <a:srgbClr val="2C3E4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35</Words>
  <Application>Microsoft Office PowerPoint</Application>
  <PresentationFormat>Bildschirmpräsentation (4:3)</PresentationFormat>
  <Paragraphs>7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Verdana</vt:lpstr>
      <vt:lpstr>blank</vt:lpstr>
      <vt:lpstr>think-cell Folie</vt:lpstr>
      <vt:lpstr>Abbildung 1: Häufigste Frakturarten in der betroffenen Studiengruppe </vt:lpstr>
    </vt:vector>
  </TitlesOfParts>
  <Company>IMS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Mastercharts</dc:title>
  <dc:creator>dpabst</dc:creator>
  <dc:description>1st May 2013. (Pass 8)</dc:description>
  <cp:lastModifiedBy>Nadine Dippel</cp:lastModifiedBy>
  <cp:revision>1240</cp:revision>
  <dcterms:created xsi:type="dcterms:W3CDTF">2015-06-03T12:16:01Z</dcterms:created>
  <dcterms:modified xsi:type="dcterms:W3CDTF">2017-08-17T09:53:44Z</dcterms:modified>
</cp:coreProperties>
</file>