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6" r:id="rId4"/>
  </p:sldMasterIdLst>
  <p:notesMasterIdLst>
    <p:notesMasterId r:id="rId7"/>
  </p:notesMasterIdLst>
  <p:handoutMasterIdLst>
    <p:handoutMasterId r:id="rId8"/>
  </p:handoutMasterIdLst>
  <p:sldIdLst>
    <p:sldId id="528" r:id="rId5"/>
    <p:sldId id="324" r:id="rId6"/>
  </p:sldIdLst>
  <p:sldSz cx="12192000" cy="6858000"/>
  <p:notesSz cx="7099300" cy="10234613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Connor" initials="DC" lastIdx="11" clrIdx="0">
    <p:extLst>
      <p:ext uri="{19B8F6BF-5375-455C-9EA6-DF929625EA0E}">
        <p15:presenceInfo xmlns:p15="http://schemas.microsoft.com/office/powerpoint/2012/main" userId="S-1-5-21-3378924584-2267847585-3061742807-166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223"/>
    <a:srgbClr val="00C7B1"/>
    <a:srgbClr val="7F7F7F"/>
    <a:srgbClr val="43B02A"/>
    <a:srgbClr val="93C90E"/>
    <a:srgbClr val="3F5765"/>
    <a:srgbClr val="2B3A42"/>
    <a:srgbClr val="34B2E3"/>
    <a:srgbClr val="065280"/>
    <a:srgbClr val="BFBFB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2" autoAdjust="0"/>
    <p:restoredTop sz="90206" autoAdjust="0"/>
  </p:normalViewPr>
  <p:slideViewPr>
    <p:cSldViewPr snapToGrid="0" snapToObjects="1">
      <p:cViewPr varScale="1">
        <p:scale>
          <a:sx n="78" d="100"/>
          <a:sy n="78" d="100"/>
        </p:scale>
        <p:origin x="107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26010023534518E-2"/>
          <c:y val="8.667982972588914E-2"/>
          <c:w val="0.95697398997646543"/>
          <c:h val="0.69728688023586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Sativex und Canames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Tabelle1!$A$2:$A$13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4065</c:v>
                </c:pt>
                <c:pt idx="1">
                  <c:v>3423</c:v>
                </c:pt>
                <c:pt idx="2">
                  <c:v>3920</c:v>
                </c:pt>
                <c:pt idx="3">
                  <c:v>4066</c:v>
                </c:pt>
                <c:pt idx="4">
                  <c:v>3895</c:v>
                </c:pt>
                <c:pt idx="5">
                  <c:v>3989</c:v>
                </c:pt>
                <c:pt idx="6">
                  <c:v>4246</c:v>
                </c:pt>
                <c:pt idx="7">
                  <c:v>4023</c:v>
                </c:pt>
                <c:pt idx="8">
                  <c:v>3948</c:v>
                </c:pt>
                <c:pt idx="9">
                  <c:v>4433</c:v>
                </c:pt>
                <c:pt idx="10">
                  <c:v>4384</c:v>
                </c:pt>
                <c:pt idx="11">
                  <c:v>4004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E2-4343-8776-72B090E572F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Cannabishaltige Zubereitungen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Tabelle1!$A$2:$A$13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Tabelle1!$C$2:$C$13</c:f>
              <c:numCache>
                <c:formatCode>General</c:formatCode>
                <c:ptCount val="12"/>
                <c:pt idx="0">
                  <c:v>3291</c:v>
                </c:pt>
                <c:pt idx="1">
                  <c:v>3071</c:v>
                </c:pt>
                <c:pt idx="2">
                  <c:v>4117</c:v>
                </c:pt>
                <c:pt idx="3">
                  <c:v>4064</c:v>
                </c:pt>
                <c:pt idx="4">
                  <c:v>4399</c:v>
                </c:pt>
                <c:pt idx="5">
                  <c:v>5046</c:v>
                </c:pt>
                <c:pt idx="6">
                  <c:v>5401</c:v>
                </c:pt>
                <c:pt idx="7">
                  <c:v>5795</c:v>
                </c:pt>
                <c:pt idx="8">
                  <c:v>5496</c:v>
                </c:pt>
                <c:pt idx="9">
                  <c:v>6246</c:v>
                </c:pt>
                <c:pt idx="10">
                  <c:v>6581</c:v>
                </c:pt>
                <c:pt idx="11">
                  <c:v>6651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2-4343-8776-72B090E572F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unverarbeitete Cannabisblüten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Tabelle1!$A$2:$A$13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Tabelle1!$D$2:$D$13</c:f>
              <c:numCache>
                <c:formatCode>General</c:formatCode>
                <c:ptCount val="12"/>
                <c:pt idx="0">
                  <c:v>1772</c:v>
                </c:pt>
                <c:pt idx="1">
                  <c:v>1808</c:v>
                </c:pt>
                <c:pt idx="2">
                  <c:v>2413</c:v>
                </c:pt>
                <c:pt idx="3">
                  <c:v>2418</c:v>
                </c:pt>
                <c:pt idx="4">
                  <c:v>2531</c:v>
                </c:pt>
                <c:pt idx="5">
                  <c:v>2807</c:v>
                </c:pt>
                <c:pt idx="6">
                  <c:v>3072</c:v>
                </c:pt>
                <c:pt idx="7" formatCode="_(* #,##0_);_(* \(#,##0\);_(* &quot;-&quot;??_);_(@_)">
                  <c:v>3048</c:v>
                </c:pt>
                <c:pt idx="8">
                  <c:v>2993</c:v>
                </c:pt>
                <c:pt idx="9">
                  <c:v>3541</c:v>
                </c:pt>
                <c:pt idx="10">
                  <c:v>3621</c:v>
                </c:pt>
                <c:pt idx="11">
                  <c:v>3515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E2-4343-8776-72B090E572F5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Tabelle1!$A$2:$A$13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Tabelle1!$E$2:$E$13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3-65E2-4343-8776-72B090E572F5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Gesamt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Tabelle1!$A$2:$A$13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Tabelle1!$F$2:$F$13</c:f>
              <c:numCache>
                <c:formatCode>General</c:formatCode>
                <c:ptCount val="12"/>
                <c:pt idx="0">
                  <c:v>9128</c:v>
                </c:pt>
                <c:pt idx="1">
                  <c:v>8302</c:v>
                </c:pt>
                <c:pt idx="2">
                  <c:v>10450</c:v>
                </c:pt>
                <c:pt idx="3">
                  <c:v>10548</c:v>
                </c:pt>
                <c:pt idx="4">
                  <c:v>10825</c:v>
                </c:pt>
                <c:pt idx="5">
                  <c:v>11842</c:v>
                </c:pt>
                <c:pt idx="6">
                  <c:v>12719</c:v>
                </c:pt>
                <c:pt idx="7">
                  <c:v>12866</c:v>
                </c:pt>
                <c:pt idx="8">
                  <c:v>12437</c:v>
                </c:pt>
                <c:pt idx="9">
                  <c:v>14220</c:v>
                </c:pt>
                <c:pt idx="10">
                  <c:v>14586</c:v>
                </c:pt>
                <c:pt idx="11">
                  <c:v>14170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E2-4343-8776-72B090E57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790240"/>
        <c:axId val="57115624"/>
      </c:barChart>
      <c:dateAx>
        <c:axId val="18179024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115624"/>
        <c:crosses val="autoZero"/>
        <c:auto val="1"/>
        <c:lblOffset val="100"/>
        <c:baseTimeUnit val="months"/>
      </c:dateAx>
      <c:valAx>
        <c:axId val="5711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17902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3870569221094414"/>
          <c:y val="0.91414524726464086"/>
          <c:w val="0.72097443690923935"/>
          <c:h val="5.6893235582410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5765440268452619E-2"/>
          <c:w val="0.39720363257490182"/>
          <c:h val="0.95827054359206076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0FE-4BD0-873E-216113531D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0FE-4BD0-873E-216113531D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0FE-4BD0-873E-216113531D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0FE-4BD0-873E-216113531D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0FE-4BD0-873E-216113531D80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00FE-4BD0-873E-216113531D80}"/>
              </c:ext>
            </c:extLst>
          </c:dPt>
          <c:dPt>
            <c:idx val="7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00FE-4BD0-873E-216113531D80}"/>
              </c:ext>
            </c:extLst>
          </c:dPt>
          <c:dPt>
            <c:idx val="12"/>
            <c:bubble3D val="0"/>
            <c:spPr>
              <a:solidFill>
                <a:srgbClr val="E9E3DC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00FE-4BD0-873E-216113531D8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0FE-4BD0-873E-216113531D8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0FE-4BD0-873E-216113531D8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0FE-4BD0-873E-216113531D8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0FE-4BD0-873E-216113531D8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00FE-4BD0-873E-216113531D80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sz="1200" b="1"/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00FE-4BD0-873E-216113531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Allgemeinärzte/Praktiker/Internisten</c:v>
                </c:pt>
                <c:pt idx="1">
                  <c:v>Neurologen</c:v>
                </c:pt>
                <c:pt idx="2">
                  <c:v>Ambulanzen</c:v>
                </c:pt>
                <c:pt idx="3">
                  <c:v>Anästhesisten</c:v>
                </c:pt>
                <c:pt idx="4">
                  <c:v>Sonstige*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0.35</c:v>
                </c:pt>
                <c:pt idx="1">
                  <c:v>0.22</c:v>
                </c:pt>
                <c:pt idx="2">
                  <c:v>0.1</c:v>
                </c:pt>
                <c:pt idx="3">
                  <c:v>0.09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0FE-4BD0-873E-216113531D8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b="0">
                <a:solidFill>
                  <a:schemeClr val="tx1"/>
                </a:solidFill>
                <a:latin typeface="+mn-lt"/>
              </a:defRPr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600" b="0">
                <a:solidFill>
                  <a:schemeClr val="tx1"/>
                </a:solidFill>
                <a:latin typeface="+mn-lt"/>
              </a:defRPr>
            </a:pPr>
            <a:endParaRPr lang="de-DE"/>
          </a:p>
        </c:txPr>
      </c:legendEntry>
      <c:legendEntry>
        <c:idx val="2"/>
        <c:txPr>
          <a:bodyPr/>
          <a:lstStyle/>
          <a:p>
            <a:pPr>
              <a:defRPr sz="1600" b="0">
                <a:solidFill>
                  <a:schemeClr val="tx1"/>
                </a:solidFill>
                <a:latin typeface="+mn-lt"/>
              </a:defRPr>
            </a:pPr>
            <a:endParaRPr lang="de-DE"/>
          </a:p>
        </c:txPr>
      </c:legendEntry>
      <c:legendEntry>
        <c:idx val="3"/>
        <c:txPr>
          <a:bodyPr/>
          <a:lstStyle/>
          <a:p>
            <a:pPr>
              <a:defRPr sz="1600" b="0">
                <a:solidFill>
                  <a:schemeClr val="tx1"/>
                </a:solidFill>
                <a:latin typeface="+mn-lt"/>
              </a:defRPr>
            </a:pPr>
            <a:endParaRPr lang="de-DE"/>
          </a:p>
        </c:txPr>
      </c:legendEntry>
      <c:legendEntry>
        <c:idx val="4"/>
        <c:txPr>
          <a:bodyPr/>
          <a:lstStyle/>
          <a:p>
            <a:pPr>
              <a:defRPr sz="1600" b="0">
                <a:solidFill>
                  <a:schemeClr val="tx1"/>
                </a:solidFill>
                <a:latin typeface="+mn-lt"/>
              </a:defRPr>
            </a:pPr>
            <a:endParaRPr lang="de-DE"/>
          </a:p>
        </c:txPr>
      </c:legendEntry>
      <c:layout>
        <c:manualLayout>
          <c:xMode val="edge"/>
          <c:yMode val="edge"/>
          <c:x val="0.54459523422727318"/>
          <c:y val="3.5281760968647255E-2"/>
          <c:w val="0.43694926108327953"/>
          <c:h val="0.9605872280851494"/>
        </c:manualLayout>
      </c:layout>
      <c:overlay val="0"/>
      <c:txPr>
        <a:bodyPr/>
        <a:lstStyle/>
        <a:p>
          <a:pPr>
            <a:defRPr sz="1200" b="0">
              <a:solidFill>
                <a:schemeClr val="tx1"/>
              </a:solidFill>
              <a:latin typeface="+mn-lt"/>
            </a:defRPr>
          </a:pPr>
          <a:endParaRPr lang="de-DE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257" cy="513127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439" y="0"/>
            <a:ext cx="3076257" cy="513127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09C6433E-36BF-4FDD-ACB8-91D77DEE8314}" type="datetimeFigureOut">
              <a:rPr lang="de-DE" smtClean="0"/>
              <a:t>27.02.2019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487"/>
            <a:ext cx="3076257" cy="513127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439" y="9721487"/>
            <a:ext cx="3076257" cy="513127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3C8E6717-62E7-4982-AD75-8B2E17D84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498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6363" cy="513507"/>
          </a:xfrm>
          <a:prstGeom prst="rect">
            <a:avLst/>
          </a:prstGeom>
        </p:spPr>
        <p:txBody>
          <a:bodyPr vert="horz" lIns="96572" tIns="48286" rIns="96572" bIns="482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3"/>
            <a:ext cx="3076363" cy="513507"/>
          </a:xfrm>
          <a:prstGeom prst="rect">
            <a:avLst/>
          </a:prstGeom>
        </p:spPr>
        <p:txBody>
          <a:bodyPr vert="horz" lIns="96572" tIns="48286" rIns="96572" bIns="48286" rtlCol="0"/>
          <a:lstStyle>
            <a:lvl1pPr algn="r">
              <a:defRPr sz="1200"/>
            </a:lvl1pPr>
          </a:lstStyle>
          <a:p>
            <a:fld id="{2DA4C1B5-FB2E-024B-93AD-22FA6D15E02A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2" tIns="48286" rIns="96572" bIns="482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8"/>
          </a:xfrm>
          <a:prstGeom prst="rect">
            <a:avLst/>
          </a:prstGeom>
        </p:spPr>
        <p:txBody>
          <a:bodyPr vert="horz" lIns="96572" tIns="48286" rIns="96572" bIns="482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6"/>
          </a:xfrm>
          <a:prstGeom prst="rect">
            <a:avLst/>
          </a:prstGeom>
        </p:spPr>
        <p:txBody>
          <a:bodyPr vert="horz" lIns="96572" tIns="48286" rIns="96572" bIns="482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6"/>
          </a:xfrm>
          <a:prstGeom prst="rect">
            <a:avLst/>
          </a:prstGeom>
        </p:spPr>
        <p:txBody>
          <a:bodyPr vert="horz" lIns="96572" tIns="48286" rIns="96572" bIns="48286" rtlCol="0" anchor="b"/>
          <a:lstStyle>
            <a:lvl1pPr algn="r">
              <a:defRPr sz="1200"/>
            </a:lvl1pPr>
          </a:lstStyle>
          <a:p>
            <a:fld id="{225F9245-FF8E-474F-873E-BCE7A2063E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098800" y="7153275"/>
            <a:ext cx="3929063" cy="22113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91C38-742D-4867-9E00-215CBC023311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252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2017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539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/>
              <a:t>© IQVIA 2017. All rights reserved.</a:t>
            </a:r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7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/>
              <a:t>© IQVIA 2017. All rights reserved.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05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r>
              <a:rPr lang="en-US" dirty="0"/>
              <a:t>© IQVIA 2017. All rights reserved.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6" name="Rectangle 5"/>
            <p:cNvSpPr/>
            <p:nvPr/>
          </p:nvSpPr>
          <p:spPr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1615748" y="6397355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35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946623" y="835016"/>
            <a:ext cx="1816547" cy="49994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Table</a:t>
            </a:r>
            <a:r>
              <a:rPr lang="en-US" sz="2800" b="1" baseline="0" dirty="0">
                <a:solidFill>
                  <a:schemeClr val="bg1"/>
                </a:solidFill>
              </a:rPr>
              <a:t> of Contents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5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9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94190551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413340265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0297"/>
            <a:ext cx="11338560" cy="694944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24pt Arial Bold Title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IQVIA 2017. All rights reserved.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258494"/>
            <a:ext cx="5532120" cy="495942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258494"/>
            <a:ext cx="5532120" cy="495942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1790" y="6353475"/>
            <a:ext cx="1395831" cy="26555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1" name="Rectangle 58"/>
          <p:cNvSpPr>
            <a:spLocks noChangeArrowheads="1"/>
          </p:cNvSpPr>
          <p:nvPr/>
        </p:nvSpPr>
        <p:spPr bwMode="auto">
          <a:xfrm>
            <a:off x="11615748" y="6397355"/>
            <a:ext cx="576252" cy="177800"/>
          </a:xfrm>
          <a:prstGeom prst="rect">
            <a:avLst/>
          </a:prstGeom>
          <a:solidFill>
            <a:srgbClr val="34B2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615748" y="6397355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80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and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571095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560342" y="6675581"/>
            <a:ext cx="474133" cy="140855"/>
          </a:xfrm>
          <a:prstGeom prst="rect">
            <a:avLst/>
          </a:prstGeom>
        </p:spPr>
        <p:txBody>
          <a:bodyPr/>
          <a:lstStyle>
            <a:lvl1pPr>
              <a:defRPr sz="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443346" y="6650182"/>
            <a:ext cx="763540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122663"/>
            <a:ext cx="11131296" cy="896112"/>
          </a:xfrm>
          <a:prstGeom prst="rect">
            <a:avLst/>
          </a:prstGeom>
        </p:spPr>
        <p:txBody>
          <a:bodyPr tIns="27432" bIns="27432" anchor="b" anchorCtr="0"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Headlines are 24pt Arial Bold Title Case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2063" y="1004285"/>
            <a:ext cx="11131296" cy="332399"/>
          </a:xfrm>
          <a:prstGeom prst="rect">
            <a:avLst/>
          </a:prstGeom>
        </p:spPr>
        <p:txBody>
          <a:bodyPr tIns="27432" bIns="27432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i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Subheads are 20pt Arial sentence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979033" y="6474690"/>
            <a:ext cx="841248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</a:defRPr>
            </a:lvl1pPr>
          </a:lstStyle>
          <a:p>
            <a:r>
              <a:rPr lang="en-US"/>
              <a:t>© IQVIA 2017.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84887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06384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Headlines Are 28pt Arial </a:t>
            </a:r>
            <a:r>
              <a:rPr lang="de-DE" dirty="0" err="1"/>
              <a:t>Bold</a:t>
            </a:r>
            <a:r>
              <a:rPr lang="de-DE" dirty="0"/>
              <a:t>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/>
              <a:t>© 2018, IQVIA Commercial GmbH &amp; Co. OHG. All rights reserved. – IQVIA Marktbericht</a:t>
            </a:r>
            <a:endParaRPr lang="de-DE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de-DE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de-DE" sz="900" smtClean="0">
                <a:solidFill>
                  <a:schemeClr val="bg1"/>
                </a:solidFill>
              </a:rPr>
              <a:t>‹Nr.›</a:t>
            </a:fld>
            <a:endParaRPr lang="de-DE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7368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/>
              <a:t>© IQVIA 2017. All rights reserved.</a:t>
            </a:r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9" name="Rectangle 8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02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/>
              <a:t>© IQVIA 2017. All rights reserved.</a:t>
            </a: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/>
              <a:t>© IQVIA 2017. All rights reserved.</a:t>
            </a:r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496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084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/>
              <a:t>© IQVIA 2017. All rights reserved.</a:t>
            </a:r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6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/>
              <a:t>© IQVIA 2017. All rights reserved.</a:t>
            </a:r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/>
              <a:t>© IQVIA 2017. All rights reserved.</a:t>
            </a:r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0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/>
              <a:t>© IQVIA 2017. All rights reserved.</a:t>
            </a:r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4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/>
              <a:t>© IQVIA 2017. All rights reserved.</a:t>
            </a: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5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© IQVIA 2017. All rights reserved.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420545" y="0"/>
            <a:ext cx="284385" cy="5779689"/>
            <a:chOff x="12420545" y="0"/>
            <a:chExt cx="284385" cy="5779689"/>
          </a:xfrm>
        </p:grpSpPr>
        <p:sp>
          <p:nvSpPr>
            <p:cNvPr id="4" name="Rectangle 3"/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 bwMode="gray">
            <a:xfrm>
              <a:off x="12420545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gray">
            <a:xfrm>
              <a:off x="12420545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gray">
            <a:xfrm>
              <a:off x="12420545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12420545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12420545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12420545" y="2874528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12420545" y="3206436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420545" y="3853100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420545" y="4187002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420545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420545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420545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9" name="Object 18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3773512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 userDrawn="1"/>
        </p:nvSpPr>
        <p:spPr>
          <a:xfrm>
            <a:off x="12358552" y="0"/>
            <a:ext cx="284385" cy="284385"/>
          </a:xfrm>
          <a:prstGeom prst="rect">
            <a:avLst/>
          </a:prstGeom>
          <a:solidFill>
            <a:srgbClr val="34B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2358552" y="333902"/>
            <a:ext cx="284385" cy="284385"/>
          </a:xfrm>
          <a:prstGeom prst="rect">
            <a:avLst/>
          </a:prstGeom>
          <a:solidFill>
            <a:srgbClr val="3F5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12358552" y="937408"/>
            <a:ext cx="284385" cy="284385"/>
          </a:xfrm>
          <a:prstGeom prst="rect">
            <a:avLst/>
          </a:prstGeom>
          <a:solidFill>
            <a:srgbClr val="FF5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12358552" y="1271310"/>
            <a:ext cx="284385" cy="284385"/>
          </a:xfrm>
          <a:prstGeom prst="rect">
            <a:avLst/>
          </a:prstGeom>
          <a:solidFill>
            <a:srgbClr val="FE8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12358552" y="1603218"/>
            <a:ext cx="284385" cy="284385"/>
          </a:xfrm>
          <a:prstGeom prst="rect">
            <a:avLst/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2358552" y="1937120"/>
            <a:ext cx="284385" cy="284385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12358552" y="2540626"/>
            <a:ext cx="284385" cy="284385"/>
          </a:xfrm>
          <a:prstGeom prst="rect">
            <a:avLst/>
          </a:prstGeom>
          <a:solidFill>
            <a:srgbClr val="2B3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12358552" y="2874528"/>
            <a:ext cx="284385" cy="284385"/>
          </a:xfrm>
          <a:prstGeom prst="rect">
            <a:avLst/>
          </a:prstGeom>
          <a:solidFill>
            <a:srgbClr val="065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12358552" y="3206436"/>
            <a:ext cx="284385" cy="284385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12358552" y="3853100"/>
            <a:ext cx="284385" cy="284385"/>
          </a:xfrm>
          <a:prstGeom prst="rect">
            <a:avLst/>
          </a:prstGeom>
          <a:solidFill>
            <a:srgbClr val="027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2358552" y="4187002"/>
            <a:ext cx="284385" cy="284385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12358552" y="4518910"/>
            <a:ext cx="284385" cy="284385"/>
          </a:xfrm>
          <a:prstGeom prst="rect">
            <a:avLst/>
          </a:prstGeom>
          <a:solidFill>
            <a:srgbClr val="93C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13" r:id="rId17"/>
    <p:sldLayoutId id="2147483734" r:id="rId18"/>
    <p:sldLayoutId id="2147483735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7.xml"/><Relationship Id="rId7" Type="http://schemas.openxmlformats.org/officeDocument/2006/relationships/image" Target="../media/image4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10.xml"/><Relationship Id="rId7" Type="http://schemas.openxmlformats.org/officeDocument/2006/relationships/image" Target="../media/image4.emf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24A141-4A7F-44D5-AEC8-152C1A2ABE6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16625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think-cell Folie" r:id="rId6" imgW="216" imgH="216" progId="TCLayout.ActiveDocument.1">
                  <p:embed/>
                </p:oleObj>
              </mc:Choice>
              <mc:Fallback>
                <p:oleObj name="think-cell Folie" r:id="rId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E7F22CC7-6B68-4312-BB56-C874AC15A1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de-DE" sz="1400" dirty="0" err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251446"/>
              </p:ext>
            </p:extLst>
          </p:nvPr>
        </p:nvGraphicFramePr>
        <p:xfrm>
          <a:off x="384694" y="1285875"/>
          <a:ext cx="11339513" cy="451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ym typeface="Arial" panose="020B0604020202020204" pitchFamily="34" charset="0"/>
              </a:rPr>
              <a:t>© 2019, IQVIA Commercial GmbH &amp; Co. OHG. </a:t>
            </a:r>
            <a:endParaRPr lang="de-DE" dirty="0">
              <a:sym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Abbildung 1: Abgerechnete Cannabis-GKV-Rezepte in 2018 – Zunahme gegenüber Vorjahr* </a:t>
            </a:r>
          </a:p>
        </p:txBody>
      </p:sp>
      <p:sp>
        <p:nvSpPr>
          <p:cNvPr id="9" name="Rechteck 8"/>
          <p:cNvSpPr/>
          <p:nvPr/>
        </p:nvSpPr>
        <p:spPr>
          <a:xfrm>
            <a:off x="280784" y="1133970"/>
            <a:ext cx="695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/>
              <a:t>Anzahl </a:t>
            </a:r>
          </a:p>
          <a:p>
            <a:pPr algn="ctr"/>
            <a:r>
              <a:rPr lang="de-DE" sz="1000" b="1" dirty="0"/>
              <a:t>Rezepte</a:t>
            </a:r>
          </a:p>
        </p:txBody>
      </p:sp>
      <p:sp>
        <p:nvSpPr>
          <p:cNvPr id="10" name="Rechteck 9"/>
          <p:cNvSpPr/>
          <p:nvPr/>
        </p:nvSpPr>
        <p:spPr>
          <a:xfrm>
            <a:off x="384694" y="5803062"/>
            <a:ext cx="11338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6088" algn="l"/>
              </a:tabLst>
            </a:pPr>
            <a:r>
              <a:rPr lang="de-DE" sz="1000" dirty="0"/>
              <a:t>* Vergleich mit Vorjahresmonat ab März 2017 möglich</a:t>
            </a:r>
          </a:p>
          <a:p>
            <a:pPr>
              <a:tabLst>
                <a:tab pos="446088" algn="l"/>
              </a:tabLst>
            </a:pPr>
            <a:r>
              <a:rPr lang="de-DE" sz="1000" dirty="0"/>
              <a:t>Quelle: 	Sonderdatenbank IMS NPA</a:t>
            </a:r>
            <a:r>
              <a:rPr lang="de-DE" sz="1000" baseline="30000" dirty="0"/>
              <a:t>®</a:t>
            </a:r>
            <a:r>
              <a:rPr lang="de-DE" sz="1000" dirty="0"/>
              <a:t> (National </a:t>
            </a:r>
            <a:r>
              <a:rPr lang="de-DE" sz="1000" dirty="0" err="1"/>
              <a:t>Prescription</a:t>
            </a:r>
            <a:r>
              <a:rPr lang="de-DE" sz="1000" dirty="0"/>
              <a:t> Audit): Messung der abgerechneten GKV-Rezepte auf Basis der Abgaben der öffentlichen Apotheken; Importe nicht berücksichtigt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07EB38F-D9E2-47B0-AF54-A7B63F27250C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6089650" y="3724274"/>
            <a:ext cx="12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de-DE" altLang="en-US" sz="1400" dirty="0">
              <a:solidFill>
                <a:schemeClr val="tx1"/>
              </a:solidFill>
              <a:sym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de-DE" sz="14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987BEE0-8B41-4AA0-A7BE-FF4A4BA7FBCF}"/>
              </a:ext>
            </a:extLst>
          </p:cNvPr>
          <p:cNvSpPr/>
          <p:nvPr/>
        </p:nvSpPr>
        <p:spPr>
          <a:xfrm>
            <a:off x="3117391" y="2469848"/>
            <a:ext cx="6959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>
                <a:solidFill>
                  <a:schemeClr val="accent4"/>
                </a:solidFill>
              </a:rPr>
              <a:t>+299 %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E3ED7C2-F587-4D65-B0FB-0D64C83F58B6}"/>
              </a:ext>
            </a:extLst>
          </p:cNvPr>
          <p:cNvSpPr/>
          <p:nvPr/>
        </p:nvSpPr>
        <p:spPr>
          <a:xfrm>
            <a:off x="4066204" y="2499137"/>
            <a:ext cx="6959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>
                <a:solidFill>
                  <a:schemeClr val="accent4"/>
                </a:solidFill>
              </a:rPr>
              <a:t>+285 %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F211B8D-BA8E-46F5-AF68-563667DA164D}"/>
              </a:ext>
            </a:extLst>
          </p:cNvPr>
          <p:cNvSpPr/>
          <p:nvPr/>
        </p:nvSpPr>
        <p:spPr>
          <a:xfrm>
            <a:off x="4942765" y="2466883"/>
            <a:ext cx="6959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>
                <a:solidFill>
                  <a:schemeClr val="accent4"/>
                </a:solidFill>
              </a:rPr>
              <a:t>+226 %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73A0C40-BEE7-42B6-8E5D-80EA90F16100}"/>
              </a:ext>
            </a:extLst>
          </p:cNvPr>
          <p:cNvSpPr/>
          <p:nvPr/>
        </p:nvSpPr>
        <p:spPr>
          <a:xfrm>
            <a:off x="5865583" y="2249951"/>
            <a:ext cx="6959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>
                <a:solidFill>
                  <a:schemeClr val="accent4"/>
                </a:solidFill>
              </a:rPr>
              <a:t>+217 %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162F699-D659-43D6-8D6C-210A401CD5B3}"/>
              </a:ext>
            </a:extLst>
          </p:cNvPr>
          <p:cNvSpPr/>
          <p:nvPr/>
        </p:nvSpPr>
        <p:spPr>
          <a:xfrm>
            <a:off x="6788401" y="2094271"/>
            <a:ext cx="6959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>
                <a:solidFill>
                  <a:schemeClr val="accent4"/>
                </a:solidFill>
              </a:rPr>
              <a:t>+213 %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5D0F201-C028-4CB9-85E2-E6A515DE7090}"/>
              </a:ext>
            </a:extLst>
          </p:cNvPr>
          <p:cNvSpPr/>
          <p:nvPr/>
        </p:nvSpPr>
        <p:spPr>
          <a:xfrm>
            <a:off x="7635961" y="2081888"/>
            <a:ext cx="6959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>
                <a:solidFill>
                  <a:schemeClr val="accent4"/>
                </a:solidFill>
              </a:rPr>
              <a:t>+205 %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D4F6012-418A-4DAF-8820-F5A297A891BF}"/>
              </a:ext>
            </a:extLst>
          </p:cNvPr>
          <p:cNvSpPr/>
          <p:nvPr/>
        </p:nvSpPr>
        <p:spPr>
          <a:xfrm>
            <a:off x="8558778" y="2126840"/>
            <a:ext cx="6959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>
                <a:solidFill>
                  <a:schemeClr val="accent4"/>
                </a:solidFill>
              </a:rPr>
              <a:t>+178 %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9BD1333-B16C-43A0-9E5D-B4A443E100EF}"/>
              </a:ext>
            </a:extLst>
          </p:cNvPr>
          <p:cNvSpPr/>
          <p:nvPr/>
        </p:nvSpPr>
        <p:spPr>
          <a:xfrm>
            <a:off x="9405120" y="1832702"/>
            <a:ext cx="6959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>
                <a:solidFill>
                  <a:schemeClr val="accent4"/>
                </a:solidFill>
              </a:rPr>
              <a:t>+195 %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F1BA7D3-0B92-4C40-BEEE-3773BA68B44A}"/>
              </a:ext>
            </a:extLst>
          </p:cNvPr>
          <p:cNvSpPr/>
          <p:nvPr/>
        </p:nvSpPr>
        <p:spPr>
          <a:xfrm>
            <a:off x="10339185" y="1716457"/>
            <a:ext cx="6959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>
                <a:solidFill>
                  <a:schemeClr val="accent4"/>
                </a:solidFill>
              </a:rPr>
              <a:t>+178 %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49A5204-C977-4BD1-B0CB-8202940CD0DE}"/>
              </a:ext>
            </a:extLst>
          </p:cNvPr>
          <p:cNvSpPr/>
          <p:nvPr/>
        </p:nvSpPr>
        <p:spPr>
          <a:xfrm>
            <a:off x="11225460" y="1832701"/>
            <a:ext cx="6959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>
                <a:solidFill>
                  <a:schemeClr val="accent4"/>
                </a:solidFill>
              </a:rPr>
              <a:t>+168 %</a:t>
            </a:r>
          </a:p>
        </p:txBody>
      </p:sp>
    </p:spTree>
    <p:extLst>
      <p:ext uri="{BB962C8B-B14F-4D97-AF65-F5344CB8AC3E}">
        <p14:creationId xmlns:p14="http://schemas.microsoft.com/office/powerpoint/2010/main" val="273634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433528"/>
              </p:ext>
            </p:extLst>
          </p:nvPr>
        </p:nvGraphicFramePr>
        <p:xfrm>
          <a:off x="1525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21" name="Objek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2019, IQVIA Commercial GmbH &amp; Co. OHG</a:t>
            </a:r>
            <a:endParaRPr lang="de-DE" dirty="0"/>
          </a:p>
        </p:txBody>
      </p:sp>
      <p:graphicFrame>
        <p:nvGraphicFramePr>
          <p:cNvPr id="24" name="Diagramm 23"/>
          <p:cNvGraphicFramePr/>
          <p:nvPr>
            <p:extLst>
              <p:ext uri="{D42A27DB-BD31-4B8C-83A1-F6EECF244321}">
                <p14:modId xmlns:p14="http://schemas.microsoft.com/office/powerpoint/2010/main" val="2260129028"/>
              </p:ext>
            </p:extLst>
          </p:nvPr>
        </p:nvGraphicFramePr>
        <p:xfrm>
          <a:off x="1394364" y="1475385"/>
          <a:ext cx="9547287" cy="368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feld 1"/>
          <p:cNvSpPr txBox="1"/>
          <p:nvPr/>
        </p:nvSpPr>
        <p:spPr>
          <a:xfrm>
            <a:off x="2478175" y="3100401"/>
            <a:ext cx="1584176" cy="726456"/>
          </a:xfrm>
          <a:prstGeom prst="rect">
            <a:avLst/>
          </a:prstGeom>
        </p:spPr>
        <p:txBody>
          <a:bodyPr wrap="non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>
                <a:latin typeface="Arial" pitchFamily="34" charset="0"/>
                <a:cs typeface="Arial" pitchFamily="34" charset="0"/>
              </a:rPr>
              <a:t>Rund </a:t>
            </a:r>
          </a:p>
          <a:p>
            <a:pPr algn="ctr"/>
            <a:r>
              <a:rPr lang="de-DE" sz="1800" b="1" dirty="0">
                <a:latin typeface="Arial" pitchFamily="34" charset="0"/>
                <a:cs typeface="Arial" pitchFamily="34" charset="0"/>
              </a:rPr>
              <a:t>142 Tausend</a:t>
            </a:r>
          </a:p>
          <a:p>
            <a:pPr algn="ctr"/>
            <a:r>
              <a:rPr lang="de-DE" sz="1800" b="1" dirty="0">
                <a:latin typeface="Arial" pitchFamily="34" charset="0"/>
                <a:cs typeface="Arial" pitchFamily="34" charset="0"/>
              </a:rPr>
              <a:t>Rezepte</a:t>
            </a:r>
          </a:p>
        </p:txBody>
      </p:sp>
      <p:sp>
        <p:nvSpPr>
          <p:cNvPr id="20" name="Titel 3">
            <a:extLst>
              <a:ext uri="{FF2B5EF4-FFF2-40B4-BE49-F238E27FC236}">
                <a16:creationId xmlns:a16="http://schemas.microsoft.com/office/drawing/2014/main" id="{5E15CA05-2C14-4B87-97E5-E6B1FFFB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8"/>
            <a:ext cx="11338560" cy="768263"/>
          </a:xfrm>
        </p:spPr>
        <p:txBody>
          <a:bodyPr/>
          <a:lstStyle/>
          <a:p>
            <a:r>
              <a:rPr lang="de-DE" dirty="0"/>
              <a:t>Abbildung 2: Cannabis-Rezepte nach Fachgruppen – breites </a:t>
            </a:r>
            <a:r>
              <a:rPr lang="de-DE" dirty="0" err="1"/>
              <a:t>Verordnerspektrum</a:t>
            </a:r>
            <a:r>
              <a:rPr lang="de-DE" dirty="0"/>
              <a:t>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ED9AD0D-C325-4C35-B5E0-4B6D505C354D}"/>
              </a:ext>
            </a:extLst>
          </p:cNvPr>
          <p:cNvSpPr/>
          <p:nvPr/>
        </p:nvSpPr>
        <p:spPr>
          <a:xfrm>
            <a:off x="384694" y="5803062"/>
            <a:ext cx="11338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6088" algn="l"/>
              </a:tabLst>
            </a:pPr>
            <a:r>
              <a:rPr lang="de-DE" sz="1000" dirty="0"/>
              <a:t>* Sonstige: MVZ (einschl. dort tätiger Allgemein- und Fachärzte), Augenärzte, Gynäkologen, HNO-Ärzte, Dermatologen, Orthopäden, Urologen und weitere</a:t>
            </a:r>
          </a:p>
          <a:p>
            <a:pPr>
              <a:tabLst>
                <a:tab pos="446088" algn="l"/>
              </a:tabLst>
            </a:pPr>
            <a:r>
              <a:rPr lang="de-DE" sz="1000" dirty="0"/>
              <a:t>Quelle: 	Sonderdatenbank IMS NPA</a:t>
            </a:r>
            <a:r>
              <a:rPr lang="de-DE" sz="1000" baseline="30000" dirty="0"/>
              <a:t>®</a:t>
            </a:r>
            <a:r>
              <a:rPr lang="de-DE" sz="1000" dirty="0"/>
              <a:t> (National </a:t>
            </a:r>
            <a:r>
              <a:rPr lang="de-DE" sz="1000" dirty="0" err="1"/>
              <a:t>Prescription</a:t>
            </a:r>
            <a:r>
              <a:rPr lang="de-DE" sz="1000" dirty="0"/>
              <a:t> Audit): Messung der abgerechneten GKV-Rezepte auf Basis der Abgaben der öffentlichen Apotheken; Importe nicht berücksichtigt</a:t>
            </a:r>
          </a:p>
        </p:txBody>
      </p:sp>
    </p:spTree>
    <p:extLst>
      <p:ext uri="{BB962C8B-B14F-4D97-AF65-F5344CB8AC3E}">
        <p14:creationId xmlns:p14="http://schemas.microsoft.com/office/powerpoint/2010/main" val="1093826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Qm05a0SbObQT34UnzE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yBJqPsTViJKMnpYNkQX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uuq02ySRe3taEIfSWTF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Template_WS_2Nov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Template_WS_2Nov2017" id="{2B23ECC9-8276-C34A-8D41-9BC71B7F904D}" vid="{B403CFF5-03F8-CE4A-8BFC-DA32166A8F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0CB481241084CB2147E5C0D1D31A3" ma:contentTypeVersion="7" ma:contentTypeDescription="Create a new document." ma:contentTypeScope="" ma:versionID="5ed1c0d111355bd6d4c2dc36a9da60e0">
  <xsd:schema xmlns:xsd="http://www.w3.org/2001/XMLSchema" xmlns:xs="http://www.w3.org/2001/XMLSchema" xmlns:p="http://schemas.microsoft.com/office/2006/metadata/properties" xmlns:ns2="25de88fa-0a57-47f0-ba58-c084bba39ef2" xmlns:ns3="e215defd-e22e-415e-94c0-faea42b9e04a" targetNamespace="http://schemas.microsoft.com/office/2006/metadata/properties" ma:root="true" ma:fieldsID="24b2a78398a11a9c5d809d252a5cfc51" ns2:_="" ns3:_="">
    <xsd:import namespace="25de88fa-0a57-47f0-ba58-c084bba39ef2"/>
    <xsd:import namespace="e215defd-e22e-415e-94c0-faea42b9e0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e88fa-0a57-47f0-ba58-c084bba39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defd-e22e-415e-94c0-faea42b9e0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Ite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215defd-e22e-415e-94c0-faea42b9e04a">
      <UserInfo>
        <DisplayName>Markwick, Andrew</DisplayName>
        <AccountId>53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D7665D8-767E-434B-8EBC-D3B026D9A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4AC22B-8E9D-4AF7-A541-6291C2090A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de88fa-0a57-47f0-ba58-c084bba39ef2"/>
    <ds:schemaRef ds:uri="e215defd-e22e-415e-94c0-faea42b9e0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D9ABA7-9C73-4CDC-B196-7D2D4C584BD1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25de88fa-0a57-47f0-ba58-c084bba39ef2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e215defd-e22e-415e-94c0-faea42b9e04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IQVIATemplate_WS_2Nov2017</Template>
  <TotalTime>0</TotalTime>
  <Words>122</Words>
  <Application>Microsoft Office PowerPoint</Application>
  <PresentationFormat>Breitbild</PresentationFormat>
  <Paragraphs>29</Paragraphs>
  <Slides>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Georgia</vt:lpstr>
      <vt:lpstr>Wingdings</vt:lpstr>
      <vt:lpstr>IQVIATemplate_WS_2Nov2017</vt:lpstr>
      <vt:lpstr>think-cell Folie</vt:lpstr>
      <vt:lpstr>Abbildung 1: Abgerechnete Cannabis-GKV-Rezepte in 2018 – Zunahme gegenüber Vorjahr* </vt:lpstr>
      <vt:lpstr>Abbildung 2: Cannabis-Rezepte nach Fachgruppen – breites Verordnerspektrum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Soukup</dc:creator>
  <cp:lastModifiedBy>Maag, Gisela</cp:lastModifiedBy>
  <cp:revision>652</cp:revision>
  <cp:lastPrinted>2018-01-30T14:51:21Z</cp:lastPrinted>
  <dcterms:created xsi:type="dcterms:W3CDTF">2017-04-26T17:44:50Z</dcterms:created>
  <dcterms:modified xsi:type="dcterms:W3CDTF">2019-02-27T13:01:53Z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0x0101004BC0CB481241084CB2147E5C0D1D31A3</vt:lpwstr>
  </property>
</Properties>
</file>