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harts/chart5.xml" ContentType="application/vnd.openxmlformats-officedocument.drawingml.chart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7"/>
  </p:notesMasterIdLst>
  <p:handoutMasterIdLst>
    <p:handoutMasterId r:id="rId8"/>
  </p:handoutMasterIdLst>
  <p:sldIdLst>
    <p:sldId id="459" r:id="rId2"/>
    <p:sldId id="355" r:id="rId3"/>
    <p:sldId id="460" r:id="rId4"/>
    <p:sldId id="274" r:id="rId5"/>
    <p:sldId id="422" r:id="rId6"/>
  </p:sldIdLst>
  <p:sldSz cx="12192000" cy="6858000"/>
  <p:notesSz cx="7023100" cy="93091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0D"/>
    <a:srgbClr val="FE8A12"/>
    <a:srgbClr val="2B3A4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767" autoAdjust="0"/>
    <p:restoredTop sz="95280" autoAdjust="0"/>
  </p:normalViewPr>
  <p:slideViewPr>
    <p:cSldViewPr>
      <p:cViewPr varScale="1">
        <p:scale>
          <a:sx n="83" d="100"/>
          <a:sy n="83" d="100"/>
        </p:scale>
        <p:origin x="12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6598161168199"/>
          <c:y val="4.5774647887323945E-2"/>
          <c:w val="0.55813953488372092"/>
          <c:h val="0.90845070422535212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565-4A09-998B-E352E51728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565-4A09-998B-E352E51728AF}"/>
              </c:ext>
            </c:extLst>
          </c:dPt>
          <c:dLbls>
            <c:dLbl>
              <c:idx val="0"/>
              <c:layout>
                <c:manualLayout>
                  <c:x val="-4.921579232017307E-2"/>
                  <c:y val="3.87323943661971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565-4A09-998B-E352E51728AF}"/>
                </c:ext>
              </c:extLst>
            </c:dLbl>
            <c:dLbl>
              <c:idx val="1"/>
              <c:layout>
                <c:manualLayout>
                  <c:x val="4.921579232017307E-2"/>
                  <c:y val="-3.87323943661971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565-4A09-998B-E352E51728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85.646915405058451</c:v>
                </c:pt>
                <c:pt idx="1">
                  <c:v>14.353084594941537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5-4A09-998B-E352E5172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44564629529476"/>
          <c:y val="4.6345811051693407E-2"/>
          <c:w val="0.55056787452677125"/>
          <c:h val="0.90730837789661323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42D-4FAF-99AC-829D277AB697}"/>
              </c:ext>
            </c:extLst>
          </c:dPt>
          <c:dPt>
            <c:idx val="1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42D-4FAF-99AC-829D277AB697}"/>
              </c:ext>
            </c:extLst>
          </c:dPt>
          <c:dLbls>
            <c:dLbl>
              <c:idx val="0"/>
              <c:layout>
                <c:manualLayout>
                  <c:x val="-5.1919956733369389E-2"/>
                  <c:y val="2.406417112299465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42D-4FAF-99AC-829D277AB697}"/>
                </c:ext>
              </c:extLst>
            </c:dLbl>
            <c:dLbl>
              <c:idx val="1"/>
              <c:layout>
                <c:manualLayout>
                  <c:x val="6.9226608977825857E-2"/>
                  <c:y val="-3.119429590017825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42D-4FAF-99AC-829D277AB6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91.333067688181188</c:v>
                </c:pt>
                <c:pt idx="1">
                  <c:v>8.6669323118188082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2D-4FAF-99AC-829D277AB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417475728155342E-2"/>
          <c:y val="3.0823947836395967E-2"/>
          <c:w val="0.96116504854368934"/>
          <c:h val="0.938352104327207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6.0599216948046219</c:v>
                </c:pt>
                <c:pt idx="1">
                  <c:v>5.0268743343519988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9-48BF-8408-FAE2AD8CA0FA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329-48BF-8408-FAE2AD8CA0FA}"/>
                </c:ext>
              </c:extLst>
            </c:dLbl>
            <c:dLbl>
              <c:idx val="1"/>
              <c:layout>
                <c:manualLayout>
                  <c:x val="6.6840926064227035E-2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329-48BF-8408-FAE2AD8CA0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32.733295318121463</c:v>
                </c:pt>
                <c:pt idx="1">
                  <c:v>12.191209547281856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29-48BF-8408-FAE2AD8CA0F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329-48BF-8408-FAE2AD8CA0F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329-48BF-8408-FAE2AD8CA0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21.258675713801146</c:v>
                </c:pt>
                <c:pt idx="1">
                  <c:v>20.471207021750278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29-48BF-8408-FAE2AD8CA0FA}"/>
            </c:ext>
          </c:extLst>
        </c:ser>
        <c:ser>
          <c:idx val="3"/>
          <c:order val="3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329-48BF-8408-FAE2AD8CA0F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329-48BF-8408-FAE2AD8CA0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Sheet1!$A$4:$B$4</c:f>
              <c:numCache>
                <c:formatCode>General</c:formatCode>
                <c:ptCount val="2"/>
                <c:pt idx="0">
                  <c:v>30.064861122212726</c:v>
                </c:pt>
                <c:pt idx="1">
                  <c:v>13.165493023721019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29-48BF-8408-FAE2AD8CA0FA}"/>
            </c:ext>
          </c:extLst>
        </c:ser>
        <c:ser>
          <c:idx val="4"/>
          <c:order val="4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329-48BF-8408-FAE2AD8CA0FA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+mn-lt"/>
                      <a:ea typeface="+mn-ea"/>
                      <a:cs typeface="Arial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329-48BF-8408-FAE2AD8CA0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Sheet1!$A$5:$B$5</c:f>
              <c:numCache>
                <c:formatCode>General</c:formatCode>
                <c:ptCount val="2"/>
                <c:pt idx="0">
                  <c:v>38.910763364678466</c:v>
                </c:pt>
                <c:pt idx="1">
                  <c:v>49.145216072894847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29-48BF-8408-FAE2AD8CA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16153232"/>
        <c:axId val="1"/>
      </c:barChart>
      <c:catAx>
        <c:axId val="516153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9.0275172136184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161532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657074340527577E-2"/>
          <c:y val="2.0651310563939634E-2"/>
          <c:w val="0.88788968824940051"/>
          <c:h val="0.95869737887212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folHlink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9736211031175064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D1E-4E38-9381-0D1E5A31B3E9}"/>
                </c:ext>
              </c:extLst>
            </c:dLbl>
            <c:dLbl>
              <c:idx val="1"/>
              <c:layout>
                <c:manualLayout>
                  <c:x val="0.16396882494004797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D1E-4E38-9381-0D1E5A31B3E9}"/>
                </c:ext>
              </c:extLst>
            </c:dLbl>
            <c:dLbl>
              <c:idx val="2"/>
              <c:layout>
                <c:manualLayout>
                  <c:x val="1.0491606714628298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D1E-4E38-9381-0D1E5A31B3E9}"/>
                </c:ext>
              </c:extLst>
            </c:dLbl>
            <c:dLbl>
              <c:idx val="3"/>
              <c:layout>
                <c:manualLayout>
                  <c:x val="0.14808153477218225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D1E-4E38-9381-0D1E5A31B3E9}"/>
                </c:ext>
              </c:extLst>
            </c:dLbl>
            <c:dLbl>
              <c:idx val="4"/>
              <c:layout>
                <c:manualLayout>
                  <c:x val="0.2464028776978417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D1E-4E38-9381-0D1E5A31B3E9}"/>
                </c:ext>
              </c:extLst>
            </c:dLbl>
            <c:dLbl>
              <c:idx val="6"/>
              <c:layout>
                <c:manualLayout>
                  <c:x val="3.8369304556354913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D1E-4E38-9381-0D1E5A31B3E9}"/>
                </c:ext>
              </c:extLst>
            </c:dLbl>
            <c:dLbl>
              <c:idx val="7"/>
              <c:layout>
                <c:manualLayout>
                  <c:x val="0.10011990407673861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D1E-4E38-9381-0D1E5A31B3E9}"/>
                </c:ext>
              </c:extLst>
            </c:dLbl>
            <c:dLbl>
              <c:idx val="8"/>
              <c:layout>
                <c:manualLayout>
                  <c:x val="7.3141486810551562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D1E-4E38-9381-0D1E5A31B3E9}"/>
                </c:ext>
              </c:extLst>
            </c:dLbl>
            <c:dLbl>
              <c:idx val="9"/>
              <c:layout>
                <c:manualLayout>
                  <c:x val="0.39898081534772184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D1E-4E38-9381-0D1E5A31B3E9}"/>
                </c:ext>
              </c:extLst>
            </c:dLbl>
            <c:dLbl>
              <c:idx val="10"/>
              <c:layout>
                <c:manualLayout>
                  <c:x val="9.0527577937649886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D1E-4E38-9381-0D1E5A31B3E9}"/>
                </c:ext>
              </c:extLst>
            </c:dLbl>
            <c:dLbl>
              <c:idx val="11"/>
              <c:layout>
                <c:manualLayout>
                  <c:x val="6.4148681055155879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ED1E-4E38-9381-0D1E5A31B3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Sheet1!$A$1:$L$1</c:f>
              <c:numCache>
                <c:formatCode>General</c:formatCode>
                <c:ptCount val="12"/>
                <c:pt idx="0">
                  <c:v>5.6158583537469191</c:v>
                </c:pt>
                <c:pt idx="1">
                  <c:v>13.335102198208052</c:v>
                </c:pt>
                <c:pt idx="2">
                  <c:v>0.91942346822948573</c:v>
                </c:pt>
                <c:pt idx="3">
                  <c:v>11.77045719287849</c:v>
                </c:pt>
                <c:pt idx="4">
                  <c:v>21.483504083556923</c:v>
                </c:pt>
                <c:pt idx="5">
                  <c:v>-9.1594145322260925E-3</c:v>
                </c:pt>
                <c:pt idx="6">
                  <c:v>-2.2980091513334995</c:v>
                </c:pt>
                <c:pt idx="7">
                  <c:v>-7.2965638159497814</c:v>
                </c:pt>
                <c:pt idx="8">
                  <c:v>-4.6260585814388122</c:v>
                </c:pt>
                <c:pt idx="9">
                  <c:v>36.526728048536995</c:v>
                </c:pt>
                <c:pt idx="10">
                  <c:v>6.6745067563285199</c:v>
                </c:pt>
                <c:pt idx="11">
                  <c:v>4.0838393060753306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1E-4E38-9381-0D1E5A31B3E9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10311750599520383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D1E-4E38-9381-0D1E5A31B3E9}"/>
                </c:ext>
              </c:extLst>
            </c:dLbl>
            <c:dLbl>
              <c:idx val="1"/>
              <c:layout>
                <c:manualLayout>
                  <c:x val="0.1205035971223021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D1E-4E38-9381-0D1E5A31B3E9}"/>
                </c:ext>
              </c:extLst>
            </c:dLbl>
            <c:dLbl>
              <c:idx val="2"/>
              <c:layout>
                <c:manualLayout>
                  <c:x val="4.4664268585131894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D1E-4E38-9381-0D1E5A31B3E9}"/>
                </c:ext>
              </c:extLst>
            </c:dLbl>
            <c:dLbl>
              <c:idx val="3"/>
              <c:layout>
                <c:manualLayout>
                  <c:x val="0.21942446043165467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ED1E-4E38-9381-0D1E5A31B3E9}"/>
                </c:ext>
              </c:extLst>
            </c:dLbl>
            <c:dLbl>
              <c:idx val="4"/>
              <c:layout>
                <c:manualLayout>
                  <c:x val="0.21612709832134291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ED1E-4E38-9381-0D1E5A31B3E9}"/>
                </c:ext>
              </c:extLst>
            </c:dLbl>
            <c:dLbl>
              <c:idx val="5"/>
              <c:layout>
                <c:manualLayout>
                  <c:x val="3.6270983213429253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ED1E-4E38-9381-0D1E5A31B3E9}"/>
                </c:ext>
              </c:extLst>
            </c:dLbl>
            <c:dLbl>
              <c:idx val="6"/>
              <c:layout>
                <c:manualLayout>
                  <c:x val="1.1990407673860911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ED1E-4E38-9381-0D1E5A31B3E9}"/>
                </c:ext>
              </c:extLst>
            </c:dLbl>
            <c:dLbl>
              <c:idx val="7"/>
              <c:layout>
                <c:manualLayout>
                  <c:x val="8.7230215827338128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ED1E-4E38-9381-0D1E5A31B3E9}"/>
                </c:ext>
              </c:extLst>
            </c:dLbl>
            <c:dLbl>
              <c:idx val="8"/>
              <c:layout>
                <c:manualLayout>
                  <c:x val="9.3225419664268588E-2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ED1E-4E38-9381-0D1E5A31B3E9}"/>
                </c:ext>
              </c:extLst>
            </c:dLbl>
            <c:dLbl>
              <c:idx val="9"/>
              <c:layout>
                <c:manualLayout>
                  <c:x val="0.10071942446043165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ED1E-4E38-9381-0D1E5A31B3E9}"/>
                </c:ext>
              </c:extLst>
            </c:dLbl>
            <c:dLbl>
              <c:idx val="10"/>
              <c:layout>
                <c:manualLayout>
                  <c:x val="7.1942446043165471E-3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ED1E-4E38-9381-0D1E5A31B3E9}"/>
                </c:ext>
              </c:extLst>
            </c:dLbl>
            <c:dLbl>
              <c:idx val="11"/>
              <c:layout>
                <c:manualLayout>
                  <c:x val="-6.2949640287769783E-3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ED1E-4E38-9381-0D1E5A31B3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Sheet1!$A$2:$L$2</c:f>
              <c:numCache>
                <c:formatCode>General</c:formatCode>
                <c:ptCount val="12"/>
                <c:pt idx="0">
                  <c:v>7.9173117299005362</c:v>
                </c:pt>
                <c:pt idx="1">
                  <c:v>9.6459539131523186</c:v>
                </c:pt>
                <c:pt idx="2">
                  <c:v>-2.5999572067900956</c:v>
                </c:pt>
                <c:pt idx="3">
                  <c:v>18.811892692704323</c:v>
                </c:pt>
                <c:pt idx="4">
                  <c:v>18.484643220480855</c:v>
                </c:pt>
                <c:pt idx="5">
                  <c:v>-2.1899576537420389</c:v>
                </c:pt>
                <c:pt idx="6">
                  <c:v>0.98377459964815384</c:v>
                </c:pt>
                <c:pt idx="7">
                  <c:v>-6.0089322633814524</c:v>
                </c:pt>
                <c:pt idx="8">
                  <c:v>-6.6003245111260958</c:v>
                </c:pt>
                <c:pt idx="9">
                  <c:v>7.6754750270666614</c:v>
                </c:pt>
                <c:pt idx="10">
                  <c:v>-0.7551963449982263</c:v>
                </c:pt>
                <c:pt idx="11">
                  <c:v>9.2898884340764848E-2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D1E-4E38-9381-0D1E5A31B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78050624"/>
        <c:axId val="1"/>
      </c:barChart>
      <c:catAx>
        <c:axId val="1780506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36.526728048536995"/>
          <c:min val="-7.2965638159497814"/>
        </c:scaling>
        <c:delete val="1"/>
        <c:axPos val="t"/>
        <c:numFmt formatCode="General" sourceLinked="1"/>
        <c:majorTickMark val="out"/>
        <c:minorTickMark val="none"/>
        <c:tickLblPos val="nextTo"/>
        <c:crossAx val="1780506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53829170691317E-3"/>
          <c:y val="7.766521948866377E-2"/>
          <c:w val="0.98564923416586159"/>
          <c:h val="0.848046309696092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7158707187650749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F87-4E77-ABE2-8E9B5FAE3C59}"/>
                </c:ext>
              </c:extLst>
            </c:dLbl>
            <c:dLbl>
              <c:idx val="1"/>
              <c:layout>
                <c:manualLayout>
                  <c:x val="0"/>
                  <c:y val="-0.1466473709599614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F87-4E77-ABE2-8E9B5FAE3C59}"/>
                </c:ext>
              </c:extLst>
            </c:dLbl>
            <c:dLbl>
              <c:idx val="2"/>
              <c:layout>
                <c:manualLayout>
                  <c:x val="0"/>
                  <c:y val="5.3063193439459718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F87-4E77-ABE2-8E9B5FAE3C59}"/>
                </c:ext>
              </c:extLst>
            </c:dLbl>
            <c:dLbl>
              <c:idx val="3"/>
              <c:layout>
                <c:manualLayout>
                  <c:x val="0"/>
                  <c:y val="-0.22961890979257116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F87-4E77-ABE2-8E9B5FAE3C59}"/>
                </c:ext>
              </c:extLst>
            </c:dLbl>
            <c:dLbl>
              <c:idx val="4"/>
              <c:layout>
                <c:manualLayout>
                  <c:x val="0"/>
                  <c:y val="-0.15388326097443319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F87-4E77-ABE2-8E9B5FAE3C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21.6</c:v>
                </c:pt>
                <c:pt idx="1">
                  <c:v>10</c:v>
                </c:pt>
                <c:pt idx="2">
                  <c:v>0.3</c:v>
                </c:pt>
                <c:pt idx="3">
                  <c:v>17.7</c:v>
                </c:pt>
                <c:pt idx="4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87-4E77-ABE2-8E9B5FAE3C59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7.5253256150506515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F87-4E77-ABE2-8E9B5FAE3C59}"/>
                </c:ext>
              </c:extLst>
            </c:dLbl>
            <c:dLbl>
              <c:idx val="1"/>
              <c:layout>
                <c:manualLayout>
                  <c:x val="0"/>
                  <c:y val="-0.16594307766521948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F87-4E77-ABE2-8E9B5FAE3C59}"/>
                </c:ext>
              </c:extLst>
            </c:dLbl>
            <c:dLbl>
              <c:idx val="2"/>
              <c:layout>
                <c:manualLayout>
                  <c:x val="0"/>
                  <c:y val="-0.11287988422575977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F87-4E77-ABE2-8E9B5FAE3C59}"/>
                </c:ext>
              </c:extLst>
            </c:dLbl>
            <c:dLbl>
              <c:idx val="3"/>
              <c:layout>
                <c:manualLayout>
                  <c:x val="0"/>
                  <c:y val="-0.27785817655571637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F87-4E77-ABE2-8E9B5FAE3C59}"/>
                </c:ext>
              </c:extLst>
            </c:dLbl>
            <c:dLbl>
              <c:idx val="4"/>
              <c:layout>
                <c:manualLayout>
                  <c:x val="0"/>
                  <c:y val="-9.9855282199710571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F87-4E77-ABE2-8E9B5FAE3C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-4.2</c:v>
                </c:pt>
                <c:pt idx="1">
                  <c:v>-12.1</c:v>
                </c:pt>
                <c:pt idx="2">
                  <c:v>6.9</c:v>
                </c:pt>
                <c:pt idx="3">
                  <c:v>22.2</c:v>
                </c:pt>
                <c:pt idx="4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87-4E77-ABE2-8E9B5FAE3C59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3188615533043897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F87-4E77-ABE2-8E9B5FAE3C59}"/>
                </c:ext>
              </c:extLst>
            </c:dLbl>
            <c:dLbl>
              <c:idx val="2"/>
              <c:layout>
                <c:manualLayout>
                  <c:x val="0"/>
                  <c:y val="-0.12397491558128317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F87-4E77-ABE2-8E9B5FAE3C59}"/>
                </c:ext>
              </c:extLst>
            </c:dLbl>
            <c:dLbl>
              <c:idx val="3"/>
              <c:layout>
                <c:manualLayout>
                  <c:x val="0"/>
                  <c:y val="-0.14230583695127835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F87-4E77-ABE2-8E9B5FAE3C59}"/>
                </c:ext>
              </c:extLst>
            </c:dLbl>
            <c:dLbl>
              <c:idx val="4"/>
              <c:layout>
                <c:manualLayout>
                  <c:x val="0"/>
                  <c:y val="-3.1355523396044381E-2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F87-4E77-ABE2-8E9B5FAE3C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Sheet1!$A$3:$E$3</c:f>
              <c:numCache>
                <c:formatCode>General</c:formatCode>
                <c:ptCount val="5"/>
                <c:pt idx="0">
                  <c:v>27.2</c:v>
                </c:pt>
                <c:pt idx="2">
                  <c:v>7.9</c:v>
                </c:pt>
                <c:pt idx="3">
                  <c:v>9.6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F87-4E77-ABE2-8E9B5FAE3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77324944"/>
        <c:axId val="1"/>
      </c:barChart>
      <c:catAx>
        <c:axId val="477324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7.2"/>
          <c:min val="-12.1"/>
        </c:scaling>
        <c:delete val="1"/>
        <c:axPos val="l"/>
        <c:numFmt formatCode="General" sourceLinked="1"/>
        <c:majorTickMark val="out"/>
        <c:minorTickMark val="none"/>
        <c:tickLblPos val="nextTo"/>
        <c:crossAx val="4773249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17555801804648E-3"/>
          <c:y val="3.0588235294117649E-2"/>
          <c:w val="0.98353648883963907"/>
          <c:h val="0.938823529411764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165886.60699999999</c:v>
                </c:pt>
                <c:pt idx="1">
                  <c:v>155642.79</c:v>
                </c:pt>
                <c:pt idx="2">
                  <c:v>150168.51199999999</c:v>
                </c:pt>
                <c:pt idx="3">
                  <c:v>141226.61536515784</c:v>
                </c:pt>
                <c:pt idx="4">
                  <c:v>144495.19415627385</c:v>
                </c:pt>
                <c:pt idx="5">
                  <c:v>134366.05242127227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8-4252-8023-EA176D1AD5D6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val>
            <c:numRef>
              <c:f>Sheet1!$A$2:$F$2</c:f>
              <c:numCache>
                <c:formatCode>General</c:formatCode>
                <c:ptCount val="6"/>
                <c:pt idx="0">
                  <c:v>286728.73</c:v>
                </c:pt>
                <c:pt idx="1">
                  <c:v>326540.38399999996</c:v>
                </c:pt>
                <c:pt idx="2">
                  <c:v>297386.95400000003</c:v>
                </c:pt>
                <c:pt idx="3">
                  <c:v>308680.10607321397</c:v>
                </c:pt>
                <c:pt idx="4">
                  <c:v>307323.26383120567</c:v>
                </c:pt>
                <c:pt idx="5">
                  <c:v>270545.46776891593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8-4252-8023-EA176D1AD5D6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Sheet1!$A$3:$F$3</c:f>
              <c:numCache>
                <c:formatCode>General</c:formatCode>
                <c:ptCount val="6"/>
                <c:pt idx="0">
                  <c:v>2194824.8319999999</c:v>
                </c:pt>
                <c:pt idx="1">
                  <c:v>1127912.8879999998</c:v>
                </c:pt>
                <c:pt idx="2">
                  <c:v>1229914.416</c:v>
                </c:pt>
                <c:pt idx="3">
                  <c:v>1237060.1164520311</c:v>
                </c:pt>
                <c:pt idx="4">
                  <c:v>1261286.6733785914</c:v>
                </c:pt>
                <c:pt idx="5">
                  <c:v>1288636.975581707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38-4252-8023-EA176D1AD5D6}"/>
            </c:ext>
          </c:extLst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</c:spPr>
          <c:invertIfNegative val="0"/>
          <c:val>
            <c:numRef>
              <c:f>Sheet1!$A$4:$F$4</c:f>
              <c:numCache>
                <c:formatCode>General</c:formatCode>
                <c:ptCount val="6"/>
                <c:pt idx="0">
                  <c:v>143863.99299999978</c:v>
                </c:pt>
                <c:pt idx="1">
                  <c:v>368601.56799999997</c:v>
                </c:pt>
                <c:pt idx="2">
                  <c:v>771378.79377848306</c:v>
                </c:pt>
                <c:pt idx="3">
                  <c:v>1150082.4806638942</c:v>
                </c:pt>
                <c:pt idx="4">
                  <c:v>1573108.9695896506</c:v>
                </c:pt>
                <c:pt idx="5">
                  <c:v>2305800.2150338618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8-4252-8023-EA176D1A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36730864"/>
        <c:axId val="1"/>
      </c:barChart>
      <c:catAx>
        <c:axId val="636730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99348.71080575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367308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2/18/2019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98800" y="7153275"/>
            <a:ext cx="3929063" cy="2211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solidFill>
                  <a:srgbClr val="111111"/>
                </a:solidFill>
              </a:rPr>
              <a:pPr/>
              <a:t>0</a:t>
            </a:fld>
            <a:endParaRPr lang="de-DE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1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39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8397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b="1" dirty="0"/>
          </a:p>
        </p:txBody>
      </p:sp>
      <p:sp>
        <p:nvSpPr>
          <p:cNvPr id="32839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64842-2373-41AC-90A8-9CD0304ECC01}" type="slidenum">
              <a:rPr lang="de-DE" smtClean="0">
                <a:solidFill>
                  <a:prstClr val="black"/>
                </a:solidFill>
                <a:cs typeface="Arial"/>
                <a:sym typeface="Arial"/>
              </a:rPr>
              <a:pPr/>
              <a:t>1</a:t>
            </a:fld>
            <a:endParaRPr lang="de-DE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5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257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95650" y="6577013"/>
            <a:ext cx="3613150" cy="2033587"/>
          </a:xfrm>
          <a:ln/>
        </p:spPr>
      </p:sp>
      <p:sp>
        <p:nvSpPr>
          <p:cNvPr id="32962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None/>
            </a:pPr>
            <a:endParaRPr lang="de-DE" dirty="0">
              <a:effectLst/>
            </a:endParaRPr>
          </a:p>
        </p:txBody>
      </p:sp>
      <p:sp>
        <p:nvSpPr>
          <p:cNvPr id="32962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9A691-8F1B-4D69-B292-87244D9F1C84}" type="slidenum">
              <a:rPr lang="de-DE" smtClean="0">
                <a:solidFill>
                  <a:srgbClr val="333333"/>
                </a:solidFill>
                <a:cs typeface="Arial"/>
              </a:rPr>
              <a:pPr/>
              <a:t>2</a:t>
            </a:fld>
            <a:endParaRPr lang="de-DE" dirty="0">
              <a:solidFill>
                <a:srgbClr val="33333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84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98800" y="7153275"/>
            <a:ext cx="3929063" cy="22113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91C38-742D-4867-9E00-215CBC023311}" type="slidenum">
              <a:rPr lang="de-DE" smtClean="0">
                <a:cs typeface="Arial"/>
              </a:rPr>
              <a:pPr/>
              <a:t>4</a:t>
            </a:fld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0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58364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00821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2534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204668"/>
              </p:ext>
            </p:ext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11020868" cy="924431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619" y="1000035"/>
            <a:ext cx="1104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6750" y="1088229"/>
            <a:ext cx="11020868" cy="524671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320040" indent="0">
              <a:buNone/>
              <a:defRPr/>
            </a:lvl2pPr>
            <a:lvl3pPr marL="630936" indent="0">
              <a:buNone/>
              <a:defRPr/>
            </a:lvl3pPr>
            <a:lvl4pPr marL="960120" indent="0">
              <a:buNone/>
              <a:defRPr/>
            </a:lvl4pPr>
            <a:lvl5pPr marL="1289304" indent="0"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29733" y="6318251"/>
            <a:ext cx="886119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2018, IQVIA Commercial GmbH &amp; Co. OHG. All rights reserved.</a:t>
            </a:r>
            <a:endParaRPr lang="de-DE" dirty="0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647619" y="1000035"/>
            <a:ext cx="11040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56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Header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1198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979033" y="6473951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/>
              <a:t>© 2018, IQVIA Commercial GmbH &amp; Co. OHG. All rights reserved.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1" y="6666346"/>
            <a:ext cx="461819" cy="150091"/>
          </a:xfrm>
          <a:prstGeom prst="rect">
            <a:avLst/>
          </a:prstGeom>
        </p:spPr>
        <p:txBody>
          <a:bodyPr/>
          <a:lstStyle>
            <a:lvl1pPr>
              <a:defRPr sz="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12063" y="1662977"/>
            <a:ext cx="11131296" cy="4617748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16pt Arial bullet level 1</a:t>
            </a:r>
          </a:p>
          <a:p>
            <a:pPr lvl="1"/>
            <a:r>
              <a:rPr lang="en-US" dirty="0"/>
              <a:t>16pt Arial bullet level 2</a:t>
            </a:r>
          </a:p>
          <a:p>
            <a:pPr lvl="2"/>
            <a:r>
              <a:rPr lang="en-US" dirty="0"/>
              <a:t>16pt Arial bullet level 3</a:t>
            </a:r>
          </a:p>
          <a:p>
            <a:pPr lvl="3"/>
            <a:r>
              <a:rPr lang="en-US" dirty="0"/>
              <a:t>16pt Arial bullet level 4</a:t>
            </a:r>
          </a:p>
          <a:p>
            <a:pPr lvl="4"/>
            <a:r>
              <a:rPr lang="en-US" dirty="0"/>
              <a:t>16pt Arial bullet level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Headlines are 24pt Arial Bold Title Case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dirty="0"/>
              <a:t>Subheads are 20pt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7707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156990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1" y="6666344"/>
            <a:ext cx="363297" cy="150091"/>
          </a:xfrm>
          <a:prstGeom prst="rect">
            <a:avLst/>
          </a:prstGeom>
        </p:spPr>
        <p:txBody>
          <a:bodyPr/>
          <a:lstStyle>
            <a:lvl1pPr eaLnBrk="1">
              <a:defRPr sz="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79033" y="6473951"/>
            <a:ext cx="8412480" cy="384048"/>
          </a:xfrm>
          <a:prstGeom prst="rect">
            <a:avLst/>
          </a:prstGeom>
        </p:spPr>
        <p:txBody>
          <a:bodyPr tIns="0"/>
          <a:lstStyle>
            <a:lvl1pPr algn="l">
              <a:defRPr sz="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333333"/>
                </a:solidFill>
              </a:rPr>
              <a:t>© 2018, IQVIA Commercial GmbH &amp; Co. OHG. All rights reserved.</a:t>
            </a:r>
            <a:endParaRPr lang="de-DE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3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68769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5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2561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72"/>
            <a:ext cx="12192000" cy="2665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2064" y="2432724"/>
            <a:ext cx="11131296" cy="424732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defRPr sz="24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Headlines are 24pt Arial Bold Title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1" y="2879914"/>
            <a:ext cx="1113129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 i="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Subheads are 20pt Arial sentence case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12064" y="3555712"/>
            <a:ext cx="5571744" cy="64222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200"/>
              </a:spcBef>
              <a:buNone/>
              <a:defRPr sz="120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Author First Name Last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Date</a:t>
            </a:r>
          </a:p>
        </p:txBody>
      </p:sp>
      <p:grpSp>
        <p:nvGrpSpPr>
          <p:cNvPr id="83" name="Group 82"/>
          <p:cNvGrpSpPr/>
          <p:nvPr/>
        </p:nvGrpSpPr>
        <p:grpSpPr bwMode="gray">
          <a:xfrm>
            <a:off x="8598863" y="481446"/>
            <a:ext cx="3088216" cy="1459409"/>
            <a:chOff x="4795838" y="3390900"/>
            <a:chExt cx="2763837" cy="1741488"/>
          </a:xfrm>
        </p:grpSpPr>
        <p:sp>
          <p:nvSpPr>
            <p:cNvPr id="84" name="Freeform 5"/>
            <p:cNvSpPr>
              <a:spLocks noEditPoints="1"/>
            </p:cNvSpPr>
            <p:nvPr/>
          </p:nvSpPr>
          <p:spPr bwMode="gray">
            <a:xfrm>
              <a:off x="4795838" y="4721225"/>
              <a:ext cx="2632075" cy="411163"/>
            </a:xfrm>
            <a:custGeom>
              <a:avLst/>
              <a:gdLst>
                <a:gd name="T0" fmla="*/ 36 w 699"/>
                <a:gd name="T1" fmla="*/ 104 h 109"/>
                <a:gd name="T2" fmla="*/ 10 w 699"/>
                <a:gd name="T3" fmla="*/ 11 h 109"/>
                <a:gd name="T4" fmla="*/ 72 w 699"/>
                <a:gd name="T5" fmla="*/ 52 h 109"/>
                <a:gd name="T6" fmla="*/ 69 w 699"/>
                <a:gd name="T7" fmla="*/ 109 h 109"/>
                <a:gd name="T8" fmla="*/ 12 w 699"/>
                <a:gd name="T9" fmla="*/ 52 h 109"/>
                <a:gd name="T10" fmla="*/ 49 w 699"/>
                <a:gd name="T11" fmla="*/ 89 h 109"/>
                <a:gd name="T12" fmla="*/ 56 w 699"/>
                <a:gd name="T13" fmla="*/ 81 h 109"/>
                <a:gd name="T14" fmla="*/ 36 w 699"/>
                <a:gd name="T15" fmla="*/ 11 h 109"/>
                <a:gd name="T16" fmla="*/ 86 w 699"/>
                <a:gd name="T17" fmla="*/ 78 h 109"/>
                <a:gd name="T18" fmla="*/ 98 w 699"/>
                <a:gd name="T19" fmla="*/ 76 h 109"/>
                <a:gd name="T20" fmla="*/ 131 w 699"/>
                <a:gd name="T21" fmla="*/ 32 h 109"/>
                <a:gd name="T22" fmla="*/ 131 w 699"/>
                <a:gd name="T23" fmla="*/ 104 h 109"/>
                <a:gd name="T24" fmla="*/ 171 w 699"/>
                <a:gd name="T25" fmla="*/ 104 h 109"/>
                <a:gd name="T26" fmla="*/ 159 w 699"/>
                <a:gd name="T27" fmla="*/ 32 h 109"/>
                <a:gd name="T28" fmla="*/ 171 w 699"/>
                <a:gd name="T29" fmla="*/ 104 h 109"/>
                <a:gd name="T30" fmla="*/ 159 w 699"/>
                <a:gd name="T31" fmla="*/ 1 h 109"/>
                <a:gd name="T32" fmla="*/ 244 w 699"/>
                <a:gd name="T33" fmla="*/ 104 h 109"/>
                <a:gd name="T34" fmla="*/ 216 w 699"/>
                <a:gd name="T35" fmla="*/ 42 h 109"/>
                <a:gd name="T36" fmla="*/ 188 w 699"/>
                <a:gd name="T37" fmla="*/ 104 h 109"/>
                <a:gd name="T38" fmla="*/ 200 w 699"/>
                <a:gd name="T39" fmla="*/ 39 h 109"/>
                <a:gd name="T40" fmla="*/ 244 w 699"/>
                <a:gd name="T41" fmla="*/ 58 h 109"/>
                <a:gd name="T42" fmla="*/ 300 w 699"/>
                <a:gd name="T43" fmla="*/ 104 h 109"/>
                <a:gd name="T44" fmla="*/ 312 w 699"/>
                <a:gd name="T45" fmla="*/ 32 h 109"/>
                <a:gd name="T46" fmla="*/ 313 w 699"/>
                <a:gd name="T47" fmla="*/ 14 h 109"/>
                <a:gd name="T48" fmla="*/ 313 w 699"/>
                <a:gd name="T49" fmla="*/ 1 h 109"/>
                <a:gd name="T50" fmla="*/ 358 w 699"/>
                <a:gd name="T51" fmla="*/ 68 h 109"/>
                <a:gd name="T52" fmla="*/ 417 w 699"/>
                <a:gd name="T53" fmla="*/ 71 h 109"/>
                <a:gd name="T54" fmla="*/ 408 w 699"/>
                <a:gd name="T55" fmla="*/ 86 h 109"/>
                <a:gd name="T56" fmla="*/ 416 w 699"/>
                <a:gd name="T57" fmla="*/ 93 h 109"/>
                <a:gd name="T58" fmla="*/ 406 w 699"/>
                <a:gd name="T59" fmla="*/ 62 h 109"/>
                <a:gd name="T60" fmla="*/ 372 w 699"/>
                <a:gd name="T61" fmla="*/ 52 h 109"/>
                <a:gd name="T62" fmla="*/ 424 w 699"/>
                <a:gd name="T63" fmla="*/ 94 h 109"/>
                <a:gd name="T64" fmla="*/ 432 w 699"/>
                <a:gd name="T65" fmla="*/ 86 h 109"/>
                <a:gd name="T66" fmla="*/ 460 w 699"/>
                <a:gd name="T67" fmla="*/ 73 h 109"/>
                <a:gd name="T68" fmla="*/ 453 w 699"/>
                <a:gd name="T69" fmla="*/ 32 h 109"/>
                <a:gd name="T70" fmla="*/ 472 w 699"/>
                <a:gd name="T71" fmla="*/ 47 h 109"/>
                <a:gd name="T72" fmla="*/ 438 w 699"/>
                <a:gd name="T73" fmla="*/ 52 h 109"/>
                <a:gd name="T74" fmla="*/ 482 w 699"/>
                <a:gd name="T75" fmla="*/ 82 h 109"/>
                <a:gd name="T76" fmla="*/ 495 w 699"/>
                <a:gd name="T77" fmla="*/ 104 h 109"/>
                <a:gd name="T78" fmla="*/ 507 w 699"/>
                <a:gd name="T79" fmla="*/ 1 h 109"/>
                <a:gd name="T80" fmla="*/ 616 w 699"/>
                <a:gd name="T81" fmla="*/ 104 h 109"/>
                <a:gd name="T82" fmla="*/ 577 w 699"/>
                <a:gd name="T83" fmla="*/ 88 h 109"/>
                <a:gd name="T84" fmla="*/ 540 w 699"/>
                <a:gd name="T85" fmla="*/ 104 h 109"/>
                <a:gd name="T86" fmla="*/ 540 w 699"/>
                <a:gd name="T87" fmla="*/ 1 h 109"/>
                <a:gd name="T88" fmla="*/ 604 w 699"/>
                <a:gd name="T89" fmla="*/ 1 h 109"/>
                <a:gd name="T90" fmla="*/ 663 w 699"/>
                <a:gd name="T91" fmla="*/ 104 h 109"/>
                <a:gd name="T92" fmla="*/ 636 w 699"/>
                <a:gd name="T93" fmla="*/ 82 h 109"/>
                <a:gd name="T94" fmla="*/ 687 w 699"/>
                <a:gd name="T95" fmla="*/ 75 h 109"/>
                <a:gd name="T96" fmla="*/ 658 w 699"/>
                <a:gd name="T97" fmla="*/ 57 h 109"/>
                <a:gd name="T98" fmla="*/ 664 w 699"/>
                <a:gd name="T99" fmla="*/ 0 h 109"/>
                <a:gd name="T100" fmla="*/ 687 w 699"/>
                <a:gd name="T101" fmla="*/ 20 h 109"/>
                <a:gd name="T102" fmla="*/ 643 w 699"/>
                <a:gd name="T103" fmla="*/ 29 h 109"/>
                <a:gd name="T104" fmla="*/ 671 w 699"/>
                <a:gd name="T105" fmla="*/ 47 h 109"/>
                <a:gd name="T106" fmla="*/ 663 w 699"/>
                <a:gd name="T107" fmla="*/ 104 h 109"/>
                <a:gd name="T108" fmla="*/ 262 w 699"/>
                <a:gd name="T109" fmla="*/ 84 h 109"/>
                <a:gd name="T110" fmla="*/ 253 w 699"/>
                <a:gd name="T111" fmla="*/ 32 h 109"/>
                <a:gd name="T112" fmla="*/ 274 w 699"/>
                <a:gd name="T113" fmla="*/ 11 h 109"/>
                <a:gd name="T114" fmla="*/ 289 w 699"/>
                <a:gd name="T115" fmla="*/ 42 h 109"/>
                <a:gd name="T116" fmla="*/ 283 w 699"/>
                <a:gd name="T117" fmla="*/ 93 h 109"/>
                <a:gd name="T118" fmla="*/ 283 w 699"/>
                <a:gd name="T119" fmla="*/ 104 h 109"/>
                <a:gd name="T120" fmla="*/ 329 w 699"/>
                <a:gd name="T121" fmla="*/ 84 h 109"/>
                <a:gd name="T122" fmla="*/ 340 w 699"/>
                <a:gd name="T123" fmla="*/ 84 h 109"/>
                <a:gd name="T124" fmla="*/ 350 w 699"/>
                <a:gd name="T125" fmla="*/ 9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9" h="109">
                  <a:moveTo>
                    <a:pt x="69" y="109"/>
                  </a:moveTo>
                  <a:cubicBezTo>
                    <a:pt x="58" y="98"/>
                    <a:pt x="58" y="98"/>
                    <a:pt x="58" y="98"/>
                  </a:cubicBezTo>
                  <a:cubicBezTo>
                    <a:pt x="52" y="102"/>
                    <a:pt x="44" y="104"/>
                    <a:pt x="36" y="104"/>
                  </a:cubicBezTo>
                  <a:cubicBezTo>
                    <a:pt x="26" y="104"/>
                    <a:pt x="17" y="101"/>
                    <a:pt x="10" y="94"/>
                  </a:cubicBezTo>
                  <a:cubicBezTo>
                    <a:pt x="0" y="84"/>
                    <a:pt x="0" y="75"/>
                    <a:pt x="0" y="52"/>
                  </a:cubicBezTo>
                  <a:cubicBezTo>
                    <a:pt x="0" y="30"/>
                    <a:pt x="0" y="20"/>
                    <a:pt x="10" y="11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6" y="0"/>
                    <a:pt x="55" y="4"/>
                    <a:pt x="62" y="11"/>
                  </a:cubicBezTo>
                  <a:cubicBezTo>
                    <a:pt x="71" y="20"/>
                    <a:pt x="72" y="29"/>
                    <a:pt x="72" y="52"/>
                  </a:cubicBezTo>
                  <a:cubicBezTo>
                    <a:pt x="72" y="72"/>
                    <a:pt x="72" y="81"/>
                    <a:pt x="65" y="90"/>
                  </a:cubicBezTo>
                  <a:cubicBezTo>
                    <a:pt x="76" y="101"/>
                    <a:pt x="76" y="101"/>
                    <a:pt x="76" y="101"/>
                  </a:cubicBezTo>
                  <a:lnTo>
                    <a:pt x="69" y="109"/>
                  </a:lnTo>
                  <a:close/>
                  <a:moveTo>
                    <a:pt x="36" y="11"/>
                  </a:moveTo>
                  <a:cubicBezTo>
                    <a:pt x="29" y="11"/>
                    <a:pt x="23" y="14"/>
                    <a:pt x="19" y="18"/>
                  </a:cubicBezTo>
                  <a:cubicBezTo>
                    <a:pt x="13" y="25"/>
                    <a:pt x="12" y="31"/>
                    <a:pt x="12" y="52"/>
                  </a:cubicBezTo>
                  <a:cubicBezTo>
                    <a:pt x="12" y="74"/>
                    <a:pt x="13" y="80"/>
                    <a:pt x="19" y="86"/>
                  </a:cubicBezTo>
                  <a:cubicBezTo>
                    <a:pt x="23" y="91"/>
                    <a:pt x="29" y="93"/>
                    <a:pt x="36" y="93"/>
                  </a:cubicBezTo>
                  <a:cubicBezTo>
                    <a:pt x="41" y="93"/>
                    <a:pt x="46" y="92"/>
                    <a:pt x="49" y="8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9" y="75"/>
                    <a:pt x="60" y="67"/>
                    <a:pt x="60" y="52"/>
                  </a:cubicBezTo>
                  <a:cubicBezTo>
                    <a:pt x="60" y="31"/>
                    <a:pt x="59" y="25"/>
                    <a:pt x="53" y="18"/>
                  </a:cubicBezTo>
                  <a:cubicBezTo>
                    <a:pt x="49" y="14"/>
                    <a:pt x="43" y="11"/>
                    <a:pt x="36" y="11"/>
                  </a:cubicBezTo>
                  <a:close/>
                  <a:moveTo>
                    <a:pt x="112" y="104"/>
                  </a:moveTo>
                  <a:cubicBezTo>
                    <a:pt x="104" y="104"/>
                    <a:pt x="98" y="102"/>
                    <a:pt x="93" y="98"/>
                  </a:cubicBezTo>
                  <a:cubicBezTo>
                    <a:pt x="88" y="93"/>
                    <a:pt x="86" y="86"/>
                    <a:pt x="86" y="7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98" y="88"/>
                    <a:pt x="104" y="94"/>
                    <a:pt x="114" y="94"/>
                  </a:cubicBezTo>
                  <a:cubicBezTo>
                    <a:pt x="125" y="94"/>
                    <a:pt x="131" y="87"/>
                    <a:pt x="131" y="76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26" y="102"/>
                    <a:pt x="119" y="104"/>
                    <a:pt x="112" y="104"/>
                  </a:cubicBezTo>
                  <a:close/>
                  <a:moveTo>
                    <a:pt x="171" y="104"/>
                  </a:moveTo>
                  <a:cubicBezTo>
                    <a:pt x="159" y="104"/>
                    <a:pt x="159" y="104"/>
                    <a:pt x="159" y="104"/>
                  </a:cubicBezTo>
                  <a:cubicBezTo>
                    <a:pt x="159" y="66"/>
                    <a:pt x="159" y="66"/>
                    <a:pt x="159" y="66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65"/>
                    <a:pt x="171" y="65"/>
                    <a:pt x="171" y="65"/>
                  </a:cubicBezTo>
                  <a:lnTo>
                    <a:pt x="171" y="104"/>
                  </a:lnTo>
                  <a:close/>
                  <a:moveTo>
                    <a:pt x="172" y="14"/>
                  </a:moveTo>
                  <a:cubicBezTo>
                    <a:pt x="159" y="14"/>
                    <a:pt x="159" y="14"/>
                    <a:pt x="159" y="14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72" y="1"/>
                    <a:pt x="172" y="1"/>
                    <a:pt x="172" y="1"/>
                  </a:cubicBezTo>
                  <a:lnTo>
                    <a:pt x="172" y="14"/>
                  </a:lnTo>
                  <a:close/>
                  <a:moveTo>
                    <a:pt x="244" y="104"/>
                  </a:moveTo>
                  <a:cubicBezTo>
                    <a:pt x="233" y="104"/>
                    <a:pt x="233" y="104"/>
                    <a:pt x="233" y="104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33" y="48"/>
                    <a:pt x="227" y="42"/>
                    <a:pt x="216" y="42"/>
                  </a:cubicBezTo>
                  <a:cubicBezTo>
                    <a:pt x="206" y="42"/>
                    <a:pt x="200" y="49"/>
                    <a:pt x="200" y="60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205" y="34"/>
                    <a:pt x="211" y="32"/>
                    <a:pt x="218" y="32"/>
                  </a:cubicBezTo>
                  <a:cubicBezTo>
                    <a:pt x="226" y="32"/>
                    <a:pt x="232" y="34"/>
                    <a:pt x="237" y="38"/>
                  </a:cubicBezTo>
                  <a:cubicBezTo>
                    <a:pt x="242" y="43"/>
                    <a:pt x="244" y="50"/>
                    <a:pt x="244" y="58"/>
                  </a:cubicBezTo>
                  <a:lnTo>
                    <a:pt x="244" y="104"/>
                  </a:lnTo>
                  <a:close/>
                  <a:moveTo>
                    <a:pt x="312" y="104"/>
                  </a:moveTo>
                  <a:cubicBezTo>
                    <a:pt x="300" y="104"/>
                    <a:pt x="300" y="104"/>
                    <a:pt x="300" y="104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32"/>
                    <a:pt x="300" y="32"/>
                    <a:pt x="300" y="32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65"/>
                    <a:pt x="312" y="65"/>
                    <a:pt x="312" y="65"/>
                  </a:cubicBezTo>
                  <a:lnTo>
                    <a:pt x="312" y="104"/>
                  </a:lnTo>
                  <a:close/>
                  <a:moveTo>
                    <a:pt x="313" y="14"/>
                  </a:moveTo>
                  <a:cubicBezTo>
                    <a:pt x="300" y="14"/>
                    <a:pt x="300" y="14"/>
                    <a:pt x="300" y="14"/>
                  </a:cubicBezTo>
                  <a:cubicBezTo>
                    <a:pt x="300" y="1"/>
                    <a:pt x="300" y="1"/>
                    <a:pt x="300" y="1"/>
                  </a:cubicBezTo>
                  <a:cubicBezTo>
                    <a:pt x="313" y="1"/>
                    <a:pt x="313" y="1"/>
                    <a:pt x="313" y="1"/>
                  </a:cubicBezTo>
                  <a:lnTo>
                    <a:pt x="313" y="14"/>
                  </a:lnTo>
                  <a:close/>
                  <a:moveTo>
                    <a:pt x="390" y="104"/>
                  </a:moveTo>
                  <a:cubicBezTo>
                    <a:pt x="369" y="104"/>
                    <a:pt x="358" y="91"/>
                    <a:pt x="358" y="68"/>
                  </a:cubicBezTo>
                  <a:cubicBezTo>
                    <a:pt x="358" y="45"/>
                    <a:pt x="369" y="32"/>
                    <a:pt x="388" y="32"/>
                  </a:cubicBezTo>
                  <a:cubicBezTo>
                    <a:pt x="406" y="32"/>
                    <a:pt x="417" y="44"/>
                    <a:pt x="417" y="66"/>
                  </a:cubicBezTo>
                  <a:cubicBezTo>
                    <a:pt x="417" y="71"/>
                    <a:pt x="417" y="71"/>
                    <a:pt x="417" y="7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70" y="86"/>
                    <a:pt x="377" y="94"/>
                    <a:pt x="390" y="94"/>
                  </a:cubicBezTo>
                  <a:cubicBezTo>
                    <a:pt x="397" y="94"/>
                    <a:pt x="402" y="92"/>
                    <a:pt x="408" y="86"/>
                  </a:cubicBezTo>
                  <a:cubicBezTo>
                    <a:pt x="408" y="86"/>
                    <a:pt x="408" y="86"/>
                    <a:pt x="408" y="86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16" y="93"/>
                    <a:pt x="416" y="93"/>
                    <a:pt x="416" y="93"/>
                  </a:cubicBezTo>
                  <a:cubicBezTo>
                    <a:pt x="409" y="100"/>
                    <a:pt x="402" y="104"/>
                    <a:pt x="390" y="104"/>
                  </a:cubicBezTo>
                  <a:close/>
                  <a:moveTo>
                    <a:pt x="370" y="62"/>
                  </a:moveTo>
                  <a:cubicBezTo>
                    <a:pt x="406" y="62"/>
                    <a:pt x="406" y="62"/>
                    <a:pt x="406" y="62"/>
                  </a:cubicBezTo>
                  <a:cubicBezTo>
                    <a:pt x="405" y="57"/>
                    <a:pt x="405" y="55"/>
                    <a:pt x="403" y="52"/>
                  </a:cubicBezTo>
                  <a:cubicBezTo>
                    <a:pt x="400" y="45"/>
                    <a:pt x="395" y="42"/>
                    <a:pt x="388" y="42"/>
                  </a:cubicBezTo>
                  <a:cubicBezTo>
                    <a:pt x="381" y="42"/>
                    <a:pt x="375" y="45"/>
                    <a:pt x="372" y="52"/>
                  </a:cubicBezTo>
                  <a:cubicBezTo>
                    <a:pt x="371" y="55"/>
                    <a:pt x="370" y="57"/>
                    <a:pt x="370" y="62"/>
                  </a:cubicBezTo>
                  <a:close/>
                  <a:moveTo>
                    <a:pt x="453" y="104"/>
                  </a:moveTo>
                  <a:cubicBezTo>
                    <a:pt x="440" y="104"/>
                    <a:pt x="431" y="101"/>
                    <a:pt x="424" y="94"/>
                  </a:cubicBezTo>
                  <a:cubicBezTo>
                    <a:pt x="423" y="94"/>
                    <a:pt x="423" y="94"/>
                    <a:pt x="423" y="94"/>
                  </a:cubicBezTo>
                  <a:cubicBezTo>
                    <a:pt x="431" y="86"/>
                    <a:pt x="431" y="86"/>
                    <a:pt x="431" y="86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437" y="92"/>
                    <a:pt x="444" y="94"/>
                    <a:pt x="453" y="94"/>
                  </a:cubicBezTo>
                  <a:cubicBezTo>
                    <a:pt x="459" y="94"/>
                    <a:pt x="471" y="93"/>
                    <a:pt x="471" y="83"/>
                  </a:cubicBezTo>
                  <a:cubicBezTo>
                    <a:pt x="471" y="77"/>
                    <a:pt x="467" y="74"/>
                    <a:pt x="460" y="73"/>
                  </a:cubicBezTo>
                  <a:cubicBezTo>
                    <a:pt x="448" y="72"/>
                    <a:pt x="448" y="72"/>
                    <a:pt x="448" y="72"/>
                  </a:cubicBezTo>
                  <a:cubicBezTo>
                    <a:pt x="434" y="71"/>
                    <a:pt x="427" y="64"/>
                    <a:pt x="427" y="53"/>
                  </a:cubicBezTo>
                  <a:cubicBezTo>
                    <a:pt x="427" y="40"/>
                    <a:pt x="437" y="32"/>
                    <a:pt x="453" y="32"/>
                  </a:cubicBezTo>
                  <a:cubicBezTo>
                    <a:pt x="464" y="32"/>
                    <a:pt x="472" y="34"/>
                    <a:pt x="479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66" y="43"/>
                    <a:pt x="460" y="42"/>
                    <a:pt x="453" y="42"/>
                  </a:cubicBezTo>
                  <a:cubicBezTo>
                    <a:pt x="443" y="42"/>
                    <a:pt x="438" y="45"/>
                    <a:pt x="438" y="52"/>
                  </a:cubicBezTo>
                  <a:cubicBezTo>
                    <a:pt x="438" y="58"/>
                    <a:pt x="442" y="61"/>
                    <a:pt x="450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70" y="64"/>
                    <a:pt x="482" y="67"/>
                    <a:pt x="482" y="82"/>
                  </a:cubicBezTo>
                  <a:cubicBezTo>
                    <a:pt x="482" y="96"/>
                    <a:pt x="471" y="104"/>
                    <a:pt x="453" y="104"/>
                  </a:cubicBezTo>
                  <a:close/>
                  <a:moveTo>
                    <a:pt x="507" y="104"/>
                  </a:moveTo>
                  <a:cubicBezTo>
                    <a:pt x="495" y="104"/>
                    <a:pt x="495" y="104"/>
                    <a:pt x="495" y="104"/>
                  </a:cubicBezTo>
                  <a:cubicBezTo>
                    <a:pt x="495" y="57"/>
                    <a:pt x="495" y="57"/>
                    <a:pt x="495" y="57"/>
                  </a:cubicBezTo>
                  <a:cubicBezTo>
                    <a:pt x="495" y="1"/>
                    <a:pt x="495" y="1"/>
                    <a:pt x="495" y="1"/>
                  </a:cubicBezTo>
                  <a:cubicBezTo>
                    <a:pt x="507" y="1"/>
                    <a:pt x="507" y="1"/>
                    <a:pt x="507" y="1"/>
                  </a:cubicBezTo>
                  <a:cubicBezTo>
                    <a:pt x="507" y="57"/>
                    <a:pt x="507" y="57"/>
                    <a:pt x="507" y="57"/>
                  </a:cubicBezTo>
                  <a:lnTo>
                    <a:pt x="507" y="104"/>
                  </a:lnTo>
                  <a:close/>
                  <a:moveTo>
                    <a:pt x="616" y="104"/>
                  </a:moveTo>
                  <a:cubicBezTo>
                    <a:pt x="604" y="104"/>
                    <a:pt x="604" y="104"/>
                    <a:pt x="604" y="104"/>
                  </a:cubicBezTo>
                  <a:cubicBezTo>
                    <a:pt x="604" y="30"/>
                    <a:pt x="604" y="30"/>
                    <a:pt x="604" y="30"/>
                  </a:cubicBezTo>
                  <a:cubicBezTo>
                    <a:pt x="577" y="88"/>
                    <a:pt x="577" y="88"/>
                    <a:pt x="577" y="88"/>
                  </a:cubicBezTo>
                  <a:cubicBezTo>
                    <a:pt x="567" y="88"/>
                    <a:pt x="567" y="88"/>
                    <a:pt x="567" y="88"/>
                  </a:cubicBezTo>
                  <a:cubicBezTo>
                    <a:pt x="540" y="30"/>
                    <a:pt x="540" y="30"/>
                    <a:pt x="540" y="30"/>
                  </a:cubicBezTo>
                  <a:cubicBezTo>
                    <a:pt x="540" y="104"/>
                    <a:pt x="540" y="104"/>
                    <a:pt x="540" y="104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540" y="1"/>
                    <a:pt x="540" y="1"/>
                    <a:pt x="540" y="1"/>
                  </a:cubicBezTo>
                  <a:cubicBezTo>
                    <a:pt x="540" y="2"/>
                    <a:pt x="540" y="2"/>
                    <a:pt x="540" y="2"/>
                  </a:cubicBezTo>
                  <a:cubicBezTo>
                    <a:pt x="572" y="72"/>
                    <a:pt x="572" y="72"/>
                    <a:pt x="572" y="72"/>
                  </a:cubicBezTo>
                  <a:cubicBezTo>
                    <a:pt x="604" y="1"/>
                    <a:pt x="604" y="1"/>
                    <a:pt x="604" y="1"/>
                  </a:cubicBezTo>
                  <a:cubicBezTo>
                    <a:pt x="616" y="1"/>
                    <a:pt x="616" y="1"/>
                    <a:pt x="616" y="1"/>
                  </a:cubicBezTo>
                  <a:lnTo>
                    <a:pt x="616" y="104"/>
                  </a:lnTo>
                  <a:close/>
                  <a:moveTo>
                    <a:pt x="663" y="104"/>
                  </a:moveTo>
                  <a:cubicBezTo>
                    <a:pt x="648" y="104"/>
                    <a:pt x="638" y="101"/>
                    <a:pt x="628" y="91"/>
                  </a:cubicBezTo>
                  <a:cubicBezTo>
                    <a:pt x="628" y="90"/>
                    <a:pt x="628" y="90"/>
                    <a:pt x="628" y="90"/>
                  </a:cubicBezTo>
                  <a:cubicBezTo>
                    <a:pt x="636" y="82"/>
                    <a:pt x="636" y="82"/>
                    <a:pt x="636" y="82"/>
                  </a:cubicBezTo>
                  <a:cubicBezTo>
                    <a:pt x="637" y="83"/>
                    <a:pt x="637" y="83"/>
                    <a:pt x="637" y="83"/>
                  </a:cubicBezTo>
                  <a:cubicBezTo>
                    <a:pt x="644" y="90"/>
                    <a:pt x="652" y="93"/>
                    <a:pt x="664" y="93"/>
                  </a:cubicBezTo>
                  <a:cubicBezTo>
                    <a:pt x="678" y="93"/>
                    <a:pt x="687" y="87"/>
                    <a:pt x="687" y="75"/>
                  </a:cubicBezTo>
                  <a:cubicBezTo>
                    <a:pt x="687" y="70"/>
                    <a:pt x="685" y="66"/>
                    <a:pt x="682" y="63"/>
                  </a:cubicBezTo>
                  <a:cubicBezTo>
                    <a:pt x="679" y="61"/>
                    <a:pt x="677" y="60"/>
                    <a:pt x="669" y="59"/>
                  </a:cubicBezTo>
                  <a:cubicBezTo>
                    <a:pt x="658" y="57"/>
                    <a:pt x="658" y="57"/>
                    <a:pt x="658" y="57"/>
                  </a:cubicBezTo>
                  <a:cubicBezTo>
                    <a:pt x="649" y="55"/>
                    <a:pt x="643" y="53"/>
                    <a:pt x="639" y="49"/>
                  </a:cubicBezTo>
                  <a:cubicBezTo>
                    <a:pt x="633" y="44"/>
                    <a:pt x="631" y="38"/>
                    <a:pt x="631" y="29"/>
                  </a:cubicBezTo>
                  <a:cubicBezTo>
                    <a:pt x="631" y="12"/>
                    <a:pt x="644" y="0"/>
                    <a:pt x="664" y="0"/>
                  </a:cubicBezTo>
                  <a:cubicBezTo>
                    <a:pt x="676" y="0"/>
                    <a:pt x="685" y="4"/>
                    <a:pt x="694" y="12"/>
                  </a:cubicBezTo>
                  <a:cubicBezTo>
                    <a:pt x="695" y="12"/>
                    <a:pt x="695" y="12"/>
                    <a:pt x="695" y="12"/>
                  </a:cubicBezTo>
                  <a:cubicBezTo>
                    <a:pt x="687" y="20"/>
                    <a:pt x="687" y="20"/>
                    <a:pt x="687" y="20"/>
                  </a:cubicBezTo>
                  <a:cubicBezTo>
                    <a:pt x="686" y="20"/>
                    <a:pt x="686" y="20"/>
                    <a:pt x="686" y="20"/>
                  </a:cubicBezTo>
                  <a:cubicBezTo>
                    <a:pt x="680" y="14"/>
                    <a:pt x="673" y="11"/>
                    <a:pt x="663" y="11"/>
                  </a:cubicBezTo>
                  <a:cubicBezTo>
                    <a:pt x="651" y="11"/>
                    <a:pt x="643" y="18"/>
                    <a:pt x="643" y="29"/>
                  </a:cubicBezTo>
                  <a:cubicBezTo>
                    <a:pt x="643" y="34"/>
                    <a:pt x="644" y="38"/>
                    <a:pt x="647" y="40"/>
                  </a:cubicBezTo>
                  <a:cubicBezTo>
                    <a:pt x="650" y="43"/>
                    <a:pt x="654" y="45"/>
                    <a:pt x="660" y="45"/>
                  </a:cubicBezTo>
                  <a:cubicBezTo>
                    <a:pt x="671" y="47"/>
                    <a:pt x="671" y="47"/>
                    <a:pt x="671" y="47"/>
                  </a:cubicBezTo>
                  <a:cubicBezTo>
                    <a:pt x="681" y="49"/>
                    <a:pt x="686" y="51"/>
                    <a:pt x="690" y="55"/>
                  </a:cubicBezTo>
                  <a:cubicBezTo>
                    <a:pt x="696" y="60"/>
                    <a:pt x="699" y="67"/>
                    <a:pt x="699" y="75"/>
                  </a:cubicBezTo>
                  <a:cubicBezTo>
                    <a:pt x="699" y="93"/>
                    <a:pt x="685" y="104"/>
                    <a:pt x="663" y="104"/>
                  </a:cubicBezTo>
                  <a:close/>
                  <a:moveTo>
                    <a:pt x="283" y="104"/>
                  </a:moveTo>
                  <a:cubicBezTo>
                    <a:pt x="281" y="104"/>
                    <a:pt x="281" y="104"/>
                    <a:pt x="281" y="104"/>
                  </a:cubicBezTo>
                  <a:cubicBezTo>
                    <a:pt x="269" y="104"/>
                    <a:pt x="262" y="96"/>
                    <a:pt x="262" y="84"/>
                  </a:cubicBezTo>
                  <a:cubicBezTo>
                    <a:pt x="262" y="42"/>
                    <a:pt x="262" y="42"/>
                    <a:pt x="262" y="42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62" y="32"/>
                    <a:pt x="262" y="32"/>
                    <a:pt x="262" y="3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89" y="32"/>
                    <a:pt x="289" y="32"/>
                    <a:pt x="289" y="32"/>
                  </a:cubicBezTo>
                  <a:cubicBezTo>
                    <a:pt x="289" y="42"/>
                    <a:pt x="289" y="42"/>
                    <a:pt x="289" y="42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4" y="84"/>
                    <a:pt x="274" y="84"/>
                    <a:pt x="274" y="84"/>
                  </a:cubicBezTo>
                  <a:cubicBezTo>
                    <a:pt x="274" y="90"/>
                    <a:pt x="277" y="93"/>
                    <a:pt x="283" y="93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3" y="94"/>
                    <a:pt x="283" y="94"/>
                    <a:pt x="283" y="94"/>
                  </a:cubicBezTo>
                  <a:lnTo>
                    <a:pt x="283" y="104"/>
                  </a:lnTo>
                  <a:close/>
                  <a:moveTo>
                    <a:pt x="350" y="104"/>
                  </a:moveTo>
                  <a:cubicBezTo>
                    <a:pt x="347" y="104"/>
                    <a:pt x="347" y="104"/>
                    <a:pt x="347" y="104"/>
                  </a:cubicBezTo>
                  <a:cubicBezTo>
                    <a:pt x="336" y="104"/>
                    <a:pt x="329" y="96"/>
                    <a:pt x="329" y="84"/>
                  </a:cubicBezTo>
                  <a:cubicBezTo>
                    <a:pt x="329" y="1"/>
                    <a:pt x="329" y="1"/>
                    <a:pt x="329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0" y="91"/>
                    <a:pt x="343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0" y="94"/>
                    <a:pt x="350" y="94"/>
                    <a:pt x="350" y="94"/>
                  </a:cubicBezTo>
                  <a:lnTo>
                    <a:pt x="350" y="104"/>
                  </a:lnTo>
                  <a:close/>
                </a:path>
              </a:pathLst>
            </a:custGeom>
            <a:solidFill>
              <a:srgbClr val="77787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6"/>
            <p:cNvSpPr>
              <a:spLocks noEditPoints="1"/>
            </p:cNvSpPr>
            <p:nvPr/>
          </p:nvSpPr>
          <p:spPr bwMode="gray">
            <a:xfrm>
              <a:off x="7458075" y="4721225"/>
              <a:ext cx="101600" cy="55563"/>
            </a:xfrm>
            <a:custGeom>
              <a:avLst/>
              <a:gdLst>
                <a:gd name="T0" fmla="*/ 14 w 64"/>
                <a:gd name="T1" fmla="*/ 7 h 35"/>
                <a:gd name="T2" fmla="*/ 14 w 64"/>
                <a:gd name="T3" fmla="*/ 35 h 35"/>
                <a:gd name="T4" fmla="*/ 9 w 64"/>
                <a:gd name="T5" fmla="*/ 35 h 35"/>
                <a:gd name="T6" fmla="*/ 9 w 64"/>
                <a:gd name="T7" fmla="*/ 7 h 35"/>
                <a:gd name="T8" fmla="*/ 0 w 64"/>
                <a:gd name="T9" fmla="*/ 7 h 35"/>
                <a:gd name="T10" fmla="*/ 0 w 64"/>
                <a:gd name="T11" fmla="*/ 0 h 35"/>
                <a:gd name="T12" fmla="*/ 23 w 64"/>
                <a:gd name="T13" fmla="*/ 0 h 35"/>
                <a:gd name="T14" fmla="*/ 23 w 64"/>
                <a:gd name="T15" fmla="*/ 7 h 35"/>
                <a:gd name="T16" fmla="*/ 14 w 64"/>
                <a:gd name="T17" fmla="*/ 7 h 35"/>
                <a:gd name="T18" fmla="*/ 57 w 64"/>
                <a:gd name="T19" fmla="*/ 35 h 35"/>
                <a:gd name="T20" fmla="*/ 57 w 64"/>
                <a:gd name="T21" fmla="*/ 14 h 35"/>
                <a:gd name="T22" fmla="*/ 50 w 64"/>
                <a:gd name="T23" fmla="*/ 28 h 35"/>
                <a:gd name="T24" fmla="*/ 45 w 64"/>
                <a:gd name="T25" fmla="*/ 28 h 35"/>
                <a:gd name="T26" fmla="*/ 38 w 64"/>
                <a:gd name="T27" fmla="*/ 14 h 35"/>
                <a:gd name="T28" fmla="*/ 38 w 64"/>
                <a:gd name="T29" fmla="*/ 35 h 35"/>
                <a:gd name="T30" fmla="*/ 31 w 64"/>
                <a:gd name="T31" fmla="*/ 35 h 35"/>
                <a:gd name="T32" fmla="*/ 31 w 64"/>
                <a:gd name="T33" fmla="*/ 0 h 35"/>
                <a:gd name="T34" fmla="*/ 38 w 64"/>
                <a:gd name="T35" fmla="*/ 0 h 35"/>
                <a:gd name="T36" fmla="*/ 47 w 64"/>
                <a:gd name="T37" fmla="*/ 21 h 35"/>
                <a:gd name="T38" fmla="*/ 57 w 64"/>
                <a:gd name="T39" fmla="*/ 0 h 35"/>
                <a:gd name="T40" fmla="*/ 64 w 64"/>
                <a:gd name="T41" fmla="*/ 0 h 35"/>
                <a:gd name="T42" fmla="*/ 64 w 64"/>
                <a:gd name="T43" fmla="*/ 35 h 35"/>
                <a:gd name="T44" fmla="*/ 57 w 64"/>
                <a:gd name="T4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35">
                  <a:moveTo>
                    <a:pt x="14" y="7"/>
                  </a:moveTo>
                  <a:lnTo>
                    <a:pt x="14" y="35"/>
                  </a:lnTo>
                  <a:lnTo>
                    <a:pt x="9" y="35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7"/>
                  </a:lnTo>
                  <a:lnTo>
                    <a:pt x="14" y="7"/>
                  </a:lnTo>
                  <a:close/>
                  <a:moveTo>
                    <a:pt x="57" y="35"/>
                  </a:moveTo>
                  <a:lnTo>
                    <a:pt x="57" y="14"/>
                  </a:lnTo>
                  <a:lnTo>
                    <a:pt x="50" y="28"/>
                  </a:lnTo>
                  <a:lnTo>
                    <a:pt x="45" y="28"/>
                  </a:lnTo>
                  <a:lnTo>
                    <a:pt x="38" y="14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7" y="21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64" y="35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gray">
            <a:xfrm>
              <a:off x="5591175" y="3467100"/>
              <a:ext cx="1060450" cy="950913"/>
            </a:xfrm>
            <a:custGeom>
              <a:avLst/>
              <a:gdLst>
                <a:gd name="T0" fmla="*/ 282 w 282"/>
                <a:gd name="T1" fmla="*/ 55 h 252"/>
                <a:gd name="T2" fmla="*/ 256 w 282"/>
                <a:gd name="T3" fmla="*/ 70 h 252"/>
                <a:gd name="T4" fmla="*/ 212 w 282"/>
                <a:gd name="T5" fmla="*/ 26 h 252"/>
                <a:gd name="T6" fmla="*/ 227 w 282"/>
                <a:gd name="T7" fmla="*/ 0 h 252"/>
                <a:gd name="T8" fmla="*/ 282 w 282"/>
                <a:gd name="T9" fmla="*/ 55 h 252"/>
                <a:gd name="T10" fmla="*/ 30 w 282"/>
                <a:gd name="T11" fmla="*/ 131 h 252"/>
                <a:gd name="T12" fmla="*/ 0 w 282"/>
                <a:gd name="T13" fmla="*/ 131 h 252"/>
                <a:gd name="T14" fmla="*/ 21 w 282"/>
                <a:gd name="T15" fmla="*/ 207 h 252"/>
                <a:gd name="T16" fmla="*/ 47 w 282"/>
                <a:gd name="T17" fmla="*/ 192 h 252"/>
                <a:gd name="T18" fmla="*/ 30 w 282"/>
                <a:gd name="T19" fmla="*/ 131 h 252"/>
                <a:gd name="T20" fmla="*/ 105 w 282"/>
                <a:gd name="T21" fmla="*/ 51 h 252"/>
                <a:gd name="T22" fmla="*/ 91 w 282"/>
                <a:gd name="T23" fmla="*/ 26 h 252"/>
                <a:gd name="T24" fmla="*/ 30 w 282"/>
                <a:gd name="T25" fmla="*/ 131 h 252"/>
                <a:gd name="T26" fmla="*/ 59 w 282"/>
                <a:gd name="T27" fmla="*/ 131 h 252"/>
                <a:gd name="T28" fmla="*/ 105 w 282"/>
                <a:gd name="T29" fmla="*/ 51 h 252"/>
                <a:gd name="T30" fmla="*/ 71 w 282"/>
                <a:gd name="T31" fmla="*/ 177 h 252"/>
                <a:gd name="T32" fmla="*/ 47 w 282"/>
                <a:gd name="T33" fmla="*/ 192 h 252"/>
                <a:gd name="T34" fmla="*/ 151 w 282"/>
                <a:gd name="T35" fmla="*/ 252 h 252"/>
                <a:gd name="T36" fmla="*/ 151 w 282"/>
                <a:gd name="T37" fmla="*/ 223 h 252"/>
                <a:gd name="T38" fmla="*/ 71 w 282"/>
                <a:gd name="T39" fmla="*/ 17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2" h="252">
                  <a:moveTo>
                    <a:pt x="282" y="55"/>
                  </a:moveTo>
                  <a:cubicBezTo>
                    <a:pt x="256" y="70"/>
                    <a:pt x="256" y="70"/>
                    <a:pt x="256" y="70"/>
                  </a:cubicBezTo>
                  <a:cubicBezTo>
                    <a:pt x="245" y="52"/>
                    <a:pt x="230" y="37"/>
                    <a:pt x="212" y="26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50" y="14"/>
                    <a:pt x="269" y="33"/>
                    <a:pt x="282" y="55"/>
                  </a:cubicBezTo>
                  <a:close/>
                  <a:moveTo>
                    <a:pt x="30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58"/>
                    <a:pt x="8" y="184"/>
                    <a:pt x="21" y="207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6" y="174"/>
                    <a:pt x="30" y="153"/>
                    <a:pt x="30" y="131"/>
                  </a:cubicBezTo>
                  <a:close/>
                  <a:moveTo>
                    <a:pt x="105" y="51"/>
                  </a:moveTo>
                  <a:cubicBezTo>
                    <a:pt x="91" y="26"/>
                    <a:pt x="91" y="26"/>
                    <a:pt x="91" y="26"/>
                  </a:cubicBezTo>
                  <a:cubicBezTo>
                    <a:pt x="54" y="47"/>
                    <a:pt x="30" y="86"/>
                    <a:pt x="30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97"/>
                    <a:pt x="77" y="67"/>
                    <a:pt x="105" y="51"/>
                  </a:cubicBezTo>
                  <a:close/>
                  <a:moveTo>
                    <a:pt x="71" y="177"/>
                  </a:moveTo>
                  <a:cubicBezTo>
                    <a:pt x="47" y="192"/>
                    <a:pt x="47" y="192"/>
                    <a:pt x="47" y="192"/>
                  </a:cubicBezTo>
                  <a:cubicBezTo>
                    <a:pt x="68" y="228"/>
                    <a:pt x="106" y="252"/>
                    <a:pt x="151" y="252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17" y="223"/>
                    <a:pt x="87" y="205"/>
                    <a:pt x="71" y="177"/>
                  </a:cubicBezTo>
                  <a:close/>
                </a:path>
              </a:pathLst>
            </a:custGeom>
            <a:solidFill>
              <a:srgbClr val="ACDA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Freeform 8"/>
            <p:cNvSpPr>
              <a:spLocks noEditPoints="1"/>
            </p:cNvSpPr>
            <p:nvPr/>
          </p:nvSpPr>
          <p:spPr bwMode="gray">
            <a:xfrm>
              <a:off x="5591175" y="3390900"/>
              <a:ext cx="854075" cy="1136650"/>
            </a:xfrm>
            <a:custGeom>
              <a:avLst/>
              <a:gdLst>
                <a:gd name="T0" fmla="*/ 21 w 227"/>
                <a:gd name="T1" fmla="*/ 227 h 301"/>
                <a:gd name="T2" fmla="*/ 47 w 227"/>
                <a:gd name="T3" fmla="*/ 212 h 301"/>
                <a:gd name="T4" fmla="*/ 151 w 227"/>
                <a:gd name="T5" fmla="*/ 272 h 301"/>
                <a:gd name="T6" fmla="*/ 212 w 227"/>
                <a:gd name="T7" fmla="*/ 255 h 301"/>
                <a:gd name="T8" fmla="*/ 227 w 227"/>
                <a:gd name="T9" fmla="*/ 281 h 301"/>
                <a:gd name="T10" fmla="*/ 151 w 227"/>
                <a:gd name="T11" fmla="*/ 301 h 301"/>
                <a:gd name="T12" fmla="*/ 21 w 227"/>
                <a:gd name="T13" fmla="*/ 227 h 301"/>
                <a:gd name="T14" fmla="*/ 151 w 227"/>
                <a:gd name="T15" fmla="*/ 30 h 301"/>
                <a:gd name="T16" fmla="*/ 212 w 227"/>
                <a:gd name="T17" fmla="*/ 46 h 301"/>
                <a:gd name="T18" fmla="*/ 227 w 227"/>
                <a:gd name="T19" fmla="*/ 20 h 301"/>
                <a:gd name="T20" fmla="*/ 151 w 227"/>
                <a:gd name="T21" fmla="*/ 0 h 301"/>
                <a:gd name="T22" fmla="*/ 0 w 227"/>
                <a:gd name="T23" fmla="*/ 151 h 301"/>
                <a:gd name="T24" fmla="*/ 30 w 227"/>
                <a:gd name="T25" fmla="*/ 151 h 301"/>
                <a:gd name="T26" fmla="*/ 151 w 227"/>
                <a:gd name="T27" fmla="*/ 3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301">
                  <a:moveTo>
                    <a:pt x="21" y="227"/>
                  </a:moveTo>
                  <a:cubicBezTo>
                    <a:pt x="47" y="212"/>
                    <a:pt x="47" y="212"/>
                    <a:pt x="47" y="212"/>
                  </a:cubicBezTo>
                  <a:cubicBezTo>
                    <a:pt x="68" y="248"/>
                    <a:pt x="106" y="272"/>
                    <a:pt x="151" y="272"/>
                  </a:cubicBezTo>
                  <a:cubicBezTo>
                    <a:pt x="173" y="272"/>
                    <a:pt x="194" y="266"/>
                    <a:pt x="212" y="25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04" y="294"/>
                    <a:pt x="179" y="301"/>
                    <a:pt x="151" y="301"/>
                  </a:cubicBezTo>
                  <a:cubicBezTo>
                    <a:pt x="96" y="301"/>
                    <a:pt x="47" y="271"/>
                    <a:pt x="21" y="227"/>
                  </a:cubicBezTo>
                  <a:close/>
                  <a:moveTo>
                    <a:pt x="151" y="30"/>
                  </a:moveTo>
                  <a:cubicBezTo>
                    <a:pt x="173" y="30"/>
                    <a:pt x="194" y="36"/>
                    <a:pt x="212" y="46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05" y="7"/>
                    <a:pt x="179" y="0"/>
                    <a:pt x="151" y="0"/>
                  </a:cubicBezTo>
                  <a:cubicBezTo>
                    <a:pt x="68" y="0"/>
                    <a:pt x="0" y="68"/>
                    <a:pt x="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gray">
            <a:xfrm>
              <a:off x="5811838" y="3609975"/>
              <a:ext cx="915987" cy="698500"/>
            </a:xfrm>
            <a:custGeom>
              <a:avLst/>
              <a:gdLst>
                <a:gd name="T0" fmla="*/ 197 w 243"/>
                <a:gd name="T1" fmla="*/ 32 h 185"/>
                <a:gd name="T2" fmla="*/ 223 w 243"/>
                <a:gd name="T3" fmla="*/ 17 h 185"/>
                <a:gd name="T4" fmla="*/ 243 w 243"/>
                <a:gd name="T5" fmla="*/ 93 h 185"/>
                <a:gd name="T6" fmla="*/ 223 w 243"/>
                <a:gd name="T7" fmla="*/ 168 h 185"/>
                <a:gd name="T8" fmla="*/ 197 w 243"/>
                <a:gd name="T9" fmla="*/ 153 h 185"/>
                <a:gd name="T10" fmla="*/ 213 w 243"/>
                <a:gd name="T11" fmla="*/ 93 h 185"/>
                <a:gd name="T12" fmla="*/ 197 w 243"/>
                <a:gd name="T13" fmla="*/ 32 h 185"/>
                <a:gd name="T14" fmla="*/ 178 w 243"/>
                <a:gd name="T15" fmla="*/ 178 h 185"/>
                <a:gd name="T16" fmla="*/ 158 w 243"/>
                <a:gd name="T17" fmla="*/ 158 h 185"/>
                <a:gd name="T18" fmla="*/ 92 w 243"/>
                <a:gd name="T19" fmla="*/ 185 h 185"/>
                <a:gd name="T20" fmla="*/ 0 w 243"/>
                <a:gd name="T21" fmla="*/ 93 h 185"/>
                <a:gd name="T22" fmla="*/ 92 w 243"/>
                <a:gd name="T23" fmla="*/ 0 h 185"/>
                <a:gd name="T24" fmla="*/ 184 w 243"/>
                <a:gd name="T25" fmla="*/ 93 h 185"/>
                <a:gd name="T26" fmla="*/ 172 w 243"/>
                <a:gd name="T27" fmla="*/ 139 h 185"/>
                <a:gd name="T28" fmla="*/ 197 w 243"/>
                <a:gd name="T29" fmla="*/ 153 h 185"/>
                <a:gd name="T30" fmla="*/ 178 w 243"/>
                <a:gd name="T31" fmla="*/ 178 h 185"/>
                <a:gd name="T32" fmla="*/ 155 w 243"/>
                <a:gd name="T33" fmla="*/ 93 h 185"/>
                <a:gd name="T34" fmla="*/ 92 w 243"/>
                <a:gd name="T35" fmla="*/ 30 h 185"/>
                <a:gd name="T36" fmla="*/ 29 w 243"/>
                <a:gd name="T37" fmla="*/ 93 h 185"/>
                <a:gd name="T38" fmla="*/ 92 w 243"/>
                <a:gd name="T39" fmla="*/ 156 h 185"/>
                <a:gd name="T40" fmla="*/ 155 w 243"/>
                <a:gd name="T41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185">
                  <a:moveTo>
                    <a:pt x="197" y="32"/>
                  </a:moveTo>
                  <a:cubicBezTo>
                    <a:pt x="223" y="17"/>
                    <a:pt x="223" y="17"/>
                    <a:pt x="223" y="17"/>
                  </a:cubicBezTo>
                  <a:cubicBezTo>
                    <a:pt x="235" y="40"/>
                    <a:pt x="243" y="65"/>
                    <a:pt x="243" y="93"/>
                  </a:cubicBezTo>
                  <a:cubicBezTo>
                    <a:pt x="243" y="120"/>
                    <a:pt x="235" y="146"/>
                    <a:pt x="223" y="168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207" y="135"/>
                    <a:pt x="213" y="115"/>
                    <a:pt x="213" y="93"/>
                  </a:cubicBezTo>
                  <a:cubicBezTo>
                    <a:pt x="213" y="71"/>
                    <a:pt x="207" y="50"/>
                    <a:pt x="197" y="32"/>
                  </a:cubicBezTo>
                  <a:close/>
                  <a:moveTo>
                    <a:pt x="178" y="178"/>
                  </a:moveTo>
                  <a:cubicBezTo>
                    <a:pt x="158" y="158"/>
                    <a:pt x="158" y="158"/>
                    <a:pt x="158" y="158"/>
                  </a:cubicBezTo>
                  <a:cubicBezTo>
                    <a:pt x="141" y="175"/>
                    <a:pt x="118" y="185"/>
                    <a:pt x="92" y="185"/>
                  </a:cubicBez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3"/>
                  </a:cubicBezTo>
                  <a:cubicBezTo>
                    <a:pt x="184" y="110"/>
                    <a:pt x="180" y="125"/>
                    <a:pt x="172" y="139"/>
                  </a:cubicBezTo>
                  <a:cubicBezTo>
                    <a:pt x="197" y="153"/>
                    <a:pt x="197" y="153"/>
                    <a:pt x="197" y="153"/>
                  </a:cubicBezTo>
                  <a:cubicBezTo>
                    <a:pt x="192" y="162"/>
                    <a:pt x="185" y="171"/>
                    <a:pt x="178" y="178"/>
                  </a:cubicBezTo>
                  <a:close/>
                  <a:moveTo>
                    <a:pt x="155" y="93"/>
                  </a:moveTo>
                  <a:cubicBezTo>
                    <a:pt x="155" y="58"/>
                    <a:pt x="127" y="30"/>
                    <a:pt x="92" y="30"/>
                  </a:cubicBezTo>
                  <a:cubicBezTo>
                    <a:pt x="57" y="30"/>
                    <a:pt x="29" y="58"/>
                    <a:pt x="29" y="93"/>
                  </a:cubicBezTo>
                  <a:cubicBezTo>
                    <a:pt x="29" y="128"/>
                    <a:pt x="57" y="156"/>
                    <a:pt x="92" y="156"/>
                  </a:cubicBezTo>
                  <a:cubicBezTo>
                    <a:pt x="127" y="156"/>
                    <a:pt x="155" y="128"/>
                    <a:pt x="155" y="93"/>
                  </a:cubicBezTo>
                  <a:close/>
                </a:path>
              </a:pathLst>
            </a:custGeom>
            <a:solidFill>
              <a:srgbClr val="743C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89" name="Rectangle 88"/>
          <p:cNvSpPr/>
          <p:nvPr/>
        </p:nvSpPr>
        <p:spPr bwMode="gray">
          <a:xfrm>
            <a:off x="1" y="6410036"/>
            <a:ext cx="12192000" cy="447964"/>
          </a:xfrm>
          <a:prstGeom prst="rect">
            <a:avLst/>
          </a:prstGeom>
          <a:solidFill>
            <a:srgbClr val="EBEB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7821" y="6523141"/>
            <a:ext cx="2789546" cy="2308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tx2"/>
                </a:solidFill>
                <a:ea typeface="Arial" charset="0"/>
                <a:cs typeface="Arial" charset="0"/>
              </a:rPr>
              <a:t>Copyright © 2016 </a:t>
            </a:r>
            <a:r>
              <a:rPr lang="en-US" sz="900" dirty="0" err="1">
                <a:solidFill>
                  <a:schemeClr val="tx2"/>
                </a:solidFill>
                <a:ea typeface="Arial" charset="0"/>
                <a:cs typeface="Arial" charset="0"/>
              </a:rPr>
              <a:t>QuintilesIMS</a:t>
            </a:r>
            <a:r>
              <a:rPr lang="en-US" sz="900" dirty="0">
                <a:solidFill>
                  <a:schemeClr val="tx2"/>
                </a:solidFill>
                <a:ea typeface="Arial" charset="0"/>
                <a:cs typeface="Arial" charset="0"/>
              </a:rPr>
              <a:t>. All rights reserved.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882880" y="1754583"/>
            <a:ext cx="396240" cy="3348834"/>
            <a:chOff x="9662160" y="1842328"/>
            <a:chExt cx="297180" cy="3348834"/>
          </a:xfrm>
        </p:grpSpPr>
        <p:sp>
          <p:nvSpPr>
            <p:cNvPr id="33" name="Rectangle 32"/>
            <p:cNvSpPr/>
            <p:nvPr/>
          </p:nvSpPr>
          <p:spPr bwMode="gray">
            <a:xfrm>
              <a:off x="9662160" y="1842328"/>
              <a:ext cx="297180" cy="29718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9662160" y="2278279"/>
              <a:ext cx="297180" cy="297180"/>
            </a:xfrm>
            <a:prstGeom prst="rect">
              <a:avLst/>
            </a:prstGeom>
            <a:solidFill>
              <a:srgbClr val="FFCF3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9662160" y="2714230"/>
              <a:ext cx="297180" cy="29718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9662160" y="3150181"/>
              <a:ext cx="297180" cy="29718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9662160" y="3586132"/>
              <a:ext cx="297180" cy="29718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9662160" y="4458034"/>
              <a:ext cx="297180" cy="29718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662160" y="4022083"/>
              <a:ext cx="297180" cy="297180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9662160" y="4893982"/>
              <a:ext cx="297180" cy="297180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1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560341" y="6666346"/>
            <a:ext cx="461819" cy="150091"/>
          </a:xfrm>
          <a:prstGeom prst="rect">
            <a:avLst/>
          </a:prstGeom>
        </p:spPr>
        <p:txBody>
          <a:bodyPr/>
          <a:lstStyle>
            <a:lvl1pPr eaLnBrk="1">
              <a:defRPr sz="40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Rectangle 2"/>
          <p:cNvSpPr/>
          <p:nvPr/>
        </p:nvSpPr>
        <p:spPr bwMode="white">
          <a:xfrm>
            <a:off x="443346" y="6650182"/>
            <a:ext cx="763540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12063" y="1662978"/>
            <a:ext cx="11131296" cy="456695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defRPr sz="1600" baseline="0">
                <a:solidFill>
                  <a:schemeClr val="tx2"/>
                </a:solidFill>
              </a:defRPr>
            </a:lvl1pPr>
            <a:lvl2pPr marL="400050" indent="-17780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2pPr>
            <a:lvl3pPr marL="5715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3pPr>
            <a:lvl4pPr marL="74295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914400" indent="-171450">
              <a:spcBef>
                <a:spcPts val="600"/>
              </a:spcBef>
              <a:buClrTx/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16pt Arial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1</a:t>
            </a:r>
          </a:p>
          <a:p>
            <a:pPr lvl="1"/>
            <a:r>
              <a:rPr lang="de-DE" dirty="0"/>
              <a:t>16pt Arial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2</a:t>
            </a:r>
          </a:p>
          <a:p>
            <a:pPr lvl="2"/>
            <a:r>
              <a:rPr lang="de-DE" dirty="0"/>
              <a:t>16pt Arial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3</a:t>
            </a:r>
          </a:p>
          <a:p>
            <a:pPr lvl="3"/>
            <a:r>
              <a:rPr lang="de-DE" dirty="0"/>
              <a:t>16pt Arial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4</a:t>
            </a:r>
          </a:p>
          <a:p>
            <a:pPr lvl="4"/>
            <a:r>
              <a:rPr lang="de-DE" dirty="0"/>
              <a:t>16pt Arial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122663"/>
            <a:ext cx="11131296" cy="896112"/>
          </a:xfrm>
          <a:prstGeom prst="rect">
            <a:avLst/>
          </a:prstGeom>
        </p:spPr>
        <p:txBody>
          <a:bodyPr tIns="27432" bIns="27432" anchor="b" anchorCtr="0"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Headlines </a:t>
            </a:r>
            <a:r>
              <a:rPr lang="de-DE" dirty="0" err="1"/>
              <a:t>are</a:t>
            </a:r>
            <a:r>
              <a:rPr lang="de-DE" dirty="0"/>
              <a:t> 24pt Arial </a:t>
            </a:r>
            <a:r>
              <a:rPr lang="de-DE" dirty="0" err="1"/>
              <a:t>Bold</a:t>
            </a:r>
            <a:r>
              <a:rPr lang="de-DE" dirty="0"/>
              <a:t> Title Case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12063" y="1004285"/>
            <a:ext cx="11131296" cy="332399"/>
          </a:xfrm>
          <a:prstGeom prst="rect">
            <a:avLst/>
          </a:prstGeom>
        </p:spPr>
        <p:txBody>
          <a:bodyPr tIns="27432" bIns="27432">
            <a:spAutoFit/>
          </a:bodyPr>
          <a:lstStyle>
            <a:lvl1pPr marL="0" indent="0">
              <a:spcBef>
                <a:spcPts val="0"/>
              </a:spcBef>
              <a:buNone/>
              <a:defRPr sz="2000" i="0">
                <a:solidFill>
                  <a:schemeClr val="tx2"/>
                </a:solidFill>
                <a:latin typeface="+mj-lt"/>
              </a:defRPr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de-DE" dirty="0" err="1"/>
              <a:t>Subheads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20pt Arial </a:t>
            </a:r>
            <a:r>
              <a:rPr lang="de-DE" dirty="0" err="1"/>
              <a:t>sentence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959103" y="6666346"/>
            <a:ext cx="8412480" cy="150091"/>
          </a:xfrm>
          <a:prstGeom prst="rect">
            <a:avLst/>
          </a:prstGeom>
        </p:spPr>
        <p:txBody>
          <a:bodyPr tIns="0"/>
          <a:lstStyle>
            <a:lvl1pPr algn="l" eaLnBrk="1">
              <a:defRPr sz="700" dirty="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1A1A1A"/>
                </a:solidFill>
              </a:rPr>
              <a:t>© 2018, IQVIA Commercial GmbH &amp; Co. OHG. All rights reserved.</a:t>
            </a:r>
            <a:endParaRPr lang="de-DE">
              <a:solidFill>
                <a:srgbClr val="1A1A1A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851542" y="6363853"/>
            <a:ext cx="8503027" cy="2978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de-DE" dirty="0"/>
              <a:t>Notes &amp; Source:</a:t>
            </a:r>
          </a:p>
        </p:txBody>
      </p:sp>
    </p:spTree>
    <p:extLst>
      <p:ext uri="{BB962C8B-B14F-4D97-AF65-F5344CB8AC3E}">
        <p14:creationId xmlns:p14="http://schemas.microsoft.com/office/powerpoint/2010/main" val="139483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65139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6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82277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think-cell Folie" r:id="rId4" imgW="216" imgH="216" progId="TCLayout.ActiveDocument.1">
                  <p:embed/>
                </p:oleObj>
              </mc:Choice>
              <mc:Fallback>
                <p:oleObj name="think-cell Foli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1465400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think-cell Folie" r:id="rId25" imgW="216" imgH="216" progId="TCLayout.ActiveDocument.1">
                  <p:embed/>
                </p:oleObj>
              </mc:Choice>
              <mc:Fallback>
                <p:oleObj name="think-cell Folie" r:id="rId2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© 2018, IQVIA Commercial GmbH &amp; Co. OHG. All rights reserved.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9" r:id="rId18"/>
    <p:sldLayoutId id="2147483820" r:id="rId19"/>
    <p:sldLayoutId id="2147483821" r:id="rId20"/>
    <p:sldLayoutId id="2147483822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0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7.xml"/><Relationship Id="rId15" Type="http://schemas.openxmlformats.org/officeDocument/2006/relationships/chart" Target="../charts/chart2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oleObject" Target="../embeddings/oleObject14.bin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notesSlide" Target="../notesSlides/notesSlide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chart" Target="../charts/chart4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1.emf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oleObject" Target="../embeddings/oleObject16.bin"/><Relationship Id="rId2" Type="http://schemas.openxmlformats.org/officeDocument/2006/relationships/tags" Target="../tags/tag47.xml"/><Relationship Id="rId16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chart" Target="../charts/chart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tags" Target="../tags/tag98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tags" Target="../tags/tag101.xml"/><Relationship Id="rId47" Type="http://schemas.openxmlformats.org/officeDocument/2006/relationships/tags" Target="../tags/tag106.xml"/><Relationship Id="rId50" Type="http://schemas.openxmlformats.org/officeDocument/2006/relationships/tags" Target="../tags/tag109.xml"/><Relationship Id="rId55" Type="http://schemas.openxmlformats.org/officeDocument/2006/relationships/tags" Target="../tags/tag114.xml"/><Relationship Id="rId63" Type="http://schemas.openxmlformats.org/officeDocument/2006/relationships/tags" Target="../tags/tag122.xml"/><Relationship Id="rId68" Type="http://schemas.openxmlformats.org/officeDocument/2006/relationships/tags" Target="../tags/tag127.xml"/><Relationship Id="rId7" Type="http://schemas.openxmlformats.org/officeDocument/2006/relationships/tags" Target="../tags/tag66.xml"/><Relationship Id="rId71" Type="http://schemas.openxmlformats.org/officeDocument/2006/relationships/oleObject" Target="../embeddings/oleObject17.bin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9" Type="http://schemas.openxmlformats.org/officeDocument/2006/relationships/tags" Target="../tags/tag88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tags" Target="../tags/tag104.xml"/><Relationship Id="rId53" Type="http://schemas.openxmlformats.org/officeDocument/2006/relationships/tags" Target="../tags/tag112.xml"/><Relationship Id="rId58" Type="http://schemas.openxmlformats.org/officeDocument/2006/relationships/tags" Target="../tags/tag117.xml"/><Relationship Id="rId66" Type="http://schemas.openxmlformats.org/officeDocument/2006/relationships/tags" Target="../tags/tag125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108.xml"/><Relationship Id="rId57" Type="http://schemas.openxmlformats.org/officeDocument/2006/relationships/tags" Target="../tags/tag116.xml"/><Relationship Id="rId61" Type="http://schemas.openxmlformats.org/officeDocument/2006/relationships/tags" Target="../tags/tag120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4" Type="http://schemas.openxmlformats.org/officeDocument/2006/relationships/tags" Target="../tags/tag103.xml"/><Relationship Id="rId52" Type="http://schemas.openxmlformats.org/officeDocument/2006/relationships/tags" Target="../tags/tag111.xml"/><Relationship Id="rId60" Type="http://schemas.openxmlformats.org/officeDocument/2006/relationships/tags" Target="../tags/tag119.xml"/><Relationship Id="rId65" Type="http://schemas.openxmlformats.org/officeDocument/2006/relationships/tags" Target="../tags/tag124.xml"/><Relationship Id="rId73" Type="http://schemas.openxmlformats.org/officeDocument/2006/relationships/chart" Target="../charts/chart6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tags" Target="../tags/tag102.xml"/><Relationship Id="rId48" Type="http://schemas.openxmlformats.org/officeDocument/2006/relationships/tags" Target="../tags/tag107.xml"/><Relationship Id="rId56" Type="http://schemas.openxmlformats.org/officeDocument/2006/relationships/tags" Target="../tags/tag115.xml"/><Relationship Id="rId64" Type="http://schemas.openxmlformats.org/officeDocument/2006/relationships/tags" Target="../tags/tag123.xml"/><Relationship Id="rId69" Type="http://schemas.openxmlformats.org/officeDocument/2006/relationships/slideLayout" Target="../slideLayouts/slideLayout10.xml"/><Relationship Id="rId8" Type="http://schemas.openxmlformats.org/officeDocument/2006/relationships/tags" Target="../tags/tag67.xml"/><Relationship Id="rId51" Type="http://schemas.openxmlformats.org/officeDocument/2006/relationships/tags" Target="../tags/tag110.xml"/><Relationship Id="rId72" Type="http://schemas.openxmlformats.org/officeDocument/2006/relationships/image" Target="../media/image11.emf"/><Relationship Id="rId3" Type="http://schemas.openxmlformats.org/officeDocument/2006/relationships/tags" Target="../tags/tag62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46" Type="http://schemas.openxmlformats.org/officeDocument/2006/relationships/tags" Target="../tags/tag105.xml"/><Relationship Id="rId59" Type="http://schemas.openxmlformats.org/officeDocument/2006/relationships/tags" Target="../tags/tag118.xml"/><Relationship Id="rId67" Type="http://schemas.openxmlformats.org/officeDocument/2006/relationships/tags" Target="../tags/tag126.xml"/><Relationship Id="rId20" Type="http://schemas.openxmlformats.org/officeDocument/2006/relationships/tags" Target="../tags/tag79.xml"/><Relationship Id="rId41" Type="http://schemas.openxmlformats.org/officeDocument/2006/relationships/tags" Target="../tags/tag100.xml"/><Relationship Id="rId54" Type="http://schemas.openxmlformats.org/officeDocument/2006/relationships/tags" Target="../tags/tag113.xml"/><Relationship Id="rId62" Type="http://schemas.openxmlformats.org/officeDocument/2006/relationships/tags" Target="../tags/tag121.xml"/><Relationship Id="rId70" Type="http://schemas.openxmlformats.org/officeDocument/2006/relationships/notesSlide" Target="../notesSlides/notesSlide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8960164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0" name="think-cell Folie" r:id="rId12" imgW="360" imgH="360" progId="TCLayout.ActiveDocument.1">
                  <p:embed/>
                </p:oleObj>
              </mc:Choice>
              <mc:Fallback>
                <p:oleObj name="think-cell Foli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990" name="TextBox 28"/>
          <p:cNvSpPr>
            <a:spLocks noGrp="1"/>
          </p:cNvSpPr>
          <p:nvPr>
            <p:ph type="title"/>
          </p:nvPr>
        </p:nvSpPr>
        <p:spPr>
          <a:xfrm>
            <a:off x="350305" y="151029"/>
            <a:ext cx="11338560" cy="768263"/>
          </a:xfrm>
        </p:spPr>
        <p:txBody>
          <a:bodyPr/>
          <a:lstStyle/>
          <a:p>
            <a:r>
              <a:rPr lang="de-DE" sz="2400" dirty="0"/>
              <a:t>Abbildung 1: Stärkeres Umsatzwachstum im Klinik- als Apothekenmarkt 2018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998" name="Textfeld 114"/>
          <p:cNvSpPr txBox="1">
            <a:spLocks noChangeArrowheads="1"/>
          </p:cNvSpPr>
          <p:nvPr/>
        </p:nvSpPr>
        <p:spPr bwMode="auto">
          <a:xfrm>
            <a:off x="4679950" y="4468656"/>
            <a:ext cx="992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+10,8 %</a:t>
            </a:r>
          </a:p>
        </p:txBody>
      </p:sp>
      <p:sp>
        <p:nvSpPr>
          <p:cNvPr id="117" name="Rectangle 3"/>
          <p:cNvSpPr txBox="1">
            <a:spLocks noChangeArrowheads="1"/>
          </p:cNvSpPr>
          <p:nvPr/>
        </p:nvSpPr>
        <p:spPr bwMode="auto">
          <a:xfrm>
            <a:off x="3071664" y="3068960"/>
            <a:ext cx="1526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kern="0" dirty="0">
                <a:solidFill>
                  <a:srgbClr val="000000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43,9 Mrd. Euro</a:t>
            </a:r>
          </a:p>
        </p:txBody>
      </p:sp>
      <p:sp>
        <p:nvSpPr>
          <p:cNvPr id="118" name="Rectangle 4"/>
          <p:cNvSpPr txBox="1">
            <a:spLocks noChangeArrowheads="1"/>
          </p:cNvSpPr>
          <p:nvPr/>
        </p:nvSpPr>
        <p:spPr bwMode="auto">
          <a:xfrm>
            <a:off x="7642623" y="3068960"/>
            <a:ext cx="1333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kern="0" dirty="0">
                <a:solidFill>
                  <a:srgbClr val="000000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97,7 Mrd. ZE</a:t>
            </a:r>
          </a:p>
        </p:txBody>
      </p:sp>
      <p:sp>
        <p:nvSpPr>
          <p:cNvPr id="119" name="Rectangle 3"/>
          <p:cNvSpPr txBox="1">
            <a:spLocks noChangeArrowheads="1"/>
          </p:cNvSpPr>
          <p:nvPr/>
        </p:nvSpPr>
        <p:spPr bwMode="auto">
          <a:xfrm>
            <a:off x="4722411" y="2276872"/>
            <a:ext cx="873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000" b="1" kern="0" dirty="0">
                <a:solidFill>
                  <a:schemeClr val="accent2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+5,7 % </a:t>
            </a:r>
          </a:p>
        </p:txBody>
      </p:sp>
      <p:sp>
        <p:nvSpPr>
          <p:cNvPr id="121" name="Rectangle 4"/>
          <p:cNvSpPr txBox="1">
            <a:spLocks noChangeArrowheads="1"/>
          </p:cNvSpPr>
          <p:nvPr/>
        </p:nvSpPr>
        <p:spPr bwMode="auto">
          <a:xfrm>
            <a:off x="9120336" y="2276872"/>
            <a:ext cx="8031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000" b="1" kern="0" dirty="0">
                <a:solidFill>
                  <a:schemeClr val="accent4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+1,2 %</a:t>
            </a:r>
          </a:p>
        </p:txBody>
      </p:sp>
      <p:graphicFrame>
        <p:nvGraphicFramePr>
          <p:cNvPr id="42" name="Chart 3">
            <a:extLst>
              <a:ext uri="{FF2B5EF4-FFF2-40B4-BE49-F238E27FC236}">
                <a16:creationId xmlns:a16="http://schemas.microsoft.com/office/drawing/2014/main" id="{E116687E-6947-49E3-A508-D23EBDC7CBCB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90713898"/>
              </p:ext>
            </p:extLst>
          </p:nvPr>
        </p:nvGraphicFramePr>
        <p:xfrm>
          <a:off x="2359025" y="3895725"/>
          <a:ext cx="2935288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6" name="Rectangle 5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4630738" y="4237038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C52BBDB-9EB0-46A1-9AFC-FAC109436851}" type="datetime'''''''''''K''''''l''''''''''''i''''nik'''''''''''''''">
              <a:rPr lang="en-US" altLang="en-US" sz="1600" b="1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Klinik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098675" y="5113338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97A2B98E-EC77-4D60-B6D7-E4380DB07CB2}" type="datetime'''''''''''Ap''''''ot''he''''''''''''''''''k''''''''e'''''''''">
              <a:rPr lang="en-US" altLang="en-US" sz="1600" b="1"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buNone/>
              </a:pPr>
              <a:t>Apotheke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graphicFrame>
        <p:nvGraphicFramePr>
          <p:cNvPr id="41" name="Chart 3">
            <a:extLst>
              <a:ext uri="{FF2B5EF4-FFF2-40B4-BE49-F238E27FC236}">
                <a16:creationId xmlns:a16="http://schemas.microsoft.com/office/drawing/2014/main" id="{A85E320B-23A4-412A-AA0D-8595925A3A85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23898799"/>
              </p:ext>
            </p:extLst>
          </p:nvPr>
        </p:nvGraphicFramePr>
        <p:xfrm>
          <a:off x="6859588" y="3906838"/>
          <a:ext cx="2935287" cy="178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2" name="Rectangle 51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9172575" y="4413250"/>
            <a:ext cx="554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5FCE776B-7A46-4107-BAA6-8A3549559628}" type="datetime'''''''''''''''''''''''K''''''''l''''i''n''''ik'''''''''''''">
              <a:rPr lang="en-US" altLang="en-US" sz="1600" b="1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Klinik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6557963" y="4937125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fld id="{27D40A65-9309-4912-9F36-875A89E3E0F6}" type="datetime'''''A''''''p''o''''''''''''''''''''''t''''''he''k''''''e'''">
              <a:rPr lang="en-US" altLang="en-US" sz="1600" b="1">
                <a:sym typeface="Arial" panose="020B0604020202020204" pitchFamily="34" charset="0"/>
              </a:rPr>
              <a:pPr marL="0" indent="0" algn="r">
                <a:spcBef>
                  <a:spcPct val="0"/>
                </a:spcBef>
                <a:buNone/>
              </a:pPr>
              <a:t>Apotheke</a:t>
            </a:fld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42008" name="Textfeld 158"/>
          <p:cNvSpPr txBox="1">
            <a:spLocks noChangeArrowheads="1"/>
          </p:cNvSpPr>
          <p:nvPr/>
        </p:nvSpPr>
        <p:spPr bwMode="auto">
          <a:xfrm>
            <a:off x="9121771" y="4637610"/>
            <a:ext cx="944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+0,03 %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9650" y="5302966"/>
            <a:ext cx="1016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+4,9%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4175" y="5193557"/>
            <a:ext cx="868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+1,3%</a:t>
            </a:r>
          </a:p>
        </p:txBody>
      </p:sp>
      <p:sp>
        <p:nvSpPr>
          <p:cNvPr id="39" name="Titel 11"/>
          <p:cNvSpPr txBox="1">
            <a:spLocks/>
          </p:cNvSpPr>
          <p:nvPr/>
        </p:nvSpPr>
        <p:spPr>
          <a:xfrm>
            <a:off x="384690" y="5952387"/>
            <a:ext cx="11233771" cy="335134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Quelle: IQVIA: IMS Data</a:t>
            </a:r>
            <a:r>
              <a:rPr lang="de-DE" sz="900" b="0" i="1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view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 Arzneimittelverbrauch (AMV) Datenbank: Klinikdaten aus IMS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 Krankenhausindex (DKM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), Umsatz in Euro zu bewerteten Klinikpreisen, Absatz in Zähleinheiten; IMS PharmaScope</a:t>
            </a:r>
            <a:r>
              <a:rPr lang="de-DE" sz="900" b="0" baseline="3000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®</a:t>
            </a:r>
            <a:r>
              <a:rPr lang="de-DE" sz="900" b="0" dirty="0">
                <a:latin typeface="Arial" panose="020B0604020202020204" pitchFamily="34" charset="0"/>
                <a:ea typeface="Verdana"/>
                <a:cs typeface="Arial" pitchFamily="34" charset="0"/>
                <a:sym typeface="Arial" panose="020B0604020202020204" pitchFamily="34" charset="0"/>
              </a:rPr>
              <a:t> National, Umsatz in Euro zum Abgabepreis des pharmazeutischen Unternehmers (ApU=Erstattungsbetrag für AMNOG Produkte und Listenpreis für übrige Produkte) ohne Berücksichtigung von Abschlägen und Einsparungen aus Rabattverträgen, Absatz in Zähleinheiten, Berücksichtigung von Zubereitungen, Apothekenumsatz inkl. Impfstoffe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2614093" y="1272293"/>
            <a:ext cx="24974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800" kern="0" dirty="0">
                <a:solidFill>
                  <a:schemeClr val="accent2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Umsatz gesamt</a:t>
            </a:r>
          </a:p>
        </p:txBody>
      </p:sp>
      <p:sp>
        <p:nvSpPr>
          <p:cNvPr id="46" name="Rectangle 4"/>
          <p:cNvSpPr txBox="1">
            <a:spLocks noChangeArrowheads="1"/>
          </p:cNvSpPr>
          <p:nvPr/>
        </p:nvSpPr>
        <p:spPr bwMode="auto">
          <a:xfrm>
            <a:off x="7122879" y="1272293"/>
            <a:ext cx="23772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69C0C9"/>
              </a:buClr>
              <a:defRPr/>
            </a:pPr>
            <a:r>
              <a:rPr lang="de-DE" sz="2800" kern="0" dirty="0">
                <a:solidFill>
                  <a:schemeClr val="accent4"/>
                </a:solidFill>
                <a:ea typeface="ＭＳ Ｐゴシック" charset="-128"/>
                <a:cs typeface="Arial" panose="020B0604020202020204" pitchFamily="34" charset="0"/>
                <a:sym typeface="Arial" panose="020B0604020202020204" pitchFamily="34" charset="0"/>
              </a:rPr>
              <a:t>Absatz gesamt</a:t>
            </a:r>
          </a:p>
        </p:txBody>
      </p:sp>
      <p:grpSp>
        <p:nvGrpSpPr>
          <p:cNvPr id="47" name="Group 30"/>
          <p:cNvGrpSpPr/>
          <p:nvPr/>
        </p:nvGrpSpPr>
        <p:grpSpPr>
          <a:xfrm>
            <a:off x="3259087" y="1992792"/>
            <a:ext cx="1185210" cy="940862"/>
            <a:chOff x="-4603750" y="1349375"/>
            <a:chExt cx="4327525" cy="3435350"/>
          </a:xfrm>
          <a:solidFill>
            <a:schemeClr val="accent2"/>
          </a:solidFill>
        </p:grpSpPr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-4603750" y="1533525"/>
              <a:ext cx="3248025" cy="3251200"/>
            </a:xfrm>
            <a:custGeom>
              <a:avLst/>
              <a:gdLst>
                <a:gd name="T0" fmla="*/ 1932 w 2046"/>
                <a:gd name="T1" fmla="*/ 1934 h 2048"/>
                <a:gd name="T2" fmla="*/ 114 w 2046"/>
                <a:gd name="T3" fmla="*/ 1934 h 2048"/>
                <a:gd name="T4" fmla="*/ 114 w 2046"/>
                <a:gd name="T5" fmla="*/ 114 h 2048"/>
                <a:gd name="T6" fmla="*/ 277 w 2046"/>
                <a:gd name="T7" fmla="*/ 114 h 2048"/>
                <a:gd name="T8" fmla="*/ 277 w 2046"/>
                <a:gd name="T9" fmla="*/ 0 h 2048"/>
                <a:gd name="T10" fmla="*/ 0 w 2046"/>
                <a:gd name="T11" fmla="*/ 0 h 2048"/>
                <a:gd name="T12" fmla="*/ 0 w 2046"/>
                <a:gd name="T13" fmla="*/ 2048 h 2048"/>
                <a:gd name="T14" fmla="*/ 2046 w 2046"/>
                <a:gd name="T15" fmla="*/ 2048 h 2048"/>
                <a:gd name="T16" fmla="*/ 2046 w 2046"/>
                <a:gd name="T17" fmla="*/ 1730 h 2048"/>
                <a:gd name="T18" fmla="*/ 1932 w 2046"/>
                <a:gd name="T19" fmla="*/ 1730 h 2048"/>
                <a:gd name="T20" fmla="*/ 1932 w 2046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8">
                  <a:moveTo>
                    <a:pt x="1932" y="1934"/>
                  </a:moveTo>
                  <a:lnTo>
                    <a:pt x="114" y="1934"/>
                  </a:lnTo>
                  <a:lnTo>
                    <a:pt x="114" y="114"/>
                  </a:lnTo>
                  <a:lnTo>
                    <a:pt x="277" y="114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6" y="2048"/>
                  </a:lnTo>
                  <a:lnTo>
                    <a:pt x="2046" y="1730"/>
                  </a:lnTo>
                  <a:lnTo>
                    <a:pt x="1932" y="1730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-4021138" y="2052638"/>
              <a:ext cx="3052763" cy="1911350"/>
            </a:xfrm>
            <a:custGeom>
              <a:avLst/>
              <a:gdLst>
                <a:gd name="T0" fmla="*/ 0 w 1923"/>
                <a:gd name="T1" fmla="*/ 1204 h 1204"/>
                <a:gd name="T2" fmla="*/ 1923 w 1923"/>
                <a:gd name="T3" fmla="*/ 1204 h 1204"/>
                <a:gd name="T4" fmla="*/ 1923 w 1923"/>
                <a:gd name="T5" fmla="*/ 0 h 1204"/>
                <a:gd name="T6" fmla="*/ 0 w 1923"/>
                <a:gd name="T7" fmla="*/ 0 h 1204"/>
                <a:gd name="T8" fmla="*/ 0 w 1923"/>
                <a:gd name="T9" fmla="*/ 1204 h 1204"/>
                <a:gd name="T10" fmla="*/ 114 w 1923"/>
                <a:gd name="T11" fmla="*/ 114 h 1204"/>
                <a:gd name="T12" fmla="*/ 1809 w 1923"/>
                <a:gd name="T13" fmla="*/ 114 h 1204"/>
                <a:gd name="T14" fmla="*/ 1809 w 1923"/>
                <a:gd name="T15" fmla="*/ 1090 h 1204"/>
                <a:gd name="T16" fmla="*/ 114 w 1923"/>
                <a:gd name="T17" fmla="*/ 1090 h 1204"/>
                <a:gd name="T18" fmla="*/ 114 w 1923"/>
                <a:gd name="T19" fmla="*/ 114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3" h="1204">
                  <a:moveTo>
                    <a:pt x="0" y="1204"/>
                  </a:moveTo>
                  <a:lnTo>
                    <a:pt x="1923" y="1204"/>
                  </a:lnTo>
                  <a:lnTo>
                    <a:pt x="1923" y="0"/>
                  </a:lnTo>
                  <a:lnTo>
                    <a:pt x="0" y="0"/>
                  </a:lnTo>
                  <a:lnTo>
                    <a:pt x="0" y="1204"/>
                  </a:lnTo>
                  <a:close/>
                  <a:moveTo>
                    <a:pt x="114" y="114"/>
                  </a:moveTo>
                  <a:lnTo>
                    <a:pt x="1809" y="114"/>
                  </a:lnTo>
                  <a:lnTo>
                    <a:pt x="1809" y="1090"/>
                  </a:lnTo>
                  <a:lnTo>
                    <a:pt x="114" y="1090"/>
                  </a:lnTo>
                  <a:lnTo>
                    <a:pt x="114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-2856136" y="2473323"/>
              <a:ext cx="777877" cy="1114423"/>
            </a:xfrm>
            <a:custGeom>
              <a:avLst/>
              <a:gdLst>
                <a:gd name="T0" fmla="*/ 159 w 207"/>
                <a:gd name="T1" fmla="*/ 248 h 296"/>
                <a:gd name="T2" fmla="*/ 84 w 207"/>
                <a:gd name="T3" fmla="*/ 205 h 296"/>
                <a:gd name="T4" fmla="*/ 168 w 207"/>
                <a:gd name="T5" fmla="*/ 205 h 296"/>
                <a:gd name="T6" fmla="*/ 168 w 207"/>
                <a:gd name="T7" fmla="*/ 157 h 296"/>
                <a:gd name="T8" fmla="*/ 68 w 207"/>
                <a:gd name="T9" fmla="*/ 157 h 296"/>
                <a:gd name="T10" fmla="*/ 68 w 207"/>
                <a:gd name="T11" fmla="*/ 148 h 296"/>
                <a:gd name="T12" fmla="*/ 68 w 207"/>
                <a:gd name="T13" fmla="*/ 138 h 296"/>
                <a:gd name="T14" fmla="*/ 168 w 207"/>
                <a:gd name="T15" fmla="*/ 138 h 296"/>
                <a:gd name="T16" fmla="*/ 168 w 207"/>
                <a:gd name="T17" fmla="*/ 90 h 296"/>
                <a:gd name="T18" fmla="*/ 84 w 207"/>
                <a:gd name="T19" fmla="*/ 90 h 296"/>
                <a:gd name="T20" fmla="*/ 159 w 207"/>
                <a:gd name="T21" fmla="*/ 48 h 296"/>
                <a:gd name="T22" fmla="*/ 190 w 207"/>
                <a:gd name="T23" fmla="*/ 53 h 296"/>
                <a:gd name="T24" fmla="*/ 207 w 207"/>
                <a:gd name="T25" fmla="*/ 9 h 296"/>
                <a:gd name="T26" fmla="*/ 159 w 207"/>
                <a:gd name="T27" fmla="*/ 0 h 296"/>
                <a:gd name="T28" fmla="*/ 30 w 207"/>
                <a:gd name="T29" fmla="*/ 90 h 296"/>
                <a:gd name="T30" fmla="*/ 0 w 207"/>
                <a:gd name="T31" fmla="*/ 90 h 296"/>
                <a:gd name="T32" fmla="*/ 0 w 207"/>
                <a:gd name="T33" fmla="*/ 138 h 296"/>
                <a:gd name="T34" fmla="*/ 20 w 207"/>
                <a:gd name="T35" fmla="*/ 138 h 296"/>
                <a:gd name="T36" fmla="*/ 20 w 207"/>
                <a:gd name="T37" fmla="*/ 148 h 296"/>
                <a:gd name="T38" fmla="*/ 20 w 207"/>
                <a:gd name="T39" fmla="*/ 157 h 296"/>
                <a:gd name="T40" fmla="*/ 0 w 207"/>
                <a:gd name="T41" fmla="*/ 157 h 296"/>
                <a:gd name="T42" fmla="*/ 0 w 207"/>
                <a:gd name="T43" fmla="*/ 205 h 296"/>
                <a:gd name="T44" fmla="*/ 30 w 207"/>
                <a:gd name="T45" fmla="*/ 205 h 296"/>
                <a:gd name="T46" fmla="*/ 159 w 207"/>
                <a:gd name="T47" fmla="*/ 296 h 296"/>
                <a:gd name="T48" fmla="*/ 207 w 207"/>
                <a:gd name="T49" fmla="*/ 286 h 296"/>
                <a:gd name="T50" fmla="*/ 189 w 207"/>
                <a:gd name="T51" fmla="*/ 242 h 296"/>
                <a:gd name="T52" fmla="*/ 159 w 207"/>
                <a:gd name="T53" fmla="*/ 2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7" h="296">
                  <a:moveTo>
                    <a:pt x="159" y="248"/>
                  </a:moveTo>
                  <a:cubicBezTo>
                    <a:pt x="128" y="248"/>
                    <a:pt x="101" y="231"/>
                    <a:pt x="84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68" y="154"/>
                    <a:pt x="68" y="151"/>
                    <a:pt x="68" y="148"/>
                  </a:cubicBezTo>
                  <a:cubicBezTo>
                    <a:pt x="68" y="145"/>
                    <a:pt x="68" y="141"/>
                    <a:pt x="68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101" y="65"/>
                    <a:pt x="128" y="48"/>
                    <a:pt x="159" y="48"/>
                  </a:cubicBezTo>
                  <a:cubicBezTo>
                    <a:pt x="170" y="48"/>
                    <a:pt x="180" y="50"/>
                    <a:pt x="190" y="53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192" y="3"/>
                    <a:pt x="176" y="0"/>
                    <a:pt x="159" y="0"/>
                  </a:cubicBezTo>
                  <a:cubicBezTo>
                    <a:pt x="101" y="0"/>
                    <a:pt x="52" y="37"/>
                    <a:pt x="3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0" y="141"/>
                    <a:pt x="20" y="145"/>
                    <a:pt x="20" y="148"/>
                  </a:cubicBezTo>
                  <a:cubicBezTo>
                    <a:pt x="20" y="151"/>
                    <a:pt x="20" y="154"/>
                    <a:pt x="2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52" y="258"/>
                    <a:pt x="101" y="296"/>
                    <a:pt x="159" y="296"/>
                  </a:cubicBezTo>
                  <a:cubicBezTo>
                    <a:pt x="176" y="296"/>
                    <a:pt x="191" y="293"/>
                    <a:pt x="207" y="286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79" y="246"/>
                    <a:pt x="170" y="248"/>
                    <a:pt x="159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-3636963" y="1684338"/>
              <a:ext cx="3025775" cy="1938338"/>
            </a:xfrm>
            <a:custGeom>
              <a:avLst/>
              <a:gdLst>
                <a:gd name="T0" fmla="*/ 0 w 1906"/>
                <a:gd name="T1" fmla="*/ 113 h 1221"/>
                <a:gd name="T2" fmla="*/ 1792 w 1906"/>
                <a:gd name="T3" fmla="*/ 113 h 1221"/>
                <a:gd name="T4" fmla="*/ 1792 w 1906"/>
                <a:gd name="T5" fmla="*/ 1221 h 1221"/>
                <a:gd name="T6" fmla="*/ 1906 w 1906"/>
                <a:gd name="T7" fmla="*/ 1221 h 1221"/>
                <a:gd name="T8" fmla="*/ 1906 w 1906"/>
                <a:gd name="T9" fmla="*/ 0 h 1221"/>
                <a:gd name="T10" fmla="*/ 0 w 1906"/>
                <a:gd name="T11" fmla="*/ 0 h 1221"/>
                <a:gd name="T12" fmla="*/ 0 w 1906"/>
                <a:gd name="T13" fmla="*/ 113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6" h="1221">
                  <a:moveTo>
                    <a:pt x="0" y="113"/>
                  </a:moveTo>
                  <a:lnTo>
                    <a:pt x="1792" y="113"/>
                  </a:lnTo>
                  <a:lnTo>
                    <a:pt x="1792" y="1221"/>
                  </a:lnTo>
                  <a:lnTo>
                    <a:pt x="1906" y="1221"/>
                  </a:lnTo>
                  <a:lnTo>
                    <a:pt x="1906" y="0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-3298825" y="1349375"/>
              <a:ext cx="3022600" cy="1938338"/>
            </a:xfrm>
            <a:custGeom>
              <a:avLst/>
              <a:gdLst>
                <a:gd name="T0" fmla="*/ 0 w 1904"/>
                <a:gd name="T1" fmla="*/ 0 h 1221"/>
                <a:gd name="T2" fmla="*/ 0 w 1904"/>
                <a:gd name="T3" fmla="*/ 113 h 1221"/>
                <a:gd name="T4" fmla="*/ 1790 w 1904"/>
                <a:gd name="T5" fmla="*/ 113 h 1221"/>
                <a:gd name="T6" fmla="*/ 1790 w 1904"/>
                <a:gd name="T7" fmla="*/ 1221 h 1221"/>
                <a:gd name="T8" fmla="*/ 1904 w 1904"/>
                <a:gd name="T9" fmla="*/ 1221 h 1221"/>
                <a:gd name="T10" fmla="*/ 1904 w 1904"/>
                <a:gd name="T11" fmla="*/ 0 h 1221"/>
                <a:gd name="T12" fmla="*/ 0 w 1904"/>
                <a:gd name="T13" fmla="*/ 0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4" h="1221">
                  <a:moveTo>
                    <a:pt x="0" y="0"/>
                  </a:moveTo>
                  <a:lnTo>
                    <a:pt x="0" y="113"/>
                  </a:lnTo>
                  <a:lnTo>
                    <a:pt x="1790" y="113"/>
                  </a:lnTo>
                  <a:lnTo>
                    <a:pt x="1790" y="1221"/>
                  </a:lnTo>
                  <a:lnTo>
                    <a:pt x="1904" y="1221"/>
                  </a:lnTo>
                  <a:lnTo>
                    <a:pt x="190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59" name="Group 265"/>
          <p:cNvGrpSpPr/>
          <p:nvPr/>
        </p:nvGrpSpPr>
        <p:grpSpPr>
          <a:xfrm>
            <a:off x="7793987" y="1772816"/>
            <a:ext cx="1163512" cy="1160838"/>
            <a:chOff x="-4143375" y="1057275"/>
            <a:chExt cx="4143375" cy="4133851"/>
          </a:xfrm>
          <a:solidFill>
            <a:schemeClr val="accent4"/>
          </a:solidFill>
        </p:grpSpPr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-2546350" y="2235200"/>
              <a:ext cx="738188" cy="739775"/>
            </a:xfrm>
            <a:custGeom>
              <a:avLst/>
              <a:gdLst>
                <a:gd name="T0" fmla="*/ 465 w 465"/>
                <a:gd name="T1" fmla="*/ 175 h 466"/>
                <a:gd name="T2" fmla="*/ 289 w 465"/>
                <a:gd name="T3" fmla="*/ 175 h 466"/>
                <a:gd name="T4" fmla="*/ 289 w 465"/>
                <a:gd name="T5" fmla="*/ 0 h 466"/>
                <a:gd name="T6" fmla="*/ 176 w 465"/>
                <a:gd name="T7" fmla="*/ 0 h 466"/>
                <a:gd name="T8" fmla="*/ 176 w 465"/>
                <a:gd name="T9" fmla="*/ 175 h 466"/>
                <a:gd name="T10" fmla="*/ 0 w 465"/>
                <a:gd name="T11" fmla="*/ 175 h 466"/>
                <a:gd name="T12" fmla="*/ 0 w 465"/>
                <a:gd name="T13" fmla="*/ 289 h 466"/>
                <a:gd name="T14" fmla="*/ 176 w 465"/>
                <a:gd name="T15" fmla="*/ 289 h 466"/>
                <a:gd name="T16" fmla="*/ 176 w 465"/>
                <a:gd name="T17" fmla="*/ 466 h 466"/>
                <a:gd name="T18" fmla="*/ 289 w 465"/>
                <a:gd name="T19" fmla="*/ 466 h 466"/>
                <a:gd name="T20" fmla="*/ 289 w 465"/>
                <a:gd name="T21" fmla="*/ 289 h 466"/>
                <a:gd name="T22" fmla="*/ 465 w 465"/>
                <a:gd name="T23" fmla="*/ 289 h 466"/>
                <a:gd name="T24" fmla="*/ 465 w 465"/>
                <a:gd name="T25" fmla="*/ 1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" h="466">
                  <a:moveTo>
                    <a:pt x="465" y="175"/>
                  </a:moveTo>
                  <a:lnTo>
                    <a:pt x="289" y="175"/>
                  </a:lnTo>
                  <a:lnTo>
                    <a:pt x="289" y="0"/>
                  </a:lnTo>
                  <a:lnTo>
                    <a:pt x="176" y="0"/>
                  </a:lnTo>
                  <a:lnTo>
                    <a:pt x="176" y="175"/>
                  </a:lnTo>
                  <a:lnTo>
                    <a:pt x="0" y="175"/>
                  </a:lnTo>
                  <a:lnTo>
                    <a:pt x="0" y="289"/>
                  </a:lnTo>
                  <a:lnTo>
                    <a:pt x="176" y="289"/>
                  </a:lnTo>
                  <a:lnTo>
                    <a:pt x="176" y="466"/>
                  </a:lnTo>
                  <a:lnTo>
                    <a:pt x="289" y="466"/>
                  </a:lnTo>
                  <a:lnTo>
                    <a:pt x="289" y="289"/>
                  </a:lnTo>
                  <a:lnTo>
                    <a:pt x="465" y="289"/>
                  </a:lnTo>
                  <a:lnTo>
                    <a:pt x="465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-4143375" y="1941513"/>
              <a:ext cx="3248025" cy="3249613"/>
            </a:xfrm>
            <a:custGeom>
              <a:avLst/>
              <a:gdLst>
                <a:gd name="T0" fmla="*/ 1932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67 w 2046"/>
                <a:gd name="T7" fmla="*/ 114 h 2047"/>
                <a:gd name="T8" fmla="*/ 367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727 h 2047"/>
                <a:gd name="T18" fmla="*/ 1932 w 2046"/>
                <a:gd name="T19" fmla="*/ 1727 h 2047"/>
                <a:gd name="T20" fmla="*/ 1932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2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67" y="114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727"/>
                  </a:lnTo>
                  <a:lnTo>
                    <a:pt x="1932" y="1727"/>
                  </a:lnTo>
                  <a:lnTo>
                    <a:pt x="1932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-3219450" y="1057275"/>
              <a:ext cx="3219450" cy="3279775"/>
            </a:xfrm>
            <a:custGeom>
              <a:avLst/>
              <a:gdLst>
                <a:gd name="T0" fmla="*/ 737 w 856"/>
                <a:gd name="T1" fmla="*/ 634 h 872"/>
                <a:gd name="T2" fmla="*/ 683 w 856"/>
                <a:gd name="T3" fmla="*/ 634 h 872"/>
                <a:gd name="T4" fmla="*/ 707 w 856"/>
                <a:gd name="T5" fmla="*/ 550 h 872"/>
                <a:gd name="T6" fmla="*/ 551 w 856"/>
                <a:gd name="T7" fmla="*/ 394 h 872"/>
                <a:gd name="T8" fmla="*/ 493 w 856"/>
                <a:gd name="T9" fmla="*/ 405 h 872"/>
                <a:gd name="T10" fmla="*/ 493 w 856"/>
                <a:gd name="T11" fmla="*/ 218 h 872"/>
                <a:gd name="T12" fmla="*/ 555 w 856"/>
                <a:gd name="T13" fmla="*/ 218 h 872"/>
                <a:gd name="T14" fmla="*/ 555 w 856"/>
                <a:gd name="T15" fmla="*/ 170 h 872"/>
                <a:gd name="T16" fmla="*/ 493 w 856"/>
                <a:gd name="T17" fmla="*/ 170 h 872"/>
                <a:gd name="T18" fmla="*/ 493 w 856"/>
                <a:gd name="T19" fmla="*/ 0 h 872"/>
                <a:gd name="T20" fmla="*/ 61 w 856"/>
                <a:gd name="T21" fmla="*/ 0 h 872"/>
                <a:gd name="T22" fmla="*/ 61 w 856"/>
                <a:gd name="T23" fmla="*/ 170 h 872"/>
                <a:gd name="T24" fmla="*/ 0 w 856"/>
                <a:gd name="T25" fmla="*/ 170 h 872"/>
                <a:gd name="T26" fmla="*/ 0 w 856"/>
                <a:gd name="T27" fmla="*/ 218 h 872"/>
                <a:gd name="T28" fmla="*/ 61 w 856"/>
                <a:gd name="T29" fmla="*/ 218 h 872"/>
                <a:gd name="T30" fmla="*/ 61 w 856"/>
                <a:gd name="T31" fmla="*/ 871 h 872"/>
                <a:gd name="T32" fmla="*/ 443 w 856"/>
                <a:gd name="T33" fmla="*/ 871 h 872"/>
                <a:gd name="T34" fmla="*/ 453 w 856"/>
                <a:gd name="T35" fmla="*/ 872 h 872"/>
                <a:gd name="T36" fmla="*/ 737 w 856"/>
                <a:gd name="T37" fmla="*/ 872 h 872"/>
                <a:gd name="T38" fmla="*/ 856 w 856"/>
                <a:gd name="T39" fmla="*/ 753 h 872"/>
                <a:gd name="T40" fmla="*/ 737 w 856"/>
                <a:gd name="T41" fmla="*/ 634 h 872"/>
                <a:gd name="T42" fmla="*/ 453 w 856"/>
                <a:gd name="T43" fmla="*/ 824 h 872"/>
                <a:gd name="T44" fmla="*/ 382 w 856"/>
                <a:gd name="T45" fmla="*/ 753 h 872"/>
                <a:gd name="T46" fmla="*/ 453 w 856"/>
                <a:gd name="T47" fmla="*/ 682 h 872"/>
                <a:gd name="T48" fmla="*/ 571 w 856"/>
                <a:gd name="T49" fmla="*/ 682 h 872"/>
                <a:gd name="T50" fmla="*/ 571 w 856"/>
                <a:gd name="T51" fmla="*/ 824 h 872"/>
                <a:gd name="T52" fmla="*/ 453 w 856"/>
                <a:gd name="T53" fmla="*/ 824 h 872"/>
                <a:gd name="T54" fmla="*/ 501 w 856"/>
                <a:gd name="T55" fmla="*/ 634 h 872"/>
                <a:gd name="T56" fmla="*/ 642 w 856"/>
                <a:gd name="T57" fmla="*/ 493 h 872"/>
                <a:gd name="T58" fmla="*/ 659 w 856"/>
                <a:gd name="T59" fmla="*/ 550 h 872"/>
                <a:gd name="T60" fmla="*/ 619 w 856"/>
                <a:gd name="T61" fmla="*/ 634 h 872"/>
                <a:gd name="T62" fmla="*/ 501 w 856"/>
                <a:gd name="T63" fmla="*/ 634 h 872"/>
                <a:gd name="T64" fmla="*/ 608 w 856"/>
                <a:gd name="T65" fmla="*/ 459 h 872"/>
                <a:gd name="T66" fmla="*/ 460 w 856"/>
                <a:gd name="T67" fmla="*/ 608 h 872"/>
                <a:gd name="T68" fmla="*/ 443 w 856"/>
                <a:gd name="T69" fmla="*/ 550 h 872"/>
                <a:gd name="T70" fmla="*/ 551 w 856"/>
                <a:gd name="T71" fmla="*/ 442 h 872"/>
                <a:gd name="T72" fmla="*/ 608 w 856"/>
                <a:gd name="T73" fmla="*/ 459 h 872"/>
                <a:gd name="T74" fmla="*/ 109 w 856"/>
                <a:gd name="T75" fmla="*/ 48 h 872"/>
                <a:gd name="T76" fmla="*/ 445 w 856"/>
                <a:gd name="T77" fmla="*/ 48 h 872"/>
                <a:gd name="T78" fmla="*/ 445 w 856"/>
                <a:gd name="T79" fmla="*/ 170 h 872"/>
                <a:gd name="T80" fmla="*/ 109 w 856"/>
                <a:gd name="T81" fmla="*/ 170 h 872"/>
                <a:gd name="T82" fmla="*/ 109 w 856"/>
                <a:gd name="T83" fmla="*/ 48 h 872"/>
                <a:gd name="T84" fmla="*/ 109 w 856"/>
                <a:gd name="T85" fmla="*/ 218 h 872"/>
                <a:gd name="T86" fmla="*/ 445 w 856"/>
                <a:gd name="T87" fmla="*/ 218 h 872"/>
                <a:gd name="T88" fmla="*/ 445 w 856"/>
                <a:gd name="T89" fmla="*/ 436 h 872"/>
                <a:gd name="T90" fmla="*/ 395 w 856"/>
                <a:gd name="T91" fmla="*/ 550 h 872"/>
                <a:gd name="T92" fmla="*/ 422 w 856"/>
                <a:gd name="T93" fmla="*/ 638 h 872"/>
                <a:gd name="T94" fmla="*/ 334 w 856"/>
                <a:gd name="T95" fmla="*/ 753 h 872"/>
                <a:gd name="T96" fmla="*/ 357 w 856"/>
                <a:gd name="T97" fmla="*/ 823 h 872"/>
                <a:gd name="T98" fmla="*/ 109 w 856"/>
                <a:gd name="T99" fmla="*/ 823 h 872"/>
                <a:gd name="T100" fmla="*/ 109 w 856"/>
                <a:gd name="T101" fmla="*/ 218 h 872"/>
                <a:gd name="T102" fmla="*/ 737 w 856"/>
                <a:gd name="T103" fmla="*/ 824 h 872"/>
                <a:gd name="T104" fmla="*/ 619 w 856"/>
                <a:gd name="T105" fmla="*/ 824 h 872"/>
                <a:gd name="T106" fmla="*/ 619 w 856"/>
                <a:gd name="T107" fmla="*/ 682 h 872"/>
                <a:gd name="T108" fmla="*/ 737 w 856"/>
                <a:gd name="T109" fmla="*/ 682 h 872"/>
                <a:gd name="T110" fmla="*/ 808 w 856"/>
                <a:gd name="T111" fmla="*/ 753 h 872"/>
                <a:gd name="T112" fmla="*/ 737 w 856"/>
                <a:gd name="T113" fmla="*/ 824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6" h="872">
                  <a:moveTo>
                    <a:pt x="737" y="634"/>
                  </a:moveTo>
                  <a:cubicBezTo>
                    <a:pt x="683" y="634"/>
                    <a:pt x="683" y="634"/>
                    <a:pt x="683" y="634"/>
                  </a:cubicBezTo>
                  <a:cubicBezTo>
                    <a:pt x="698" y="610"/>
                    <a:pt x="707" y="581"/>
                    <a:pt x="707" y="550"/>
                  </a:cubicBezTo>
                  <a:cubicBezTo>
                    <a:pt x="707" y="464"/>
                    <a:pt x="637" y="394"/>
                    <a:pt x="551" y="394"/>
                  </a:cubicBezTo>
                  <a:cubicBezTo>
                    <a:pt x="531" y="394"/>
                    <a:pt x="511" y="398"/>
                    <a:pt x="493" y="405"/>
                  </a:cubicBezTo>
                  <a:cubicBezTo>
                    <a:pt x="493" y="218"/>
                    <a:pt x="493" y="218"/>
                    <a:pt x="493" y="218"/>
                  </a:cubicBezTo>
                  <a:cubicBezTo>
                    <a:pt x="555" y="218"/>
                    <a:pt x="555" y="218"/>
                    <a:pt x="555" y="218"/>
                  </a:cubicBezTo>
                  <a:cubicBezTo>
                    <a:pt x="555" y="170"/>
                    <a:pt x="555" y="170"/>
                    <a:pt x="555" y="170"/>
                  </a:cubicBezTo>
                  <a:cubicBezTo>
                    <a:pt x="493" y="170"/>
                    <a:pt x="493" y="170"/>
                    <a:pt x="493" y="17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871"/>
                    <a:pt x="61" y="871"/>
                    <a:pt x="61" y="871"/>
                  </a:cubicBezTo>
                  <a:cubicBezTo>
                    <a:pt x="443" y="871"/>
                    <a:pt x="443" y="871"/>
                    <a:pt x="443" y="871"/>
                  </a:cubicBezTo>
                  <a:cubicBezTo>
                    <a:pt x="446" y="871"/>
                    <a:pt x="449" y="872"/>
                    <a:pt x="453" y="872"/>
                  </a:cubicBezTo>
                  <a:cubicBezTo>
                    <a:pt x="737" y="872"/>
                    <a:pt x="737" y="872"/>
                    <a:pt x="737" y="872"/>
                  </a:cubicBezTo>
                  <a:cubicBezTo>
                    <a:pt x="803" y="872"/>
                    <a:pt x="856" y="818"/>
                    <a:pt x="856" y="753"/>
                  </a:cubicBezTo>
                  <a:cubicBezTo>
                    <a:pt x="856" y="687"/>
                    <a:pt x="803" y="634"/>
                    <a:pt x="737" y="634"/>
                  </a:cubicBezTo>
                  <a:close/>
                  <a:moveTo>
                    <a:pt x="453" y="824"/>
                  </a:moveTo>
                  <a:cubicBezTo>
                    <a:pt x="414" y="824"/>
                    <a:pt x="382" y="792"/>
                    <a:pt x="382" y="753"/>
                  </a:cubicBezTo>
                  <a:cubicBezTo>
                    <a:pt x="382" y="714"/>
                    <a:pt x="414" y="682"/>
                    <a:pt x="453" y="682"/>
                  </a:cubicBezTo>
                  <a:cubicBezTo>
                    <a:pt x="571" y="682"/>
                    <a:pt x="571" y="682"/>
                    <a:pt x="571" y="682"/>
                  </a:cubicBezTo>
                  <a:cubicBezTo>
                    <a:pt x="571" y="824"/>
                    <a:pt x="571" y="824"/>
                    <a:pt x="571" y="824"/>
                  </a:cubicBezTo>
                  <a:lnTo>
                    <a:pt x="453" y="824"/>
                  </a:lnTo>
                  <a:close/>
                  <a:moveTo>
                    <a:pt x="501" y="634"/>
                  </a:moveTo>
                  <a:cubicBezTo>
                    <a:pt x="642" y="493"/>
                    <a:pt x="642" y="493"/>
                    <a:pt x="642" y="493"/>
                  </a:cubicBezTo>
                  <a:cubicBezTo>
                    <a:pt x="653" y="509"/>
                    <a:pt x="659" y="529"/>
                    <a:pt x="659" y="550"/>
                  </a:cubicBezTo>
                  <a:cubicBezTo>
                    <a:pt x="659" y="584"/>
                    <a:pt x="643" y="614"/>
                    <a:pt x="619" y="634"/>
                  </a:cubicBezTo>
                  <a:lnTo>
                    <a:pt x="501" y="634"/>
                  </a:lnTo>
                  <a:close/>
                  <a:moveTo>
                    <a:pt x="608" y="459"/>
                  </a:moveTo>
                  <a:cubicBezTo>
                    <a:pt x="460" y="608"/>
                    <a:pt x="460" y="608"/>
                    <a:pt x="460" y="608"/>
                  </a:cubicBezTo>
                  <a:cubicBezTo>
                    <a:pt x="449" y="591"/>
                    <a:pt x="443" y="571"/>
                    <a:pt x="443" y="550"/>
                  </a:cubicBezTo>
                  <a:cubicBezTo>
                    <a:pt x="443" y="491"/>
                    <a:pt x="492" y="442"/>
                    <a:pt x="551" y="442"/>
                  </a:cubicBezTo>
                  <a:cubicBezTo>
                    <a:pt x="572" y="442"/>
                    <a:pt x="592" y="448"/>
                    <a:pt x="608" y="459"/>
                  </a:cubicBezTo>
                  <a:close/>
                  <a:moveTo>
                    <a:pt x="109" y="48"/>
                  </a:moveTo>
                  <a:cubicBezTo>
                    <a:pt x="445" y="48"/>
                    <a:pt x="445" y="48"/>
                    <a:pt x="445" y="48"/>
                  </a:cubicBezTo>
                  <a:cubicBezTo>
                    <a:pt x="445" y="170"/>
                    <a:pt x="445" y="170"/>
                    <a:pt x="445" y="170"/>
                  </a:cubicBezTo>
                  <a:cubicBezTo>
                    <a:pt x="109" y="170"/>
                    <a:pt x="109" y="170"/>
                    <a:pt x="109" y="170"/>
                  </a:cubicBezTo>
                  <a:lnTo>
                    <a:pt x="109" y="48"/>
                  </a:lnTo>
                  <a:close/>
                  <a:moveTo>
                    <a:pt x="109" y="218"/>
                  </a:moveTo>
                  <a:cubicBezTo>
                    <a:pt x="445" y="218"/>
                    <a:pt x="445" y="218"/>
                    <a:pt x="445" y="218"/>
                  </a:cubicBezTo>
                  <a:cubicBezTo>
                    <a:pt x="445" y="436"/>
                    <a:pt x="445" y="436"/>
                    <a:pt x="445" y="436"/>
                  </a:cubicBezTo>
                  <a:cubicBezTo>
                    <a:pt x="414" y="464"/>
                    <a:pt x="395" y="505"/>
                    <a:pt x="395" y="550"/>
                  </a:cubicBezTo>
                  <a:cubicBezTo>
                    <a:pt x="395" y="583"/>
                    <a:pt x="405" y="613"/>
                    <a:pt x="422" y="638"/>
                  </a:cubicBezTo>
                  <a:cubicBezTo>
                    <a:pt x="371" y="651"/>
                    <a:pt x="334" y="698"/>
                    <a:pt x="334" y="753"/>
                  </a:cubicBezTo>
                  <a:cubicBezTo>
                    <a:pt x="334" y="779"/>
                    <a:pt x="343" y="803"/>
                    <a:pt x="357" y="823"/>
                  </a:cubicBezTo>
                  <a:cubicBezTo>
                    <a:pt x="109" y="823"/>
                    <a:pt x="109" y="823"/>
                    <a:pt x="109" y="823"/>
                  </a:cubicBezTo>
                  <a:lnTo>
                    <a:pt x="109" y="218"/>
                  </a:lnTo>
                  <a:close/>
                  <a:moveTo>
                    <a:pt x="737" y="824"/>
                  </a:moveTo>
                  <a:cubicBezTo>
                    <a:pt x="619" y="824"/>
                    <a:pt x="619" y="824"/>
                    <a:pt x="619" y="824"/>
                  </a:cubicBezTo>
                  <a:cubicBezTo>
                    <a:pt x="619" y="682"/>
                    <a:pt x="619" y="682"/>
                    <a:pt x="619" y="682"/>
                  </a:cubicBezTo>
                  <a:cubicBezTo>
                    <a:pt x="737" y="682"/>
                    <a:pt x="737" y="682"/>
                    <a:pt x="737" y="682"/>
                  </a:cubicBezTo>
                  <a:cubicBezTo>
                    <a:pt x="776" y="682"/>
                    <a:pt x="808" y="714"/>
                    <a:pt x="808" y="753"/>
                  </a:cubicBezTo>
                  <a:cubicBezTo>
                    <a:pt x="808" y="792"/>
                    <a:pt x="776" y="824"/>
                    <a:pt x="737" y="8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63" name="AutoShape 26"/>
          <p:cNvSpPr>
            <a:spLocks/>
          </p:cNvSpPr>
          <p:nvPr/>
        </p:nvSpPr>
        <p:spPr bwMode="auto">
          <a:xfrm rot="5400000" flipV="1">
            <a:off x="8162045" y="2656943"/>
            <a:ext cx="296343" cy="1933573"/>
          </a:xfrm>
          <a:prstGeom prst="leftBrace">
            <a:avLst>
              <a:gd name="adj1" fmla="val 44118"/>
              <a:gd name="adj2" fmla="val 4975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de-DE" sz="1200" b="1" dirty="0">
              <a:solidFill>
                <a:srgbClr val="111111"/>
              </a:solidFill>
              <a:cs typeface="Arial"/>
              <a:sym typeface="Arial"/>
            </a:endParaRPr>
          </a:p>
        </p:txBody>
      </p:sp>
      <p:sp>
        <p:nvSpPr>
          <p:cNvPr id="64" name="AutoShape 26"/>
          <p:cNvSpPr>
            <a:spLocks/>
          </p:cNvSpPr>
          <p:nvPr/>
        </p:nvSpPr>
        <p:spPr bwMode="auto">
          <a:xfrm rot="5400000" flipV="1">
            <a:off x="3711327" y="2656943"/>
            <a:ext cx="296344" cy="1933573"/>
          </a:xfrm>
          <a:prstGeom prst="leftBrace">
            <a:avLst>
              <a:gd name="adj1" fmla="val 44118"/>
              <a:gd name="adj2" fmla="val 4975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de-DE" sz="1200" b="1" dirty="0">
              <a:solidFill>
                <a:srgbClr val="111111"/>
              </a:solidFill>
              <a:cs typeface="Arial"/>
              <a:sym typeface="Arial"/>
            </a:endParaRPr>
          </a:p>
        </p:txBody>
      </p:sp>
      <p:sp>
        <p:nvSpPr>
          <p:cNvPr id="35" name="Fußzeilenplatzhalter 28">
            <a:extLst>
              <a:ext uri="{FF2B5EF4-FFF2-40B4-BE49-F238E27FC236}">
                <a16:creationId xmlns:a16="http://schemas.microsoft.com/office/drawing/2014/main" id="{5C36C650-CD69-4A19-9283-49CC26E2D7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2019, IQVIA Commercial GmbH &amp; Co. OHG.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58307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3570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9" name="think-cell Slide" r:id="rId21" imgW="0" imgH="0" progId="TCLayout.ActiveDocument.1">
                  <p:embed/>
                </p:oleObj>
              </mc:Choice>
              <mc:Fallback>
                <p:oleObj name="think-cell Slide" r:id="rId21" imgW="0" imgH="0" progId="TCLayout.ActiveDocument.1">
                  <p:embed/>
                  <p:pic>
                    <p:nvPicPr>
                      <p:cNvPr id="3053570" name="Rectangle 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hteck 52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EEAE4BFC-1248-4E7F-9607-DA09A48C1E2E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906463" y="2201863"/>
          <a:ext cx="4251325" cy="267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57" name="Rectangle 56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806825" y="2611438"/>
            <a:ext cx="493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1400" b="1" dirty="0">
                <a:sym typeface="+mn-lt"/>
              </a:rPr>
              <a:t>3.120</a:t>
            </a:r>
            <a:endParaRPr lang="en-US" sz="1400" b="1" dirty="0">
              <a:sym typeface="+mn-lt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1714499" y="2046288"/>
            <a:ext cx="592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1400" b="1" dirty="0"/>
              <a:t>15.498</a:t>
            </a:r>
            <a:endParaRPr lang="en-US" sz="1400" b="1" dirty="0"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2D9FF-E50E-4B34-92A4-90934EED0A4F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1855788" y="4632325"/>
            <a:ext cx="307975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8418ECE-8764-4412-829F-99F9B23BF323}" type="datetime'''''''''''''''''''''''''''6''''''%''''''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6%</a:t>
            </a:fld>
            <a:endParaRPr lang="en-US" sz="14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D586A-E79A-4744-B4A4-E34691CC1CD2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616325" y="4641850"/>
            <a:ext cx="307975" cy="212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9B5EBE6-BF94-4155-9640-CDAA246F2BA3}" type="datetime'''''''''''''5''''%'''''''''''''''''''''''''''''''''">
              <a:rPr lang="en-US" altLang="en-US" sz="14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5%</a:t>
            </a:fld>
            <a:endParaRPr lang="en-US" sz="14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1" name="Textplatzhalter 6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e-DE" sz="1400" b="1" dirty="0"/>
              <a:t>Darstellung des Umsatzes in Mio. Euro für das Jahr 2018 (+/- % Vorjahr)</a:t>
            </a:r>
          </a:p>
        </p:txBody>
      </p:sp>
      <p:sp>
        <p:nvSpPr>
          <p:cNvPr id="60" name="Titel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Abbildung 2:</a:t>
            </a:r>
            <a:r>
              <a:rPr lang="de-DE" sz="2400" dirty="0"/>
              <a:t> Höherer Anteil und stärkeres Wachstum neuer patentgeschützter Präparate in der Klinik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053605" name="Textfeld 43"/>
          <p:cNvSpPr txBox="1">
            <a:spLocks noChangeArrowheads="1"/>
          </p:cNvSpPr>
          <p:nvPr/>
        </p:nvSpPr>
        <p:spPr bwMode="auto">
          <a:xfrm>
            <a:off x="735358" y="2503929"/>
            <a:ext cx="752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+29,9 %</a:t>
            </a:r>
          </a:p>
        </p:txBody>
      </p:sp>
      <p:sp>
        <p:nvSpPr>
          <p:cNvPr id="3053606" name="Textfeld 44"/>
          <p:cNvSpPr txBox="1">
            <a:spLocks noChangeArrowheads="1"/>
          </p:cNvSpPr>
          <p:nvPr/>
        </p:nvSpPr>
        <p:spPr bwMode="auto">
          <a:xfrm>
            <a:off x="735358" y="3172402"/>
            <a:ext cx="752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+12,6 %</a:t>
            </a:r>
          </a:p>
        </p:txBody>
      </p:sp>
      <p:sp>
        <p:nvSpPr>
          <p:cNvPr id="3053607" name="Textfeld 45"/>
          <p:cNvSpPr txBox="1">
            <a:spLocks noChangeArrowheads="1"/>
          </p:cNvSpPr>
          <p:nvPr/>
        </p:nvSpPr>
        <p:spPr bwMode="auto">
          <a:xfrm>
            <a:off x="777838" y="3740249"/>
            <a:ext cx="6671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+7,2 %</a:t>
            </a:r>
          </a:p>
        </p:txBody>
      </p:sp>
      <p:sp>
        <p:nvSpPr>
          <p:cNvPr id="3053608" name="Textfeld 46"/>
          <p:cNvSpPr txBox="1">
            <a:spLocks noChangeArrowheads="1"/>
          </p:cNvSpPr>
          <p:nvPr/>
        </p:nvSpPr>
        <p:spPr bwMode="auto">
          <a:xfrm>
            <a:off x="816310" y="4160113"/>
            <a:ext cx="628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0,6 %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478800" y="6022800"/>
            <a:ext cx="9360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0" tIns="0" rIns="0" bIns="0" anchor="b" anchorCtr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8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Quelle: IQVIA: IMS Data</a:t>
            </a:r>
            <a:r>
              <a:rPr lang="de-DE" sz="800" i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view</a:t>
            </a:r>
            <a:r>
              <a:rPr lang="de-DE" sz="800" baseline="30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®</a:t>
            </a:r>
            <a:r>
              <a:rPr lang="de-DE" sz="8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de-DE" sz="800" dirty="0" err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hospital</a:t>
            </a:r>
            <a:r>
              <a:rPr lang="de-DE" sz="8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Umsatz in EUR bewertet;  IMS PharmaScope</a:t>
            </a:r>
            <a:r>
              <a:rPr lang="de-DE" sz="800" baseline="300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®</a:t>
            </a:r>
            <a:r>
              <a:rPr lang="de-DE" sz="8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National, Umsatz  EUR  zum Abgabepreis des pharmazeutischen Unternehmers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((ApU=Erstattungsbetrag für AMNOG Produkte und Listenpreis für übrige Produkte) ohne Berücksichtigung von Zwangsrabatten und Einsparungen aus Rabattverträgen</a:t>
            </a:r>
            <a:endParaRPr lang="de-DE" sz="8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197106" y="1567535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Geschützte Präparate</a:t>
            </a:r>
          </a:p>
        </p:txBody>
      </p:sp>
      <p:sp>
        <p:nvSpPr>
          <p:cNvPr id="102" name="Textfeld 46"/>
          <p:cNvSpPr txBox="1">
            <a:spLocks noChangeArrowheads="1"/>
          </p:cNvSpPr>
          <p:nvPr/>
        </p:nvSpPr>
        <p:spPr bwMode="auto">
          <a:xfrm>
            <a:off x="712228" y="4547222"/>
            <a:ext cx="7136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-28,0 %</a:t>
            </a:r>
          </a:p>
        </p:txBody>
      </p:sp>
      <p:sp>
        <p:nvSpPr>
          <p:cNvPr id="104" name="Textfeld 43"/>
          <p:cNvSpPr txBox="1">
            <a:spLocks noChangeArrowheads="1"/>
          </p:cNvSpPr>
          <p:nvPr/>
        </p:nvSpPr>
        <p:spPr bwMode="auto">
          <a:xfrm>
            <a:off x="4773732" y="3361290"/>
            <a:ext cx="752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73,9</a:t>
            </a:r>
            <a:r>
              <a:rPr lang="de-DE" sz="12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%</a:t>
            </a:r>
          </a:p>
        </p:txBody>
      </p:sp>
      <p:sp>
        <p:nvSpPr>
          <p:cNvPr id="105" name="Textfeld 44"/>
          <p:cNvSpPr txBox="1">
            <a:spLocks noChangeArrowheads="1"/>
          </p:cNvSpPr>
          <p:nvPr/>
        </p:nvSpPr>
        <p:spPr bwMode="auto">
          <a:xfrm>
            <a:off x="4833536" y="3773559"/>
            <a:ext cx="6671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+5,6 %</a:t>
            </a:r>
          </a:p>
        </p:txBody>
      </p:sp>
      <p:sp>
        <p:nvSpPr>
          <p:cNvPr id="106" name="Textfeld 45"/>
          <p:cNvSpPr txBox="1">
            <a:spLocks noChangeArrowheads="1"/>
          </p:cNvSpPr>
          <p:nvPr/>
        </p:nvSpPr>
        <p:spPr bwMode="auto">
          <a:xfrm>
            <a:off x="4781282" y="4071202"/>
            <a:ext cx="752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+13,7 %</a:t>
            </a:r>
          </a:p>
        </p:txBody>
      </p:sp>
      <p:sp>
        <p:nvSpPr>
          <p:cNvPr id="107" name="Textfeld 46"/>
          <p:cNvSpPr txBox="1">
            <a:spLocks noChangeArrowheads="1"/>
          </p:cNvSpPr>
          <p:nvPr/>
        </p:nvSpPr>
        <p:spPr bwMode="auto">
          <a:xfrm>
            <a:off x="4863689" y="4381653"/>
            <a:ext cx="6286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-2,4 %</a:t>
            </a:r>
          </a:p>
        </p:txBody>
      </p:sp>
      <p:sp>
        <p:nvSpPr>
          <p:cNvPr id="108" name="Textfeld 46"/>
          <p:cNvSpPr txBox="1">
            <a:spLocks noChangeArrowheads="1"/>
          </p:cNvSpPr>
          <p:nvPr/>
        </p:nvSpPr>
        <p:spPr bwMode="auto">
          <a:xfrm>
            <a:off x="4788853" y="4556185"/>
            <a:ext cx="7136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b="1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-18,3 %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16310" y="5321117"/>
            <a:ext cx="7420371" cy="212725"/>
            <a:chOff x="2132013" y="5328444"/>
            <a:chExt cx="7420371" cy="212725"/>
          </a:xfrm>
        </p:grpSpPr>
        <p:sp>
          <p:nvSpPr>
            <p:cNvPr id="11" name="Rechteck 10"/>
            <p:cNvSpPr/>
            <p:nvPr>
              <p:custDataLst>
                <p:tags r:id="rId9"/>
              </p:custDataLst>
            </p:nvPr>
          </p:nvSpPr>
          <p:spPr bwMode="auto">
            <a:xfrm>
              <a:off x="8101013" y="5337175"/>
              <a:ext cx="250825" cy="1873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de-DE" sz="16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hteck 9"/>
            <p:cNvSpPr/>
            <p:nvPr>
              <p:custDataLst>
                <p:tags r:id="rId10"/>
              </p:custDataLst>
            </p:nvPr>
          </p:nvSpPr>
          <p:spPr bwMode="auto">
            <a:xfrm>
              <a:off x="6692801" y="5337175"/>
              <a:ext cx="250825" cy="1873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de-DE" sz="16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hteck 7"/>
            <p:cNvSpPr/>
            <p:nvPr>
              <p:custDataLst>
                <p:tags r:id="rId11"/>
              </p:custDataLst>
            </p:nvPr>
          </p:nvSpPr>
          <p:spPr bwMode="auto">
            <a:xfrm>
              <a:off x="3753173" y="5337175"/>
              <a:ext cx="250825" cy="1873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de-DE" sz="16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hteck 8"/>
            <p:cNvSpPr/>
            <p:nvPr>
              <p:custDataLst>
                <p:tags r:id="rId12"/>
              </p:custDataLst>
            </p:nvPr>
          </p:nvSpPr>
          <p:spPr bwMode="auto">
            <a:xfrm>
              <a:off x="5197376" y="5337175"/>
              <a:ext cx="250825" cy="187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de-DE" sz="16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hteck 6"/>
            <p:cNvSpPr/>
            <p:nvPr>
              <p:custDataLst>
                <p:tags r:id="rId13"/>
              </p:custDataLst>
            </p:nvPr>
          </p:nvSpPr>
          <p:spPr bwMode="auto">
            <a:xfrm>
              <a:off x="2132013" y="5337175"/>
              <a:ext cx="250825" cy="1873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de-DE" sz="1600" b="1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hteck 1"/>
            <p:cNvSpPr/>
            <p:nvPr>
              <p:custDataLst>
                <p:tags r:id="rId14"/>
              </p:custDataLst>
            </p:nvPr>
          </p:nvSpPr>
          <p:spPr bwMode="auto">
            <a:xfrm>
              <a:off x="8174434" y="5328444"/>
              <a:ext cx="137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    2014-2018</a:t>
              </a:r>
              <a:endPara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hteck 5"/>
            <p:cNvSpPr/>
            <p:nvPr>
              <p:custDataLst>
                <p:tags r:id="rId15"/>
              </p:custDataLst>
            </p:nvPr>
          </p:nvSpPr>
          <p:spPr bwMode="auto">
            <a:xfrm>
              <a:off x="2195488" y="5328444"/>
              <a:ext cx="10922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2000 und älter</a:t>
              </a:r>
              <a:endPara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" name="Rechteck 3"/>
            <p:cNvSpPr/>
            <p:nvPr>
              <p:custDataLst>
                <p:tags r:id="rId16"/>
              </p:custDataLst>
            </p:nvPr>
          </p:nvSpPr>
          <p:spPr bwMode="auto">
            <a:xfrm>
              <a:off x="6766222" y="5328444"/>
              <a:ext cx="10922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    2011-2013</a:t>
              </a:r>
              <a:endPara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Rechteck 4"/>
            <p:cNvSpPr/>
            <p:nvPr>
              <p:custDataLst>
                <p:tags r:id="rId17"/>
              </p:custDataLst>
            </p:nvPr>
          </p:nvSpPr>
          <p:spPr bwMode="auto">
            <a:xfrm>
              <a:off x="3826594" y="5328444"/>
              <a:ext cx="10795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     2001-2005</a:t>
              </a:r>
              <a:endPara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Rechteck 2"/>
            <p:cNvSpPr/>
            <p:nvPr>
              <p:custDataLst>
                <p:tags r:id="rId18"/>
              </p:custDataLst>
            </p:nvPr>
          </p:nvSpPr>
          <p:spPr bwMode="auto">
            <a:xfrm>
              <a:off x="5270797" y="5328444"/>
              <a:ext cx="10922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fld id="{0DF4786F-CBE1-4658-9BED-115014370898}" type="datetime' ''  '' '''''''''' 2''00''6-2''''''''''''''''0''''''''''10'''">
                <a:rPr lang="de-DE" altLang="en-US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pPr>
                  <a:spcBef>
                    <a:spcPct val="0"/>
                  </a:spcBef>
                  <a:spcAft>
                    <a:spcPct val="0"/>
                  </a:spcAft>
                </a:pPr>
                <a:t>     2006-2010</a:t>
              </a:fld>
              <a:endParaRPr lang="de-DE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55" name="Rectangle 54"/>
          <p:cNvSpPr>
            <a:spLocks noGrp="1" noChangeArrowheads="1"/>
          </p:cNvSpPr>
          <p:nvPr/>
        </p:nvSpPr>
        <p:spPr bwMode="auto">
          <a:xfrm>
            <a:off x="1631504" y="4856003"/>
            <a:ext cx="879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BA32F58-A7A1-4EE0-89BB-D23FFE91304E}" type="datetime'''A''po''th''''''''''''''''''e''''''''''k''''''''''''e'''">
              <a:rPr lang="en-US" altLang="en-US" sz="1400" b="1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Apotheke</a:t>
            </a:fld>
            <a:endParaRPr lang="en-US" sz="1400" b="1" dirty="0">
              <a:sym typeface="+mn-lt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/>
        </p:nvSpPr>
        <p:spPr bwMode="auto">
          <a:xfrm>
            <a:off x="3806826" y="4856003"/>
            <a:ext cx="684498" cy="17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57BA3E5-94CA-4BE7-9AF2-9B6EEABC320A}" type="datetime'''K''''l''''''''''''''i''''n''''''''''i''''''''k'''''''">
              <a:rPr lang="en-US" altLang="en-US" sz="1400" b="1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Klinik</a:t>
            </a:fld>
            <a:endParaRPr lang="en-US" sz="1400" b="1" dirty="0">
              <a:sym typeface="+mn-lt"/>
            </a:endParaRPr>
          </a:p>
        </p:txBody>
      </p:sp>
      <p:sp>
        <p:nvSpPr>
          <p:cNvPr id="37" name="Fußzeilenplatzhalter 28">
            <a:extLst>
              <a:ext uri="{FF2B5EF4-FFF2-40B4-BE49-F238E27FC236}">
                <a16:creationId xmlns:a16="http://schemas.microsoft.com/office/drawing/2014/main" id="{B6DC1E64-9501-4F92-A095-40151B4EC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2019, IQVIA Commercial GmbH &amp; Co. OHG.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341349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4780" name="Rectangle 1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1950458"/>
              </p:ext>
            </p:ext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70" name="think-cell Folie" r:id="rId12" imgW="0" imgH="0" progId="TCLayout.ActiveDocument.1">
                  <p:embed/>
                </p:oleObj>
              </mc:Choice>
              <mc:Fallback>
                <p:oleObj name="think-cell Folie" r:id="rId12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800" b="1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94" name="Tabel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03959"/>
              </p:ext>
            </p:extLst>
          </p:nvPr>
        </p:nvGraphicFramePr>
        <p:xfrm>
          <a:off x="384693" y="1448657"/>
          <a:ext cx="11338561" cy="42144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96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6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88">
                <a:tc>
                  <a:txBody>
                    <a:bodyPr/>
                    <a:lstStyle/>
                    <a:p>
                      <a:pPr algn="l" fontAlgn="ctr"/>
                      <a:endParaRPr lang="de-DE" sz="1000" b="1" i="0" u="none" strike="noStrike" dirty="0">
                        <a:solidFill>
                          <a:srgbClr val="158C00"/>
                        </a:solidFill>
                        <a:latin typeface="Arial" panose="020B0604020202020204" pitchFamily="34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L="108000" marR="0" marT="0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sym typeface="Arial" panose="020B0604020202020204" pitchFamily="34" charset="0"/>
                        </a:rPr>
                        <a:t>Umsatz *</a:t>
                      </a:r>
                      <a:br>
                        <a:rPr lang="de-DE" sz="1000" u="none" strike="noStrike" dirty="0">
                          <a:sym typeface="Arial" panose="020B0604020202020204" pitchFamily="34" charset="0"/>
                        </a:rPr>
                      </a:br>
                      <a:r>
                        <a:rPr lang="de-DE" sz="1000" u="none" strike="noStrike" dirty="0">
                          <a:sym typeface="Arial" panose="020B0604020202020204" pitchFamily="34" charset="0"/>
                        </a:rPr>
                        <a:t>in Mio. Euro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R>
                      <a:noFill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L04B  ANTI-TNF PRODUKTE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2.283,2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L01G  MAB ANTINEOPLASTIKA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1.714,9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effectLst/>
                          <a:latin typeface="Arial" panose="020B0604020202020204" pitchFamily="34" charset="0"/>
                        </a:rPr>
                        <a:t>   N07A  PROD.G.MULTIPLE SKLEROSE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1.689,0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L01H  PROTEINKIN.HEMM.A.NEOPL.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1.660,0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2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B01F  DIREKTE FAKTOR XA HEMMER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1.587,6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A10C  HUMANINSULIN UND ANALOGA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1.309,9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N02A  BETAEUBUNGSMITTEL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997,3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T02D  DIABETES-TESTS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862,7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4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>
                          <a:effectLst/>
                          <a:latin typeface="Arial" panose="020B0604020202020204" pitchFamily="34" charset="0"/>
                        </a:rPr>
                        <a:t>   J05C  VIRUSTATIKA GEGEN HIV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848,8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effectLst/>
                          <a:latin typeface="Arial" panose="020B0604020202020204" pitchFamily="34" charset="0"/>
                        </a:rPr>
                        <a:t>   L01X  SONSTIGE ANTINEOPLASTIKA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726,9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SUMME TOP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13.680,4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GESAMT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39.827,4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8" name="Titel 47"/>
          <p:cNvSpPr>
            <a:spLocks noGrp="1"/>
          </p:cNvSpPr>
          <p:nvPr>
            <p:ph type="title"/>
          </p:nvPr>
        </p:nvSpPr>
        <p:spPr>
          <a:xfrm>
            <a:off x="367665" y="342280"/>
            <a:ext cx="11338560" cy="768263"/>
          </a:xfrm>
        </p:spPr>
        <p:txBody>
          <a:bodyPr/>
          <a:lstStyle/>
          <a:p>
            <a:r>
              <a:rPr lang="de-DE" sz="2400" dirty="0"/>
              <a:t>Abbildung 3: GKV-Arzneiausgaben 2018 – insgesamt moderates, bei Top 10- Kategorien mit patentgeschützten Produkten beträchtliches Wachstum </a:t>
            </a:r>
          </a:p>
        </p:txBody>
      </p:sp>
      <p:sp>
        <p:nvSpPr>
          <p:cNvPr id="69" name="ArtechOthers 1"/>
          <p:cNvSpPr txBox="1">
            <a:spLocks noChangeArrowheads="1"/>
          </p:cNvSpPr>
          <p:nvPr/>
        </p:nvSpPr>
        <p:spPr bwMode="auto">
          <a:xfrm>
            <a:off x="384693" y="5825673"/>
            <a:ext cx="11338561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36000" rIns="90000" bIns="36000" anchor="b" anchorCtr="0">
            <a:spAutoFit/>
          </a:bodyPr>
          <a:lstStyle/>
          <a:p>
            <a:pPr defTabSz="87312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sz="900" dirty="0">
                <a:solidFill>
                  <a:prstClr val="black"/>
                </a:solidFill>
                <a:ea typeface="ar"/>
                <a:cs typeface="Arial"/>
                <a:sym typeface="Arial" panose="020B0604020202020204" pitchFamily="34" charset="0"/>
              </a:rPr>
              <a:t>Quelle: IQVIA: </a:t>
            </a:r>
            <a:r>
              <a:rPr lang="de-DE" sz="9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IMS PharmaScope</a:t>
            </a:r>
            <a:r>
              <a:rPr lang="de-DE" sz="900" baseline="300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®</a:t>
            </a:r>
            <a:r>
              <a:rPr lang="de-DE" sz="9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 Polo, Absatz in Packungen, ohne Impfstoffe; *Umsatz in Euro zum Apothekenverkaufspreis (AVP) abzüglich der von Herstellern und Apotheken zu leistenden Zwangsrabatte, abzüglich gemeldete </a:t>
            </a:r>
            <a:r>
              <a:rPr lang="de-DE" sz="900" dirty="0">
                <a:solidFill>
                  <a:srgbClr val="111111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Rabatte aus Erstattungsbeträgen nach §130 SGB V;</a:t>
            </a:r>
            <a:r>
              <a:rPr lang="de-DE" sz="900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 ohne Einsparungen aus Rabattverträgen; Absatz in Packungseinheiten; </a:t>
            </a:r>
            <a:r>
              <a:rPr lang="de-DE" sz="900" b="1" dirty="0">
                <a:solidFill>
                  <a:prstClr val="black"/>
                </a:solidFill>
                <a:ea typeface="ＭＳ Ｐゴシック" charset="-128"/>
                <a:cs typeface="Arial"/>
                <a:sym typeface="Arial" panose="020B0604020202020204" pitchFamily="34" charset="0"/>
              </a:rPr>
              <a:t>ohne Impfstoffe</a:t>
            </a:r>
            <a:endParaRPr lang="de-DE" sz="900" dirty="0">
              <a:solidFill>
                <a:srgbClr val="297DFD"/>
              </a:solidFill>
              <a:ea typeface="ar"/>
              <a:cs typeface="Arial"/>
              <a:sym typeface="Arial" panose="020B0604020202020204" pitchFamily="34" charset="0"/>
            </a:endParaRPr>
          </a:p>
        </p:txBody>
      </p:sp>
      <p:graphicFrame>
        <p:nvGraphicFramePr>
          <p:cNvPr id="15" name="Chart 3">
            <a:extLst>
              <a:ext uri="{FF2B5EF4-FFF2-40B4-BE49-F238E27FC236}">
                <a16:creationId xmlns:a16="http://schemas.microsoft.com/office/drawing/2014/main" id="{C449FFBE-487B-4196-8231-53353E0AA70D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96000761"/>
              </p:ext>
            </p:extLst>
          </p:nvPr>
        </p:nvGraphicFramePr>
        <p:xfrm>
          <a:off x="6410325" y="1749425"/>
          <a:ext cx="5295900" cy="399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4599A0C3-0093-49D1-9459-80EAF2A0DC4F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7261225" y="3462338"/>
            <a:ext cx="1905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1772B7A2-CE7F-4F8C-B033-B79D225B0B4C}" type="datetime'''0'''''''''''''''''''''''''''''''''''',''''0'''''''''''''''">
              <a:rPr lang="de-DE" altLang="en-US" sz="900" smtClean="0">
                <a:solidFill>
                  <a:schemeClr val="tx1"/>
                </a:solidFill>
                <a:sym typeface="+mn-lt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0,0</a:t>
            </a:fld>
            <a:endParaRPr lang="de-DE" sz="9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824769" name="Rechteck 1824768"/>
          <p:cNvSpPr/>
          <p:nvPr>
            <p:custDataLst>
              <p:tags r:id="rId6"/>
            </p:custDataLst>
          </p:nvPr>
        </p:nvSpPr>
        <p:spPr bwMode="auto">
          <a:xfrm>
            <a:off x="6745288" y="1595438"/>
            <a:ext cx="179388" cy="13335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824770" name="Rechteck 1824769"/>
          <p:cNvSpPr/>
          <p:nvPr>
            <p:custDataLst>
              <p:tags r:id="rId7"/>
            </p:custDataLst>
          </p:nvPr>
        </p:nvSpPr>
        <p:spPr bwMode="auto">
          <a:xfrm>
            <a:off x="7877175" y="1595438"/>
            <a:ext cx="179388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prstClr val="white"/>
              </a:solidFill>
            </a:endParaRPr>
          </a:p>
        </p:txBody>
      </p:sp>
      <p:sp>
        <p:nvSpPr>
          <p:cNvPr id="1824768" name="Rechteck 1824767"/>
          <p:cNvSpPr/>
          <p:nvPr>
            <p:custDataLst>
              <p:tags r:id="rId8"/>
            </p:custDataLst>
          </p:nvPr>
        </p:nvSpPr>
        <p:spPr bwMode="auto">
          <a:xfrm>
            <a:off x="6975475" y="1590675"/>
            <a:ext cx="800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6DC066-0AB6-4855-B435-8990F84067B9}" type="datetime''''' +''''''/-'' ''''%'''' U''m''''''''''''s''a''''t''''''''z'">
              <a:rPr lang="de-DE" alt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 +/- % Umsatz</a:t>
            </a:fld>
            <a:endParaRPr lang="de-DE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10" name="Rechteck 109"/>
          <p:cNvSpPr/>
          <p:nvPr>
            <p:custDataLst>
              <p:tags r:id="rId9"/>
            </p:custDataLst>
          </p:nvPr>
        </p:nvSpPr>
        <p:spPr bwMode="auto">
          <a:xfrm>
            <a:off x="8107363" y="1590675"/>
            <a:ext cx="755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599A0C-3EE3-4C7A-959F-E3E5E959AB9F}" type="datetime''''''''' ''+/-'''''' %'''' A''''b''''''''''sa''t''''''''''''z'">
              <a:rPr lang="de-DE" altLang="en-US" sz="10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 +/- % Absatz</a:t>
            </a:fld>
            <a:endParaRPr lang="de-DE" sz="1000" dirty="0">
              <a:solidFill>
                <a:prstClr val="black"/>
              </a:solidFill>
              <a:sym typeface="+mn-lt"/>
            </a:endParaRPr>
          </a:p>
        </p:txBody>
      </p:sp>
      <p:sp>
        <p:nvSpPr>
          <p:cNvPr id="14" name="Fußzeilenplatzhalter 28">
            <a:extLst>
              <a:ext uri="{FF2B5EF4-FFF2-40B4-BE49-F238E27FC236}">
                <a16:creationId xmlns:a16="http://schemas.microsoft.com/office/drawing/2014/main" id="{12894D4F-5264-4D9A-AB92-8D4A9C1B7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r>
              <a:rPr lang="en-US" dirty="0"/>
              <a:t>© 2019, IQVIA Commercial GmbH &amp; Co. OHG.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19609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8CF9872-A928-4593-9AA5-92BF4FC2982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4" name="think-cell Folie" r:id="rId17" imgW="216" imgH="216" progId="TCLayout.ActiveDocument.1">
                  <p:embed/>
                </p:oleObj>
              </mc:Choice>
              <mc:Fallback>
                <p:oleObj name="think-cell Folie" r:id="rId17" imgW="216" imgH="21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8CF9872-A928-4593-9AA5-92BF4FC298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9236F775-31E0-4992-B0E2-31077654D7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endParaRPr lang="de-DE" sz="1400" b="1" dirty="0" err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41ABD-3AE0-4040-9FE4-03A164A047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2019, IQVIA Commercial GmbH &amp; Co. OHG. All rights reserved.</a:t>
            </a:r>
          </a:p>
        </p:txBody>
      </p:sp>
      <p:graphicFrame>
        <p:nvGraphicFramePr>
          <p:cNvPr id="89" name="Chart 3">
            <a:extLst>
              <a:ext uri="{FF2B5EF4-FFF2-40B4-BE49-F238E27FC236}">
                <a16:creationId xmlns:a16="http://schemas.microsoft.com/office/drawing/2014/main" id="{A5DD02A7-CF72-4AA3-98DC-4573B36DEF86}"/>
              </a:ext>
            </a:extLst>
          </p:cNvPr>
          <p:cNvGraphicFramePr/>
          <p:nvPr>
            <p:custDataLst>
              <p:tags r:id="rId4"/>
            </p:custDataLst>
            <p:extLst/>
          </p:nvPr>
        </p:nvGraphicFramePr>
        <p:xfrm>
          <a:off x="301625" y="1720850"/>
          <a:ext cx="11504613" cy="3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A28D752F-8F54-4F01-85F5-7932F99EE48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79438" y="5043488"/>
            <a:ext cx="1876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dirty="0">
                <a:solidFill>
                  <a:schemeClr val="tx1"/>
                </a:solidFill>
              </a:rPr>
              <a:t>B01F direkte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chemeClr val="tx1"/>
                </a:solidFill>
                <a:sym typeface="+mn-lt"/>
              </a:rPr>
              <a:t>Faktor-</a:t>
            </a:r>
            <a:r>
              <a:rPr lang="de-DE" sz="1400" b="1" dirty="0" err="1">
                <a:solidFill>
                  <a:schemeClr val="tx1"/>
                </a:solidFill>
                <a:sym typeface="+mn-lt"/>
              </a:rPr>
              <a:t>Xa</a:t>
            </a:r>
            <a:r>
              <a:rPr lang="de-DE" sz="1400" b="1" dirty="0">
                <a:solidFill>
                  <a:schemeClr val="tx1"/>
                </a:solidFill>
                <a:sym typeface="+mn-lt"/>
              </a:rPr>
              <a:t>-Hemmer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1F38C69-146A-44EC-8F4C-4A31D850A60D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737724" y="5043488"/>
            <a:ext cx="1701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dirty="0">
                <a:solidFill>
                  <a:schemeClr val="tx1"/>
                </a:solidFill>
              </a:rPr>
              <a:t>L01X Sonstige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schemeClr val="tx1"/>
                </a:solidFill>
                <a:sym typeface="+mn-lt"/>
              </a:rPr>
              <a:t>Antineoplastika</a:t>
            </a:r>
            <a:endParaRPr lang="de-DE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31F212A-7717-4A01-8E48-62221E6E00C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2935287" y="5043488"/>
            <a:ext cx="1701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dirty="0">
                <a:solidFill>
                  <a:schemeClr val="tx1"/>
                </a:solidFill>
              </a:rPr>
              <a:t>L01 MAB 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dirty="0" err="1">
                <a:solidFill>
                  <a:schemeClr val="tx1"/>
                </a:solidFill>
              </a:rPr>
              <a:t>Antineoplastika</a:t>
            </a:r>
            <a:r>
              <a:rPr lang="de-DE" altLang="en-US" sz="1400" b="1" dirty="0">
                <a:solidFill>
                  <a:schemeClr val="tx1"/>
                </a:solidFill>
              </a:rPr>
              <a:t>*</a:t>
            </a:r>
            <a:endParaRPr lang="de-DE" sz="1400" b="1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D1D23FE-3E43-4DA4-BEC2-65F2BF36C88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426075" y="5043488"/>
            <a:ext cx="1254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 dirty="0">
                <a:solidFill>
                  <a:schemeClr val="tx1"/>
                </a:solidFill>
              </a:rPr>
              <a:t>L04B Anti-TNF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chemeClr val="tx1"/>
                </a:solidFill>
                <a:sym typeface="+mn-lt"/>
              </a:rPr>
              <a:t>Produkte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AB36AE8-A301-47BC-881F-B870F17D3D4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500938" y="5043488"/>
            <a:ext cx="16414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i-FI" altLang="en-US" sz="1400" b="1" dirty="0">
                <a:solidFill>
                  <a:schemeClr val="tx1"/>
                </a:solidFill>
              </a:rPr>
              <a:t>L01H Proteinkinase-</a:t>
            </a:r>
            <a:br>
              <a:rPr lang="fi-FI" altLang="en-US" sz="1400" b="1" dirty="0">
                <a:solidFill>
                  <a:schemeClr val="tx1"/>
                </a:solidFill>
              </a:rPr>
            </a:br>
            <a:r>
              <a:rPr lang="fi-FI" altLang="en-US" sz="1400" b="1" dirty="0">
                <a:solidFill>
                  <a:schemeClr val="tx1"/>
                </a:solidFill>
              </a:rPr>
              <a:t>hemmer, antineoplastisch</a:t>
            </a:r>
            <a:endParaRPr lang="de-DE" sz="1400" b="1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F1532BB-3E7C-4C07-A27A-D9EF9F41E82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5699125" y="5767388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 err="1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04BB366-642A-49FC-8EDB-09E1EE7E30A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068888" y="5767388"/>
            <a:ext cx="250825" cy="18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 err="1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5A085AE6-8759-422F-A13D-B492159B4518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6378575" y="5767388"/>
            <a:ext cx="250825" cy="187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D3E5AB6-7743-4286-ABC9-5DE949FDF8FF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370513" y="5762625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1238572-E7C4-4C90-8493-9E916E6A25AD}" type="datetime'''N''''1'''''''''''''''''''">
              <a:rPr lang="de-DE" altLang="en-US" sz="1400" smtClean="0">
                <a:solidFill>
                  <a:schemeClr val="tx1"/>
                </a:solidFill>
              </a:rPr>
              <a:pPr/>
              <a:t>N1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8D267B8-30D4-4555-994D-FCAD7C157BB7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000750" y="5762625"/>
            <a:ext cx="2762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82F6F1E-C6C8-41F8-A01B-F5E706CCC15F}" type="datetime'''''''''''''''''''N''''''''''''''''''''''''2 '''''''''">
              <a:rPr lang="de-DE" altLang="en-US" sz="1400" smtClean="0">
                <a:solidFill>
                  <a:schemeClr val="tx1"/>
                </a:solidFill>
              </a:rPr>
              <a:pPr/>
              <a:t>N2 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D0EAC048-1B95-4A2B-B1D0-F67AB5A855DF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680200" y="5762625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E96DCED-781F-4B6D-919A-6D68C1432877}" type="datetime'''''''''''''''''N''''''''''''''''''''''3'''''''''''''''''''">
              <a:rPr lang="de-DE" altLang="en-US" sz="1400" smtClean="0">
                <a:solidFill>
                  <a:schemeClr val="tx1"/>
                </a:solidFill>
              </a:rPr>
              <a:pPr/>
              <a:t>N3</a:t>
            </a:fld>
            <a:endParaRPr lang="de-DE" sz="1400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7D92BD9-5AAB-4FF5-A4EF-DD02D0E02D16}"/>
              </a:ext>
            </a:extLst>
          </p:cNvPr>
          <p:cNvSpPr txBox="1"/>
          <p:nvPr/>
        </p:nvSpPr>
        <p:spPr>
          <a:xfrm>
            <a:off x="384693" y="6047620"/>
            <a:ext cx="7785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2"/>
                </a:solidFill>
              </a:rPr>
              <a:t>Quelle: IMS </a:t>
            </a:r>
            <a:r>
              <a:rPr lang="de-DE" sz="1000" dirty="0" err="1">
                <a:solidFill>
                  <a:schemeClr val="tx2"/>
                </a:solidFill>
              </a:rPr>
              <a:t>Contract</a:t>
            </a:r>
            <a:r>
              <a:rPr lang="de-DE" sz="1000" dirty="0">
                <a:solidFill>
                  <a:schemeClr val="tx2"/>
                </a:solidFill>
              </a:rPr>
              <a:t> Monitor</a:t>
            </a:r>
            <a:r>
              <a:rPr lang="de-DE" sz="1000" baseline="30000" dirty="0">
                <a:solidFill>
                  <a:schemeClr val="tx2"/>
                </a:solidFill>
              </a:rPr>
              <a:t>®</a:t>
            </a:r>
            <a:r>
              <a:rPr lang="de-DE" sz="1000" dirty="0">
                <a:solidFill>
                  <a:schemeClr val="tx2"/>
                </a:solidFill>
              </a:rPr>
              <a:t> National, Basis Umsatz in EUR zu </a:t>
            </a:r>
            <a:r>
              <a:rPr lang="de-DE" sz="1000" dirty="0" err="1">
                <a:solidFill>
                  <a:schemeClr val="tx2"/>
                </a:solidFill>
              </a:rPr>
              <a:t>ApU</a:t>
            </a:r>
            <a:r>
              <a:rPr lang="de-DE" sz="1000" dirty="0">
                <a:solidFill>
                  <a:schemeClr val="tx2"/>
                </a:solidFill>
              </a:rPr>
              <a:t>    * MAB: </a:t>
            </a:r>
            <a:r>
              <a:rPr lang="de-DE" sz="1000" dirty="0" err="1">
                <a:solidFill>
                  <a:schemeClr val="tx2"/>
                </a:solidFill>
              </a:rPr>
              <a:t>monoclonal</a:t>
            </a:r>
            <a:r>
              <a:rPr lang="de-DE" sz="1000" dirty="0">
                <a:solidFill>
                  <a:schemeClr val="tx2"/>
                </a:solidFill>
              </a:rPr>
              <a:t> </a:t>
            </a:r>
            <a:r>
              <a:rPr lang="de-DE" sz="1000" dirty="0" err="1">
                <a:solidFill>
                  <a:schemeClr val="tx2"/>
                </a:solidFill>
              </a:rPr>
              <a:t>antibodies</a:t>
            </a:r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20" name="Titel 47">
            <a:extLst>
              <a:ext uri="{FF2B5EF4-FFF2-40B4-BE49-F238E27FC236}">
                <a16:creationId xmlns:a16="http://schemas.microsoft.com/office/drawing/2014/main" id="{E0D707C1-E386-48BC-80CA-AC39EE4D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57" y="168671"/>
            <a:ext cx="11338560" cy="768263"/>
          </a:xfrm>
        </p:spPr>
        <p:txBody>
          <a:bodyPr/>
          <a:lstStyle/>
          <a:p>
            <a:r>
              <a:rPr lang="de-DE" sz="2400" dirty="0"/>
              <a:t>Abbildung 4: Wachstumsstärkste GKV-Arzneigruppen unter den führenden Top 10: Markteintritt neuer Produkte und/oder Therapieetablierung </a:t>
            </a:r>
          </a:p>
        </p:txBody>
      </p:sp>
      <p:sp>
        <p:nvSpPr>
          <p:cNvPr id="22" name="Textplatzhalter 60">
            <a:extLst>
              <a:ext uri="{FF2B5EF4-FFF2-40B4-BE49-F238E27FC236}">
                <a16:creationId xmlns:a16="http://schemas.microsoft.com/office/drawing/2014/main" id="{42BDE492-6FC2-4DB3-8AC5-7ED9C2753E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/>
          <a:lstStyle/>
          <a:p>
            <a:pPr lvl="0"/>
            <a:r>
              <a:rPr lang="de-DE" sz="1400" b="1" dirty="0"/>
              <a:t>Darstellung der Entwicklung nach Packungsgrößen (ohne „keine Regelung“)</a:t>
            </a:r>
          </a:p>
        </p:txBody>
      </p:sp>
    </p:spTree>
    <p:extLst>
      <p:ext uri="{BB962C8B-B14F-4D97-AF65-F5344CB8AC3E}">
        <p14:creationId xmlns:p14="http://schemas.microsoft.com/office/powerpoint/2010/main" val="236843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04733"/>
              </p:ext>
            </p:ext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80" name="think-cell Folie" r:id="rId71" imgW="360" imgH="360" progId="TCLayout.ActiveDocument.1">
                  <p:embed/>
                </p:oleObj>
              </mc:Choice>
              <mc:Fallback>
                <p:oleObj name="think-cell Folie" r:id="rId7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1400" b="1" dirty="0"/>
              <a:t>Herstellerrabatte in Mio. Euro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543" y="989718"/>
            <a:ext cx="11338560" cy="387439"/>
          </a:xfrm>
        </p:spPr>
        <p:txBody>
          <a:bodyPr/>
          <a:lstStyle/>
          <a:p>
            <a:r>
              <a:rPr lang="de-DE" sz="2400" dirty="0"/>
              <a:t>Abbildung 5: Einsparungen durch Herstellerabschläge – in 2018 über die Hälfte aus AMNOG-Rabatten </a:t>
            </a:r>
            <a:br>
              <a:rPr lang="de-DE" sz="2400" dirty="0"/>
            </a:br>
            <a:endParaRPr lang="de-DE" sz="2400" dirty="0"/>
          </a:p>
        </p:txBody>
      </p:sp>
      <p:graphicFrame>
        <p:nvGraphicFramePr>
          <p:cNvPr id="90" name="Chart 3">
            <a:extLst>
              <a:ext uri="{FF2B5EF4-FFF2-40B4-BE49-F238E27FC236}">
                <a16:creationId xmlns:a16="http://schemas.microsoft.com/office/drawing/2014/main" id="{DDAC7EE0-9BD4-4A19-87A7-41816A309583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7979684"/>
              </p:ext>
            </p:extLst>
          </p:nvPr>
        </p:nvGraphicFramePr>
        <p:xfrm>
          <a:off x="569913" y="2047875"/>
          <a:ext cx="10028237" cy="269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cxnSp>
        <p:nvCxnSpPr>
          <p:cNvPr id="24" name="Gerader Verbinder 23"/>
          <p:cNvCxnSpPr>
            <a:cxnSpLocks/>
          </p:cNvCxnSpPr>
          <p:nvPr>
            <p:custDataLst>
              <p:tags r:id="rId5"/>
            </p:custDataLst>
          </p:nvPr>
        </p:nvCxnSpPr>
        <p:spPr bwMode="auto">
          <a:xfrm flipV="1">
            <a:off x="1473200" y="2552700"/>
            <a:ext cx="0" cy="7620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6F8AEB3-B2AD-4F75-8321-A15E73FF7704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3079750" y="2552700"/>
            <a:ext cx="0" cy="611188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B872DAFA-8F62-4838-9863-7488F5D64C9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1473200" y="2552700"/>
            <a:ext cx="16065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>
            <p:custDataLst>
              <p:tags r:id="rId8"/>
            </p:custDataLst>
          </p:nvPr>
        </p:nvCxnSpPr>
        <p:spPr bwMode="auto">
          <a:xfrm flipV="1">
            <a:off x="3155950" y="2714625"/>
            <a:ext cx="0" cy="449263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>
            <p:custDataLst>
              <p:tags r:id="rId9"/>
            </p:custDataLst>
          </p:nvPr>
        </p:nvCxnSpPr>
        <p:spPr bwMode="auto">
          <a:xfrm>
            <a:off x="3155950" y="2714625"/>
            <a:ext cx="156686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>
            <p:custDataLst>
              <p:tags r:id="rId10"/>
            </p:custDataLst>
          </p:nvPr>
        </p:nvCxnSpPr>
        <p:spPr bwMode="auto">
          <a:xfrm>
            <a:off x="4722813" y="2714625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>
            <p:custDataLst>
              <p:tags r:id="rId11"/>
            </p:custDataLst>
          </p:nvPr>
        </p:nvCxnSpPr>
        <p:spPr bwMode="auto">
          <a:xfrm flipV="1">
            <a:off x="4799013" y="2468563"/>
            <a:ext cx="0" cy="398463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>
            <p:custDataLst>
              <p:tags r:id="rId12"/>
            </p:custDataLst>
          </p:nvPr>
        </p:nvCxnSpPr>
        <p:spPr bwMode="auto">
          <a:xfrm>
            <a:off x="4799013" y="2468563"/>
            <a:ext cx="15684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>
            <p:custDataLst>
              <p:tags r:id="rId13"/>
            </p:custDataLst>
          </p:nvPr>
        </p:nvCxnSpPr>
        <p:spPr bwMode="auto">
          <a:xfrm>
            <a:off x="6367463" y="2468563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/>
          <p:nvPr>
            <p:custDataLst>
              <p:tags r:id="rId14"/>
            </p:custDataLst>
          </p:nvPr>
        </p:nvCxnSpPr>
        <p:spPr bwMode="auto">
          <a:xfrm>
            <a:off x="6443663" y="2184400"/>
            <a:ext cx="1566863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>
            <p:custDataLst>
              <p:tags r:id="rId15"/>
            </p:custDataLst>
          </p:nvPr>
        </p:nvCxnSpPr>
        <p:spPr bwMode="auto">
          <a:xfrm flipV="1">
            <a:off x="6443663" y="2184400"/>
            <a:ext cx="0" cy="436563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/>
          <p:cNvCxnSpPr/>
          <p:nvPr>
            <p:custDataLst>
              <p:tags r:id="rId16"/>
            </p:custDataLst>
          </p:nvPr>
        </p:nvCxnSpPr>
        <p:spPr bwMode="auto">
          <a:xfrm>
            <a:off x="8010525" y="2184400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E282E1F2-26A7-486C-8B64-E98DCBF3A30E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9693275" y="1749425"/>
            <a:ext cx="0" cy="15240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66FFB09-3CE3-4348-B542-3D332B150F30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8086725" y="1749425"/>
            <a:ext cx="160655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FE0373A-73C7-4E54-BD25-8732897B0E44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 flipV="1">
            <a:off x="8086725" y="1749425"/>
            <a:ext cx="0" cy="587375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platzhalter 26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641600" y="4524375"/>
            <a:ext cx="296862" cy="18256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4D2BB8A-E137-4B21-8C5F-A8AE1207638E}" type="datetime'''''''''''15''''''''''''''''''''''''''6'''''''''''">
              <a:rPr lang="de-DE" sz="12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156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9" name="Rechteck 8"/>
          <p:cNvSpPr/>
          <p:nvPr>
            <p:custDataLst>
              <p:tags r:id="rId21"/>
            </p:custDataLst>
          </p:nvPr>
        </p:nvSpPr>
        <p:spPr bwMode="auto">
          <a:xfrm>
            <a:off x="2943225" y="47625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DA433E4-A385-4666-9103-5AA22D5E1E63}" type="datetime'''''''''''''20''1''4''''''''''''''''''''''''''''''''''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35" name="Textplatzhalter 13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549775" y="2905125"/>
            <a:ext cx="423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b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A575FCD-A670-43CC-93D2-0590CFAD7462}" type="datetime'''''''''2''''''''.''''''''''''''''''''''4''''''4''9'''''''''''">
              <a:rPr lang="de-DE" altLang="en-US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2.449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30" name="Rechteck 29"/>
          <p:cNvSpPr/>
          <p:nvPr>
            <p:custDataLst>
              <p:tags r:id="rId23"/>
            </p:custDataLst>
          </p:nvPr>
        </p:nvSpPr>
        <p:spPr bwMode="gray">
          <a:xfrm>
            <a:off x="4613275" y="3267075"/>
            <a:ext cx="296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678169D-A3A3-4B1D-9DFC-12DA8545D475}" type="datetime'''''''''''''''''''''''''77''''1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771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0FB12F3-C3AB-4947-A744-8AB6C8AB6043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9217025" y="4538663"/>
            <a:ext cx="296863" cy="16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9045CBA-2BB3-4EA1-B4AD-EF362717A5BB}" type="datetime'''''''''''''1''''3''''''4'''''''''''">
              <a:rPr lang="de-DE" altLang="en-US" sz="12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de-DE" sz="12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4" name="Textplatzhalter 12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549775" y="3900488"/>
            <a:ext cx="423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F55506D-64A4-4011-A9F8-78F34ACC3CC7}" type="datetime'''''''''''''''''''''''''1''''.''''''''2''''''''''3''0''''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1.230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33" name="Textplatzhalter 1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943475" y="4383088"/>
            <a:ext cx="296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D6E5B267-61AD-4664-AF7F-29F2E09106BF}" type="datetime'''''''''''''2''''''''''9''''7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297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58" name="Textplatzhalter 27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284663" y="4525963"/>
            <a:ext cx="296862" cy="18256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E59AC575-ACD8-4FC9-A5E3-D11CDED48857}" type="datetime'''''''1''''''''''''''''''5''''''''''0''''''''''''''''''''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150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8" name="Textplatzhalter 8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586288" y="4762500"/>
            <a:ext cx="349250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BEC73ED-9758-40D6-AA0A-825A4F3A727C}" type="datetime'''''''2''''''''''''''''''01''''''''5'''''''">
              <a:rPr lang="de-DE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2015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32" name="Rechteck 31"/>
          <p:cNvSpPr/>
          <p:nvPr>
            <p:custDataLst>
              <p:tags r:id="rId29"/>
            </p:custDataLst>
          </p:nvPr>
        </p:nvSpPr>
        <p:spPr bwMode="gray">
          <a:xfrm>
            <a:off x="6194425" y="3140075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E62711A-F708-4BF3-98DC-0964314D88D0}" type="datetime'''''''''''1''''.''''''1''''''''5''''''''''''''0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1.150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4" name="Rectangle 4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gray">
          <a:xfrm>
            <a:off x="6194425" y="3895725"/>
            <a:ext cx="423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39C8924-55B0-4275-B279-F2CFD96E7A52}" type="datetime'''''''''''''''''''''1''''''.''''''2''''''''''''''''''''''37'''">
              <a:rPr lang="de-DE" altLang="en-US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1.237</a:t>
            </a:fld>
            <a:endParaRPr lang="de-DE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5" name="Rectangle 4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gray">
          <a:xfrm>
            <a:off x="6586538" y="4386263"/>
            <a:ext cx="296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FA036D5-F0F6-475B-8F79-08DD30B5FFAD}" type="datetime'''''''''3''''''0''''9'''''''''''''''''''''''''''''''''">
              <a:rPr lang="de-DE" altLang="en-US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309</a:t>
            </a:fld>
            <a:endParaRPr lang="de-DE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Rechteck 13"/>
          <p:cNvSpPr/>
          <p:nvPr>
            <p:custDataLst>
              <p:tags r:id="rId32"/>
            </p:custDataLst>
          </p:nvPr>
        </p:nvSpPr>
        <p:spPr bwMode="auto">
          <a:xfrm>
            <a:off x="1298575" y="4762500"/>
            <a:ext cx="349250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DD1FFBF-8CE1-4559-9583-FD13B28D062C}" type="datetime'''''''''2''''''''''''''''''''0''''1''3''''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>
            <p:custDataLst>
              <p:tags r:id="rId33"/>
            </p:custDataLst>
          </p:nvPr>
        </p:nvSpPr>
        <p:spPr bwMode="gray">
          <a:xfrm>
            <a:off x="2906713" y="3201988"/>
            <a:ext cx="4238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96908F2-70D4-4D2C-9CD1-682CBA395638}" type="datetime'1''''''.''''''''''''''''''9''''7''''''''9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1.979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36" name="Rechteck 35"/>
          <p:cNvSpPr/>
          <p:nvPr>
            <p:custDataLst>
              <p:tags r:id="rId34"/>
            </p:custDataLst>
          </p:nvPr>
        </p:nvSpPr>
        <p:spPr bwMode="gray">
          <a:xfrm>
            <a:off x="7837488" y="2989263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251403D8-6C95-4525-A4E8-6CE582D035B1}" type="datetime'''''''''''1.''''''''''''''''''''''''5''''''''''''''73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1.573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6" name="Rechteck 25"/>
          <p:cNvSpPr/>
          <p:nvPr>
            <p:custDataLst>
              <p:tags r:id="rId35"/>
            </p:custDataLst>
          </p:nvPr>
        </p:nvSpPr>
        <p:spPr bwMode="gray">
          <a:xfrm>
            <a:off x="8231188" y="4384675"/>
            <a:ext cx="296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FA6C0CED-DD0C-4766-9CAB-CDE7CA3034BA}" type="datetime'3''''''''''''''''''''''''''''''''''07''''''''''''''''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307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Rechteck 24"/>
          <p:cNvSpPr/>
          <p:nvPr>
            <p:custDataLst>
              <p:tags r:id="rId36"/>
            </p:custDataLst>
          </p:nvPr>
        </p:nvSpPr>
        <p:spPr bwMode="gray">
          <a:xfrm>
            <a:off x="7572375" y="4527550"/>
            <a:ext cx="296863" cy="182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5F607300-15D8-46B8-822F-D3A1BF91BE95}" type="datetime'''''''''''''''''''''1''''4''''''''''''''''4''''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144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73" name="Textplatzhalter 8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874000" y="4762500"/>
            <a:ext cx="349250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E828B8B-6503-4940-93FF-898AECDC72C4}" type="datetime'''''''2''''''''''''0''''1''''''''7'">
              <a:rPr lang="de-DE" altLang="en-US" sz="1200" b="1"/>
              <a:pPr/>
              <a:t>2017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299B0C3-F207-494F-AACC-C1F470663B04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9482138" y="2778125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A081E17-8425-4301-A452-7628C5B936CE}" type="datetime'''''''''2''''''''''''''''''''.''''3''0''''''''''6'''''''''">
              <a:rPr lang="de-DE" altLang="en-US" sz="12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2.306</a:t>
            </a:fld>
            <a:endParaRPr lang="de-DE" sz="12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8" name="Textplatzhalter 8">
            <a:extLst>
              <a:ext uri="{FF2B5EF4-FFF2-40B4-BE49-F238E27FC236}">
                <a16:creationId xmlns:a16="http://schemas.microsoft.com/office/drawing/2014/main" id="{336711C1-3B76-469F-8050-1ABE846D4CEB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518650" y="4762500"/>
            <a:ext cx="349250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3A96A9A8-94D3-4DDF-8FFD-E457FC9E0774}" type="datetime'''2''''''''''0''''''''''1''''8'''''">
              <a:rPr lang="de-DE" altLang="en-US" sz="1200" b="1" smtClean="0"/>
              <a:pPr marL="0" indent="0" algn="ctr">
                <a:spcBef>
                  <a:spcPct val="0"/>
                </a:spcBef>
                <a:buNone/>
              </a:pPr>
              <a:t>2018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71" name="Rectangle 4"/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gray">
          <a:xfrm>
            <a:off x="6194425" y="2659063"/>
            <a:ext cx="4238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D4DB2F7-FE18-489D-AA86-3C39143677AD}" type="datetime'''''''''''''''''''''''''''''''''''''''''''''''2''''''.''''837'">
              <a:rPr lang="de-DE" altLang="en-US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2.837</a:t>
            </a:fld>
            <a:endParaRPr lang="de-DE" sz="1200" b="1" dirty="0">
              <a:sym typeface="Arial" panose="020B0604020202020204" pitchFamily="34" charset="0"/>
            </a:endParaRPr>
          </a:p>
        </p:txBody>
      </p:sp>
      <p:sp>
        <p:nvSpPr>
          <p:cNvPr id="13" name="Rechteck 12"/>
          <p:cNvSpPr/>
          <p:nvPr>
            <p:custDataLst>
              <p:tags r:id="rId41"/>
            </p:custDataLst>
          </p:nvPr>
        </p:nvSpPr>
        <p:spPr bwMode="gray">
          <a:xfrm>
            <a:off x="2906713" y="3910013"/>
            <a:ext cx="4238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6691ACD-3125-45D6-A9E6-5D2ED8A08E50}" type="datetime'''''''''''''''''''''''''1''''''''''.1''''''''''''2''''''8'''''"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1.128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72" name="Rectangle 4"/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gray">
          <a:xfrm>
            <a:off x="5929313" y="4529138"/>
            <a:ext cx="296863" cy="18256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CE300581-0F02-4E16-AC22-C24BC686C703}" type="datetime'''''''''''''''''''''1''''''''''''''4''1'''''''''''''">
              <a:rPr lang="de-DE" altLang="en-US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141</a:t>
            </a:fld>
            <a:endParaRPr lang="de-DE" sz="12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Rechteck 6"/>
          <p:cNvSpPr/>
          <p:nvPr>
            <p:custDataLst>
              <p:tags r:id="rId43"/>
            </p:custDataLst>
          </p:nvPr>
        </p:nvSpPr>
        <p:spPr bwMode="gray">
          <a:xfrm>
            <a:off x="2970213" y="3435350"/>
            <a:ext cx="296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662583AC-DFF3-4C30-BCB0-B7BFE3F6EB74}" type="datetime'''''''''''''''''''''''''3''''''''''''6''''''9''''''''''''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369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27" name="Rechteck 26"/>
          <p:cNvSpPr/>
          <p:nvPr>
            <p:custDataLst>
              <p:tags r:id="rId44"/>
            </p:custDataLst>
          </p:nvPr>
        </p:nvSpPr>
        <p:spPr bwMode="gray">
          <a:xfrm>
            <a:off x="7837488" y="3887788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87ED0612-9718-4297-B952-6A98902E44FC}" type="datetime'1''''''''''.''''2''''''6''''''''''1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</a:rPr>
              <a:pPr/>
              <a:t>1.261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Rechteck 5"/>
          <p:cNvSpPr/>
          <p:nvPr>
            <p:custDataLst>
              <p:tags r:id="rId45"/>
            </p:custDataLst>
          </p:nvPr>
        </p:nvSpPr>
        <p:spPr bwMode="gray">
          <a:xfrm>
            <a:off x="1325563" y="2849563"/>
            <a:ext cx="296863" cy="182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2D7F3A9A-7E19-410D-9407-D9AC25735D1A}" type="datetime'''''''''''''1''''4''''4'''">
              <a:rPr lang="de-DE" altLang="en-US" sz="120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/>
              <a:t>144</a:t>
            </a:fld>
            <a:endParaRPr lang="de-DE" sz="1200" dirty="0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B8622B31-01AF-481F-A72E-07F6B274C7C5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9482138" y="3916363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377850D-6D63-406B-9E56-5AE6A8901437}" type="datetime'''1''''''''.''''2''''''''''''''''''''''8''''9'''''''''''''''''">
              <a:rPr lang="de-DE" altLang="en-US" sz="12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1.289</a:t>
            </a:fld>
            <a:endParaRPr lang="de-DE" sz="12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6" name="Textplatzhalter 17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1262063" y="3590925"/>
            <a:ext cx="423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9B9140B-2ADF-44AA-A6F0-F745DC3F9E4E}" type="datetime'''2''.''''''''''''''''''''''''''''''1''''''''9''5'''''''''''''">
              <a:rPr lang="de-DE" sz="12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2.195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64" name="Textplatzhalter 8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230938" y="4762500"/>
            <a:ext cx="349250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69E5C0C7-9D65-4974-835B-D1ED79CDB1C1}" type="datetime'''2''''0''''''''''''''''''1''''''''''''''''6'''''''''''''''''">
              <a:rPr lang="de-DE" altLang="en-US" sz="1200" b="1"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2016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15" name="Rechteck 14"/>
          <p:cNvSpPr/>
          <p:nvPr>
            <p:custDataLst>
              <p:tags r:id="rId49"/>
            </p:custDataLst>
          </p:nvPr>
        </p:nvSpPr>
        <p:spPr bwMode="gray">
          <a:xfrm>
            <a:off x="1262063" y="2667000"/>
            <a:ext cx="423862" cy="1825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4DE0065-E969-48AF-AFC8-F23EAE68C839}" type="datetime'''2''''.''''''''''''''''''''''''''''7''9''''''1'''''''''''">
              <a:rPr lang="de-DE" sz="1200" b="1">
                <a:solidFill>
                  <a:schemeClr val="tx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2.791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4" name="Rechteck 3"/>
          <p:cNvSpPr/>
          <p:nvPr>
            <p:custDataLst>
              <p:tags r:id="rId50"/>
            </p:custDataLst>
          </p:nvPr>
        </p:nvSpPr>
        <p:spPr bwMode="gray">
          <a:xfrm>
            <a:off x="7837488" y="2374900"/>
            <a:ext cx="423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22225" tIns="0" rIns="2222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6516BEC0-7861-4536-93E1-95665095FBB4}" type="datetime'''3''.''''''''''''''2''''''''''''''''''8''6'''''''''''''''''''">
              <a:rPr lang="de-DE" altLang="en-US" sz="1200" b="1">
                <a:solidFill>
                  <a:schemeClr val="tx1"/>
                </a:solidFill>
                <a:cs typeface="Arial" panose="020B0604020202020204" pitchFamily="34" charset="0"/>
              </a:rPr>
              <a:pPr/>
              <a:t>3.286</a:t>
            </a:fld>
            <a:endParaRPr lang="de-DE" sz="1200" b="1" dirty="0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415679EA-E7AA-4300-B7A7-BF71D1EB75FA}"/>
              </a:ext>
            </a:extLst>
          </p:cNvPr>
          <p:cNvSpPr/>
          <p:nvPr>
            <p:custDataLst>
              <p:tags r:id="rId51"/>
            </p:custDataLst>
          </p:nvPr>
        </p:nvSpPr>
        <p:spPr bwMode="gray">
          <a:xfrm>
            <a:off x="9482138" y="1939925"/>
            <a:ext cx="423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9D5D3AE-8057-4BA5-8F87-773C5F55DF4C}" type="datetime'3.''''''''''''9''''''''''9''''''''''''''''''9'''''">
              <a:rPr lang="de-DE" altLang="en-US" sz="1200" b="1" smtClean="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3.999</a:t>
            </a:fld>
            <a:endParaRPr lang="de-DE" sz="1200" b="1" dirty="0" err="1">
              <a:solidFill>
                <a:schemeClr val="tx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45F3E55A-6504-464D-B715-9B93E8D3D073}"/>
              </a:ext>
            </a:extLst>
          </p:cNvPr>
          <p:cNvSpPr/>
          <p:nvPr>
            <p:custDataLst>
              <p:tags r:id="rId52"/>
            </p:custDataLst>
          </p:nvPr>
        </p:nvSpPr>
        <p:spPr bwMode="gray">
          <a:xfrm>
            <a:off x="9874250" y="4410075"/>
            <a:ext cx="2968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225" tIns="0" rIns="22225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040D597-F21F-4C4E-BF18-224BD9B3BCE8}" type="datetime'''''''''''2''''''''''''''''7''''1'''''''''''''''''''''''''''">
              <a:rPr lang="de-DE" altLang="en-US" sz="1200" smtClean="0">
                <a:solidFill>
                  <a:schemeClr val="bg1"/>
                </a:solidFill>
                <a:cs typeface="Arial" panose="020B0604020202020204" pitchFamily="34" charset="0"/>
                <a:sym typeface="+mn-lt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271</a:t>
            </a:fld>
            <a:endParaRPr lang="de-DE" sz="1200" dirty="0" err="1">
              <a:solidFill>
                <a:schemeClr val="bg1"/>
              </a:solidFill>
              <a:cs typeface="Arial" panose="020B0604020202020204" pitchFamily="34" charset="0"/>
              <a:sym typeface="+mn-lt"/>
            </a:endParaRPr>
          </a:p>
        </p:txBody>
      </p:sp>
      <p:sp>
        <p:nvSpPr>
          <p:cNvPr id="65" name="Textplatzhalter 16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1655763" y="4376738"/>
            <a:ext cx="296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CB3AB49-0A5C-4491-A6C5-0CF24B07D07D}" type="datetime'''''2''''''''''''''''''8''7'''">
              <a:rPr lang="de-DE" sz="1200">
                <a:solidFill>
                  <a:schemeClr val="bg1"/>
                </a:solidFill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287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56" name="Textplatzhalter 25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996950" y="4521200"/>
            <a:ext cx="296862" cy="182562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none" lIns="22225" tIns="0" rIns="22225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3DF1801-8F32-4954-936D-D0B81A843E07}" type="datetime'''''''''1''''''''''''''6''''''''''''''''''''''''''''''''''6'''">
              <a:rPr lang="de-DE" sz="1200">
                <a:solidFill>
                  <a:schemeClr val="bg1"/>
                </a:solidFill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166</a:t>
            </a:fld>
            <a:endParaRPr lang="de-DE" sz="1200" dirty="0">
              <a:solidFill>
                <a:schemeClr val="bg1"/>
              </a:solidFill>
              <a:cs typeface="Arial"/>
              <a:sym typeface="Arial" panose="020B060402020202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3298825" y="4371975"/>
            <a:ext cx="296862" cy="182562"/>
          </a:xfrm>
          <a:prstGeom prst="rect">
            <a:avLst/>
          </a:prstGeom>
          <a:noFill/>
          <a:effectLst/>
        </p:spPr>
        <p:txBody>
          <a:bodyPr wrap="none" lIns="22225" tIns="0" rIns="22225" bIns="0" anchor="ctr" anchorCtr="0">
            <a:noAutofit/>
          </a:bodyPr>
          <a:lstStyle>
            <a:lvl1pPr marL="228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•"/>
              <a:defRPr sz="20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−"/>
              <a:defRPr sz="1600">
                <a:solidFill>
                  <a:srgbClr val="002868"/>
                </a:solidFill>
                <a:latin typeface="+mn-lt"/>
              </a:defRPr>
            </a:lvl2pPr>
            <a:lvl3pPr marL="914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•"/>
              <a:defRPr sz="1400">
                <a:solidFill>
                  <a:srgbClr val="002868"/>
                </a:solidFill>
                <a:latin typeface="+mn-lt"/>
              </a:defRPr>
            </a:lvl3pPr>
            <a:lvl4pPr marL="12573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–"/>
              <a:defRPr sz="1200">
                <a:solidFill>
                  <a:srgbClr val="002868"/>
                </a:solidFill>
                <a:latin typeface="+mn-lt"/>
              </a:defRPr>
            </a:lvl4pPr>
            <a:lvl5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69C0C9"/>
              </a:buClr>
              <a:buFont typeface="Verdana" pitchFamily="34" charset="0"/>
              <a:buChar char="◦"/>
              <a:defRPr sz="1200">
                <a:solidFill>
                  <a:srgbClr val="002868"/>
                </a:solidFill>
                <a:latin typeface="+mn-lt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3651547-3EF3-4CB6-8FD8-47713E497B3F}" type="datetime'''3''''''''''''''''''''''''''''2''''7'''''''''''''''">
              <a:rPr lang="de-DE" sz="1200">
                <a:solidFill>
                  <a:schemeClr val="bg1"/>
                </a:solidFill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pPr marL="0" indent="0" algn="ctr">
                <a:spcBef>
                  <a:spcPct val="0"/>
                </a:spcBef>
                <a:buNone/>
              </a:pPr>
              <a:t>327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/>
              <a:sym typeface="Arial" panose="020B0604020202020204" pitchFamily="34" charset="0"/>
            </a:endParaRPr>
          </a:p>
        </p:txBody>
      </p:sp>
      <p:sp>
        <p:nvSpPr>
          <p:cNvPr id="55" name="Rectangle 4"/>
          <p:cNvSpPr>
            <a:spLocks noGrp="1" noChangeArrowheads="1"/>
          </p:cNvSpPr>
          <p:nvPr>
            <p:custDataLst>
              <p:tags r:id="rId56"/>
            </p:custDataLst>
          </p:nvPr>
        </p:nvSpPr>
        <p:spPr bwMode="auto">
          <a:xfrm>
            <a:off x="2025650" y="2435225"/>
            <a:ext cx="501650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FFD32F36-18CB-4927-9D4F-A73C4A5B66B6}" type="datetime'''''-''''''''2''9''''''''''''''''''''''''%'''''''''''''''''''">
              <a:rPr lang="de-DE" altLang="en-US" sz="1200" b="1">
                <a:sym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</a:pPr>
              <a:t>-29%</a:t>
            </a:fld>
            <a:endParaRPr lang="de-DE" sz="1200" b="1" dirty="0">
              <a:sym typeface="Arial" panose="020B0604020202020204" pitchFamily="34" charset="0"/>
            </a:endParaRPr>
          </a:p>
        </p:txBody>
      </p:sp>
      <p:sp>
        <p:nvSpPr>
          <p:cNvPr id="67" name="Textplatzhalter 18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3660775" y="2597150"/>
            <a:ext cx="555625" cy="23495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fld id="{DA728C68-892D-4E5C-A889-5CC46FAF3EA8}" type="datetime'+''''2''''''''''''4''''''''''''''''''%'''''''''''''">
              <a:rPr lang="de-DE" sz="1200" b="1">
                <a:sym typeface="Arial" panose="020B0604020202020204" pitchFamily="34" charset="0"/>
              </a:rPr>
              <a:pPr marL="0" indent="0" algn="ctr">
                <a:lnSpc>
                  <a:spcPct val="90000"/>
                </a:lnSpc>
                <a:spcBef>
                  <a:spcPct val="0"/>
                </a:spcBef>
                <a:buNone/>
              </a:pPr>
              <a:t>+24%</a:t>
            </a:fld>
            <a:endParaRPr lang="de-DE" sz="1200" b="1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19" name="Ellipse 18"/>
          <p:cNvSpPr/>
          <p:nvPr>
            <p:custDataLst>
              <p:tags r:id="rId58"/>
            </p:custDataLst>
          </p:nvPr>
        </p:nvSpPr>
        <p:spPr bwMode="auto">
          <a:xfrm>
            <a:off x="5305425" y="2351088"/>
            <a:ext cx="55562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012AE4C6-A07F-4E25-A62D-F69D0BF5D75C}" type="datetime'''''''''''''+''''''1''''''''''''6''''''''''%'''''">
              <a:rPr lang="de-D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+16%</a:t>
            </a:fld>
            <a:endParaRPr lang="de-DE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Ellipse 38"/>
          <p:cNvSpPr/>
          <p:nvPr>
            <p:custDataLst>
              <p:tags r:id="rId59"/>
            </p:custDataLst>
          </p:nvPr>
        </p:nvSpPr>
        <p:spPr bwMode="auto">
          <a:xfrm>
            <a:off x="6948488" y="2066925"/>
            <a:ext cx="555625" cy="234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825858B-A843-40F8-AAD6-6262B05E89ED}" type="datetime'''''''''+''''''''''''''''''''''''''''''''1''''''''''6%'''''''">
              <a:rPr lang="de-D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+16%</a:t>
            </a:fld>
            <a:endParaRPr lang="de-DE" sz="1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AC75432-01D5-473E-8939-14A0612FD66E}"/>
              </a:ext>
            </a:extLst>
          </p:cNvPr>
          <p:cNvSpPr/>
          <p:nvPr>
            <p:custDataLst>
              <p:tags r:id="rId60"/>
            </p:custDataLst>
          </p:nvPr>
        </p:nvSpPr>
        <p:spPr bwMode="auto">
          <a:xfrm>
            <a:off x="8612188" y="1620838"/>
            <a:ext cx="555625" cy="2587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A64DE4E-6C82-4122-92CD-8E9E49CF250C}" type="datetime'''+''''''''''2''2''''''''%'''''''''''''''''''''''''''''''''">
              <a:rPr lang="de-DE" altLang="en-US" sz="1200" b="1" smtClean="0">
                <a:solidFill>
                  <a:schemeClr val="tx1"/>
                </a:solidFill>
                <a:cs typeface="Arial" panose="020B060402020202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+22%</a:t>
            </a:fld>
            <a:endParaRPr lang="de-DE" sz="1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384693" y="5870932"/>
            <a:ext cx="8459788" cy="23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b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Quelle: IQVIA: IMS</a:t>
            </a:r>
            <a:r>
              <a:rPr lang="de-DE" sz="900" baseline="300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®</a:t>
            </a:r>
            <a:r>
              <a:rPr lang="de-DE" sz="9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 PharmaScope</a:t>
            </a:r>
            <a:r>
              <a:rPr lang="de-DE" sz="900" baseline="300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® </a:t>
            </a:r>
            <a:r>
              <a:rPr lang="de-DE" sz="900" dirty="0">
                <a:latin typeface="Arial" panose="020B0604020202020204" pitchFamily="34" charset="0"/>
                <a:cs typeface="Arial"/>
                <a:sym typeface="Arial" panose="020B0604020202020204" pitchFamily="34" charset="0"/>
              </a:rPr>
              <a:t>Polo, *geschützte Arzneimittel und Alt-Originale ohne Generikawettbewerb ohne FB</a:t>
            </a:r>
          </a:p>
        </p:txBody>
      </p:sp>
      <p:sp>
        <p:nvSpPr>
          <p:cNvPr id="46" name="Rechteck 45"/>
          <p:cNvSpPr/>
          <p:nvPr>
            <p:custDataLst>
              <p:tags r:id="rId61"/>
            </p:custDataLst>
          </p:nvPr>
        </p:nvSpPr>
        <p:spPr bwMode="auto">
          <a:xfrm>
            <a:off x="4673600" y="5111750"/>
            <a:ext cx="179388" cy="133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Rechteck 36"/>
          <p:cNvSpPr/>
          <p:nvPr>
            <p:custDataLst>
              <p:tags r:id="rId62"/>
            </p:custDataLst>
          </p:nvPr>
        </p:nvSpPr>
        <p:spPr bwMode="auto">
          <a:xfrm>
            <a:off x="693738" y="5111750"/>
            <a:ext cx="179388" cy="133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de-DE" sz="1400" dirty="0"/>
          </a:p>
        </p:txBody>
      </p:sp>
      <p:sp>
        <p:nvSpPr>
          <p:cNvPr id="59" name="Rechteck 58"/>
          <p:cNvSpPr/>
          <p:nvPr>
            <p:custDataLst>
              <p:tags r:id="rId63"/>
            </p:custDataLst>
          </p:nvPr>
        </p:nvSpPr>
        <p:spPr bwMode="auto">
          <a:xfrm>
            <a:off x="4673600" y="5314950"/>
            <a:ext cx="179388" cy="1333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hteck 44"/>
          <p:cNvSpPr/>
          <p:nvPr>
            <p:custDataLst>
              <p:tags r:id="rId64"/>
            </p:custDataLst>
          </p:nvPr>
        </p:nvSpPr>
        <p:spPr bwMode="auto">
          <a:xfrm>
            <a:off x="693738" y="5314950"/>
            <a:ext cx="179388" cy="133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Textplatzhalter 9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923925" y="5106988"/>
            <a:ext cx="1849438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0935457B-4635-494C-B2F5-743B4454A454}" type="datetime'''''Rab''att''e'''' ''aus Ers''tat''tung''s''beträgen'''''''">
              <a:rPr lang="de-DE" altLang="en-US" sz="1000"/>
              <a:pPr marL="0" indent="0">
                <a:spcBef>
                  <a:spcPct val="0"/>
                </a:spcBef>
                <a:buNone/>
              </a:pPr>
              <a:t>Rabatte aus Erstattungsbeträgen</a:t>
            </a:fld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54" name="Textplatzhalter 23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4903788" y="5310188"/>
            <a:ext cx="3860800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EFBACC47-5EB2-4BEF-B5BD-03F7EFE0B25B}" type="thinkcell&lt;?xml version=&quot;1.0&quot; encoding=&quot;UTF-16&quot; standalone=&quot;yes&quot;?&gt;&lt;root reqver=&quot;23045&quot;&gt;&lt;version val=&quot;25094&quot;/&gt;&lt;PersistentType&gt;&lt;m_guid val=&quot;a516f5a0-c710-4287-8f52-033c64efaf5b&quot;/&gt;&lt;m_prec&gt;&lt;m_yearfmt&gt;&lt;begin val=&quot;0&quot;/&gt;&lt;end val=&quot;4&quot;/&gt;&lt;/m_yearfmt&gt;&lt;/m_prec&gt;&lt;/PersistentType&gt;&lt;/root&gt;">
              <a:rPr lang="de-DE" altLang="en-US" sz="1000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10% "Generika"-Rabatt / ohne Rabattvertr. gem. §130a Abs.8 SGB V</a:t>
            </a:fld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42" name="Textplatzhalter 9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923925" y="5310188"/>
            <a:ext cx="364807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92F503BD-1B25-4CBE-BA8C-46B5D832DC24}" type="datetime'6%/7%/16% Z''wangsrabatt für RX und Non-RX ohne Fest''betrag '">
              <a:rPr lang="de-DE" sz="1000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6%/7%/16% Zwangsrabatt für RX und Non-RX ohne Festbetrag </a:t>
            </a:fld>
            <a:r>
              <a:rPr lang="de-DE" sz="1000" dirty="0">
                <a:sym typeface="Arial" panose="020B0604020202020204" pitchFamily="34" charset="0"/>
              </a:rPr>
              <a:t>*</a:t>
            </a:r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43" name="Textplatzhalter 10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4903788" y="5106988"/>
            <a:ext cx="2325688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2286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15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−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573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00200" indent="-228600" algn="l" rtl="0" eaLnBrk="1" fontAlgn="base" hangingPunct="1">
              <a:spcBef>
                <a:spcPts val="1300"/>
              </a:spcBef>
              <a:spcAft>
                <a:spcPct val="0"/>
              </a:spcAft>
              <a:buClr>
                <a:schemeClr val="bg2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◦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fld id="{115CF23B-475E-4D4B-8010-9B431A2EBF86}" type="datetime'''Zusatzabschläge'' ''in''f''olg''''e ''Pre''ismo''ratoriu''m'">
              <a:rPr lang="de-DE" altLang="en-US" sz="1000"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buNone/>
              </a:pPr>
              <a:t>Zusatzabschläge infolge Preismoratorium</a:t>
            </a:fld>
            <a:endParaRPr lang="de-DE" sz="1000" dirty="0">
              <a:cs typeface="Arial"/>
              <a:sym typeface="Arial" panose="020B0604020202020204" pitchFamily="34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0777680" y="3696920"/>
            <a:ext cx="628435" cy="230832"/>
          </a:xfrm>
          <a:prstGeom prst="rect">
            <a:avLst/>
          </a:prstGeom>
          <a:solidFill>
            <a:srgbClr val="006699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+2,2 %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10777680" y="4107900"/>
            <a:ext cx="628434" cy="2308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-12,0 %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10777681" y="2619111"/>
            <a:ext cx="628434" cy="23083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+46,6 %</a:t>
            </a:r>
          </a:p>
        </p:txBody>
      </p:sp>
      <p:sp>
        <p:nvSpPr>
          <p:cNvPr id="63" name="Textfeld 62"/>
          <p:cNvSpPr txBox="1"/>
          <p:nvPr/>
        </p:nvSpPr>
        <p:spPr>
          <a:xfrm>
            <a:off x="10777680" y="4425156"/>
            <a:ext cx="628434" cy="2308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-7,0 %</a:t>
            </a:r>
          </a:p>
        </p:txBody>
      </p:sp>
      <p:sp>
        <p:nvSpPr>
          <p:cNvPr id="69" name="Textfeld 68"/>
          <p:cNvSpPr txBox="1"/>
          <p:nvPr/>
        </p:nvSpPr>
        <p:spPr>
          <a:xfrm rot="16200000">
            <a:off x="11013233" y="3391468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+/- % ggü. Vorjahr</a:t>
            </a:r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2019, IQVIA Commercial GmbH &amp; Co. OHG.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0569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5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43900000000000005684E+00&quot;&gt;&lt;m_msothmcolidx val=&quot;0&quot;/&gt;&lt;m_rgb r=&quot;ED&quot; g=&quot;8B&quot; b=&quot;00&quot;/&gt;&lt;m_nBrightness val=&quot;0&quot;/&gt;&lt;/elem&gt;&lt;elem m_fUsage=&quot;6.56100000000000127542E-01&quot;&gt;&lt;m_msothmcolidx val=&quot;0&quot;/&gt;&lt;m_rgb r=&quot;D0&quot; g=&quot;E8&quot; b=&quot;FF&quot;/&gt;&lt;m_nBrightness val=&quot;0&quot;/&gt;&lt;/elem&gt;&lt;elem m_fUsage=&quot;5.90490000000000181402E-01&quot;&gt;&lt;m_msothmcolidx val=&quot;0&quot;/&gt;&lt;m_rgb r=&quot;DF&quot; g=&quot;07&quot; b=&quot;02&quot;/&gt;&lt;m_nBrightness val=&quot;0&quot;/&gt;&lt;/elem&gt;&lt;elem m_fUsage=&quot;5.31441000000000163261E-01&quot;&gt;&lt;m_msothmcolidx val=&quot;0&quot;/&gt;&lt;m_rgb r=&quot;FF&quot; g=&quot;CF&quot; b=&quot;32&quot;/&gt;&lt;m_nBrightness val=&quot;0&quot;/&gt;&lt;/elem&gt;&lt;elem m_fUsage=&quot;4.78296900000000135833E-01&quot;&gt;&lt;m_msothmcolidx val=&quot;0&quot;/&gt;&lt;m_rgb r=&quot;FA&quot; g=&quot;A5&quot; b=&quot;B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N9bK0vS0apcO0Vm.0yJ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KbKSb0SDqKRTSP_gPKn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mvyjDfRBOJ57Mn3HTKB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Xo8crjTISrir3RG16pQ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vXPitvTLmQH3wApxzhC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ChyoCtRLmK1SIgDjOkC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Vr5TnjcUerAJA62sfd_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as5pz3SCS4r.Gcv7ULR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1TL8JEp0.Bg1wazmdb8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pPFgbRRbyX6t1CilgeQ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iNG9.QRMeIP_NWU9xQY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rrbuUISNG_NdKY.5NEO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h.kDoT40exxYT2eAxIt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EqzsQj6k6wgxROP9AdZ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QJD2uIcE.sI69R_Ev6V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I7GyodS9.q2ARo5FEqt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t4pSTAIEW3wmO._oYcl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E_wrBITD67I5PzHNcG3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DqCrZ_QWOFsH_cVjOxr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iHUKgmRdyoRq3HCmXg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IbpfoQtU2PBrXatzuse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tGW0BGQTKD9jzNVwuk9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zc8SyKpEmwQWY99Sf7o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c0Z6iOB0iTwgFnJDhqT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M73PH6SoSNSsQCcQ10H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sbZFv5uUqVUQBSOezR1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HbyKyzA0eGxlsmUwfpI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ZXh34_m0unXXsg1HLQ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PGceFzRQ2fYQRD16ar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TR0MQBTy68FFyXCrPz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H3.FxYSd27IhlkLTtY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EF7iwVSGOX4oXqm8Jr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0dfpU0Qg6OZQ.lniza8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QKTCDtQn.t6z4Fl7f7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u_uyzNR3aROCFUVW7D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C.pSAUBUSoXAlx0A5d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hhglKGT8KcdYsCX3MUK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g1y0WqRGyX9u2fDtJng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nfttJTSR2ZYGkn8U05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etek12RGmMkksP7LaG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e8tiN8QfmEHOnESM5P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y4fNE4Sfm1Zsqhbwht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uZYkyhSj2JWm36hGCIg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4Ls_7YTQmcDi9tIi67j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kOFFBwQXulw.TPGqU_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seiE1FQ3mrAbvPcY1y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98EdwfRAmC3D11KwXU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B8TvmASdOtblAmpP3e9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Y5heO.SfWjGmdDEyO3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wcAWX6QPKqJthylumd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W9On4TRJ2Ug2KAZIdc4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xNGesWRe2VUBt5QCSeS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sF.2wcQH2iPOkiUXU48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TJynlIQOuZLqDH_nxh_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XlVrH_Rn2oMs_KK6uHE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bZgJ9AQoWzablSGf6SR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P6SQvwTLGsCf0mgfHcu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eYowMGQzGwtL5St3WhX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5xot1nPanQSMJb_cjOCy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SEAYOqJCUd52c44oGA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.IscwGTpoVbZt8sUZ8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_kITS9lTuRJMB2_Jae1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6o2eHz5O9mIjCLbH2V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qksRpQZ_px_JAXpxUrR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.XKhIy6H5izuYS0.Dh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3pG0e0mbMDwQevJHX9J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3LZCiz2Ew63uXxcqWd_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FKqldFu7KwVTXywTFp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n86aDGyMSojRjg7cz6_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u_C1G_EsHqmmiJN3I92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QLdrgFLxasHwoiSsRYa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_g6nvd1SBqG_UcPNzajV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DjmH5kQ8Sn_OpT2jm9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Dk4z2MTm.4Zn0_YVIIe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8Mue3aS8ifS0rg.6V0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EHNtfaTjSoXiCLTWuNx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xeEpKhHkOhdKLzQ1c20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qOcJXcQPm.q7AUMHUOu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4e3wi7RMuXiJXr0_pEk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cCLCIcQimgbY4f7EqY.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.SEOJ_SQqY3w4S1XK8K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FbXpPEJRSOLGTXYoc746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lsv7sNSqGN38FY0O_LM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jYT6DcTkORs1R2PPtpB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SLqxvUQ5.Krqxz1E8wU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wuWDckTJqlJdoMjUgZR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ecRGPpSA.WsC_wj5zBu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xp4kLTRaCsCnlMe_.2d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HkDipCqUevTM3TDBsr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PAWVb8aU2l5YMTS.yVZ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AkjMzRy0Wn.5_Cw00BQ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JhSgUoS2CjbkbV6QvHA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ZA279kQbaJSpqhi8V7Q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sDFZhiXkqQbDqOmwY91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KGZOH38ku5CkUlMNKBe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PAKWomVEK9VbZFDbXJr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rd1pokaUSNd8BFLtvJe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z4N.Q9RriZfRcfmpUyW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7aImlUTPiDcXs_cWo4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4wypfdSceppozoA66PZ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cCqyWpXUq3mxG2AoXuU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QjbYXQ60KA0AGMH7UMM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doVlgKQ0CS3uegkhse7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ZVmNqrRIOrqYJCb04GP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EI_gYbR4SeKbYGruJYD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732sm5QKmfZj.4VW24L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mGv1obSA6FCtzfAc2y4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M37lMkTAmkT2.SCaz.k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37YPGZS_SJWLVGCRVcDw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IQVIA Widescreen (16x9) PowerPoint Template</Template>
  <TotalTime>0</TotalTime>
  <Words>690</Words>
  <Application>Microsoft Office PowerPoint</Application>
  <PresentationFormat>Breitbild</PresentationFormat>
  <Paragraphs>197</Paragraphs>
  <Slides>5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5" baseType="lpstr">
      <vt:lpstr>ＭＳ Ｐゴシック</vt:lpstr>
      <vt:lpstr>ar</vt:lpstr>
      <vt:lpstr>Arial</vt:lpstr>
      <vt:lpstr>Arial Narrow</vt:lpstr>
      <vt:lpstr>Georgia</vt:lpstr>
      <vt:lpstr>Verdana</vt:lpstr>
      <vt:lpstr>Wingdings</vt:lpstr>
      <vt:lpstr>IQVIATemplate_WS_25Oct2017</vt:lpstr>
      <vt:lpstr>think-cell Folie</vt:lpstr>
      <vt:lpstr>think-cell Slide</vt:lpstr>
      <vt:lpstr>Abbildung 1: Stärkeres Umsatzwachstum im Klinik- als Apothekenmarkt 2018</vt:lpstr>
      <vt:lpstr>Abbildung 2: Höherer Anteil und stärkeres Wachstum neuer patentgeschützter Präparate in der Klinik</vt:lpstr>
      <vt:lpstr>Abbildung 3: GKV-Arzneiausgaben 2018 – insgesamt moderates, bei Top 10- Kategorien mit patentgeschützten Produkten beträchtliches Wachstum </vt:lpstr>
      <vt:lpstr>Abbildung 4: Wachstumsstärkste GKV-Arzneigruppen unter den führenden Top 10: Markteintritt neuer Produkte und/oder Therapieetablierung </vt:lpstr>
      <vt:lpstr>Abbildung 5: Einsparungen durch Herstellerabschläge – in 2018 über die Hälfte aus AMNOG-Rabatten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Schreiber</dc:creator>
  <cp:lastModifiedBy>Maag, Gisela</cp:lastModifiedBy>
  <cp:revision>217</cp:revision>
  <cp:lastPrinted>2017-10-20T15:11:52Z</cp:lastPrinted>
  <dcterms:created xsi:type="dcterms:W3CDTF">2017-11-10T11:59:03Z</dcterms:created>
  <dcterms:modified xsi:type="dcterms:W3CDTF">2019-02-18T10:37:18Z</dcterms:modified>
</cp:coreProperties>
</file>