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1" r:id="rId1"/>
  </p:sldMasterIdLst>
  <p:notesMasterIdLst>
    <p:notesMasterId r:id="rId3"/>
  </p:notesMasterIdLst>
  <p:handoutMasterIdLst>
    <p:handoutMasterId r:id="rId4"/>
  </p:handoutMasterIdLst>
  <p:sldIdLst>
    <p:sldId id="414" r:id="rId2"/>
  </p:sldIdLst>
  <p:sldSz cx="12192000" cy="6858000"/>
  <p:notesSz cx="7023100" cy="93091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672" userDrawn="1">
          <p15:clr>
            <a:srgbClr val="A4A3A4"/>
          </p15:clr>
        </p15:guide>
        <p15:guide id="3" pos="234" userDrawn="1">
          <p15:clr>
            <a:srgbClr val="A4A3A4"/>
          </p15:clr>
        </p15:guide>
        <p15:guide id="4" orient="horz" pos="1638" userDrawn="1">
          <p15:clr>
            <a:srgbClr val="A4A3A4"/>
          </p15:clr>
        </p15:guide>
        <p15:guide id="5" pos="7423" userDrawn="1">
          <p15:clr>
            <a:srgbClr val="A4A3A4"/>
          </p15:clr>
        </p15:guide>
        <p15:guide id="6" orient="horz" pos="38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E0"/>
    <a:srgbClr val="FE8A12"/>
    <a:srgbClr val="FF530D"/>
    <a:srgbClr val="7F7F7F"/>
    <a:srgbClr val="005587"/>
    <a:srgbClr val="2B3A42"/>
    <a:srgbClr val="43B02A"/>
    <a:srgbClr val="027223"/>
    <a:srgbClr val="0068A8"/>
    <a:srgbClr val="DCE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561" autoAdjust="0"/>
    <p:restoredTop sz="91468" autoAdjust="0"/>
  </p:normalViewPr>
  <p:slideViewPr>
    <p:cSldViewPr>
      <p:cViewPr varScale="1">
        <p:scale>
          <a:sx n="79" d="100"/>
          <a:sy n="79" d="100"/>
        </p:scale>
        <p:origin x="1099" y="77"/>
      </p:cViewPr>
      <p:guideLst>
        <p:guide pos="3840"/>
        <p:guide orient="horz" pos="672"/>
        <p:guide pos="234"/>
        <p:guide orient="horz" pos="1638"/>
        <p:guide pos="7423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2395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4" y="279799"/>
            <a:ext cx="3848659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4" y="820412"/>
            <a:ext cx="3848659" cy="25134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>
                <a:solidFill>
                  <a:schemeClr val="tx2"/>
                </a:solidFill>
              </a:rPr>
              <a:pPr algn="l"/>
              <a:t>9/28/2018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74" y="8780242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99171" y="8780242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>
                <a:solidFill>
                  <a:schemeClr val="tx2"/>
                </a:solidFill>
              </a:rPr>
              <a:t>‹Nr.›</a:t>
            </a:fld>
            <a:endParaRPr lang="en-US" sz="1000">
              <a:solidFill>
                <a:schemeClr val="tx2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802152" y="376152"/>
            <a:ext cx="1732887" cy="372364"/>
            <a:chOff x="-2078038" y="1989138"/>
            <a:chExt cx="13308014" cy="2876550"/>
          </a:xfrm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1397000" y="2730501"/>
              <a:ext cx="9364663" cy="1457325"/>
            </a:xfrm>
            <a:custGeom>
              <a:avLst/>
              <a:gdLst>
                <a:gd name="T0" fmla="*/ 128 w 2495"/>
                <a:gd name="T1" fmla="*/ 371 h 387"/>
                <a:gd name="T2" fmla="*/ 36 w 2495"/>
                <a:gd name="T3" fmla="*/ 36 h 387"/>
                <a:gd name="T4" fmla="*/ 257 w 2495"/>
                <a:gd name="T5" fmla="*/ 185 h 387"/>
                <a:gd name="T6" fmla="*/ 246 w 2495"/>
                <a:gd name="T7" fmla="*/ 387 h 387"/>
                <a:gd name="T8" fmla="*/ 43 w 2495"/>
                <a:gd name="T9" fmla="*/ 185 h 387"/>
                <a:gd name="T10" fmla="*/ 175 w 2495"/>
                <a:gd name="T11" fmla="*/ 316 h 387"/>
                <a:gd name="T12" fmla="*/ 200 w 2495"/>
                <a:gd name="T13" fmla="*/ 288 h 387"/>
                <a:gd name="T14" fmla="*/ 128 w 2495"/>
                <a:gd name="T15" fmla="*/ 39 h 387"/>
                <a:gd name="T16" fmla="*/ 307 w 2495"/>
                <a:gd name="T17" fmla="*/ 275 h 387"/>
                <a:gd name="T18" fmla="*/ 349 w 2495"/>
                <a:gd name="T19" fmla="*/ 270 h 387"/>
                <a:gd name="T20" fmla="*/ 467 w 2495"/>
                <a:gd name="T21" fmla="*/ 114 h 387"/>
                <a:gd name="T22" fmla="*/ 467 w 2495"/>
                <a:gd name="T23" fmla="*/ 368 h 387"/>
                <a:gd name="T24" fmla="*/ 610 w 2495"/>
                <a:gd name="T25" fmla="*/ 368 h 387"/>
                <a:gd name="T26" fmla="*/ 569 w 2495"/>
                <a:gd name="T27" fmla="*/ 114 h 387"/>
                <a:gd name="T28" fmla="*/ 610 w 2495"/>
                <a:gd name="T29" fmla="*/ 368 h 387"/>
                <a:gd name="T30" fmla="*/ 567 w 2495"/>
                <a:gd name="T31" fmla="*/ 2 h 387"/>
                <a:gd name="T32" fmla="*/ 872 w 2495"/>
                <a:gd name="T33" fmla="*/ 368 h 387"/>
                <a:gd name="T34" fmla="*/ 772 w 2495"/>
                <a:gd name="T35" fmla="*/ 148 h 387"/>
                <a:gd name="T36" fmla="*/ 671 w 2495"/>
                <a:gd name="T37" fmla="*/ 368 h 387"/>
                <a:gd name="T38" fmla="*/ 712 w 2495"/>
                <a:gd name="T39" fmla="*/ 137 h 387"/>
                <a:gd name="T40" fmla="*/ 872 w 2495"/>
                <a:gd name="T41" fmla="*/ 206 h 387"/>
                <a:gd name="T42" fmla="*/ 1072 w 2495"/>
                <a:gd name="T43" fmla="*/ 368 h 387"/>
                <a:gd name="T44" fmla="*/ 1114 w 2495"/>
                <a:gd name="T45" fmla="*/ 114 h 387"/>
                <a:gd name="T46" fmla="*/ 1117 w 2495"/>
                <a:gd name="T47" fmla="*/ 48 h 387"/>
                <a:gd name="T48" fmla="*/ 1117 w 2495"/>
                <a:gd name="T49" fmla="*/ 2 h 387"/>
                <a:gd name="T50" fmla="*/ 1279 w 2495"/>
                <a:gd name="T51" fmla="*/ 241 h 387"/>
                <a:gd name="T52" fmla="*/ 1489 w 2495"/>
                <a:gd name="T53" fmla="*/ 253 h 387"/>
                <a:gd name="T54" fmla="*/ 1455 w 2495"/>
                <a:gd name="T55" fmla="*/ 306 h 387"/>
                <a:gd name="T56" fmla="*/ 1484 w 2495"/>
                <a:gd name="T57" fmla="*/ 332 h 387"/>
                <a:gd name="T58" fmla="*/ 1448 w 2495"/>
                <a:gd name="T59" fmla="*/ 221 h 387"/>
                <a:gd name="T60" fmla="*/ 1328 w 2495"/>
                <a:gd name="T61" fmla="*/ 183 h 387"/>
                <a:gd name="T62" fmla="*/ 1513 w 2495"/>
                <a:gd name="T63" fmla="*/ 334 h 387"/>
                <a:gd name="T64" fmla="*/ 1541 w 2495"/>
                <a:gd name="T65" fmla="*/ 306 h 387"/>
                <a:gd name="T66" fmla="*/ 1641 w 2495"/>
                <a:gd name="T67" fmla="*/ 259 h 387"/>
                <a:gd name="T68" fmla="*/ 1617 w 2495"/>
                <a:gd name="T69" fmla="*/ 111 h 387"/>
                <a:gd name="T70" fmla="*/ 1683 w 2495"/>
                <a:gd name="T71" fmla="*/ 167 h 387"/>
                <a:gd name="T72" fmla="*/ 1564 w 2495"/>
                <a:gd name="T73" fmla="*/ 185 h 387"/>
                <a:gd name="T74" fmla="*/ 1720 w 2495"/>
                <a:gd name="T75" fmla="*/ 292 h 387"/>
                <a:gd name="T76" fmla="*/ 1768 w 2495"/>
                <a:gd name="T77" fmla="*/ 368 h 387"/>
                <a:gd name="T78" fmla="*/ 1812 w 2495"/>
                <a:gd name="T79" fmla="*/ 3 h 387"/>
                <a:gd name="T80" fmla="*/ 2199 w 2495"/>
                <a:gd name="T81" fmla="*/ 368 h 387"/>
                <a:gd name="T82" fmla="*/ 2061 w 2495"/>
                <a:gd name="T83" fmla="*/ 311 h 387"/>
                <a:gd name="T84" fmla="*/ 1929 w 2495"/>
                <a:gd name="T85" fmla="*/ 368 h 387"/>
                <a:gd name="T86" fmla="*/ 1928 w 2495"/>
                <a:gd name="T87" fmla="*/ 3 h 387"/>
                <a:gd name="T88" fmla="*/ 2156 w 2495"/>
                <a:gd name="T89" fmla="*/ 3 h 387"/>
                <a:gd name="T90" fmla="*/ 2368 w 2495"/>
                <a:gd name="T91" fmla="*/ 371 h 387"/>
                <a:gd name="T92" fmla="*/ 2271 w 2495"/>
                <a:gd name="T93" fmla="*/ 291 h 387"/>
                <a:gd name="T94" fmla="*/ 2452 w 2495"/>
                <a:gd name="T95" fmla="*/ 267 h 387"/>
                <a:gd name="T96" fmla="*/ 2347 w 2495"/>
                <a:gd name="T97" fmla="*/ 201 h 387"/>
                <a:gd name="T98" fmla="*/ 2369 w 2495"/>
                <a:gd name="T99" fmla="*/ 0 h 387"/>
                <a:gd name="T100" fmla="*/ 2452 w 2495"/>
                <a:gd name="T101" fmla="*/ 70 h 387"/>
                <a:gd name="T102" fmla="*/ 2294 w 2495"/>
                <a:gd name="T103" fmla="*/ 102 h 387"/>
                <a:gd name="T104" fmla="*/ 2397 w 2495"/>
                <a:gd name="T105" fmla="*/ 167 h 387"/>
                <a:gd name="T106" fmla="*/ 2368 w 2495"/>
                <a:gd name="T107" fmla="*/ 371 h 387"/>
                <a:gd name="T108" fmla="*/ 936 w 2495"/>
                <a:gd name="T109" fmla="*/ 298 h 387"/>
                <a:gd name="T110" fmla="*/ 905 w 2495"/>
                <a:gd name="T111" fmla="*/ 114 h 387"/>
                <a:gd name="T112" fmla="*/ 977 w 2495"/>
                <a:gd name="T113" fmla="*/ 37 h 387"/>
                <a:gd name="T114" fmla="*/ 1031 w 2495"/>
                <a:gd name="T115" fmla="*/ 147 h 387"/>
                <a:gd name="T116" fmla="*/ 1009 w 2495"/>
                <a:gd name="T117" fmla="*/ 331 h 387"/>
                <a:gd name="T118" fmla="*/ 1012 w 2495"/>
                <a:gd name="T119" fmla="*/ 368 h 387"/>
                <a:gd name="T120" fmla="*/ 1174 w 2495"/>
                <a:gd name="T121" fmla="*/ 299 h 387"/>
                <a:gd name="T122" fmla="*/ 1215 w 2495"/>
                <a:gd name="T123" fmla="*/ 297 h 387"/>
                <a:gd name="T124" fmla="*/ 1249 w 2495"/>
                <a:gd name="T125" fmla="*/ 33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95" h="387">
                  <a:moveTo>
                    <a:pt x="246" y="387"/>
                  </a:moveTo>
                  <a:cubicBezTo>
                    <a:pt x="205" y="347"/>
                    <a:pt x="205" y="347"/>
                    <a:pt x="205" y="347"/>
                  </a:cubicBezTo>
                  <a:cubicBezTo>
                    <a:pt x="185" y="363"/>
                    <a:pt x="158" y="371"/>
                    <a:pt x="128" y="371"/>
                  </a:cubicBezTo>
                  <a:cubicBezTo>
                    <a:pt x="92" y="371"/>
                    <a:pt x="60" y="358"/>
                    <a:pt x="36" y="335"/>
                  </a:cubicBezTo>
                  <a:cubicBezTo>
                    <a:pt x="1" y="299"/>
                    <a:pt x="0" y="265"/>
                    <a:pt x="0" y="185"/>
                  </a:cubicBezTo>
                  <a:cubicBezTo>
                    <a:pt x="0" y="105"/>
                    <a:pt x="1" y="71"/>
                    <a:pt x="36" y="36"/>
                  </a:cubicBezTo>
                  <a:cubicBezTo>
                    <a:pt x="60" y="12"/>
                    <a:pt x="92" y="0"/>
                    <a:pt x="128" y="0"/>
                  </a:cubicBezTo>
                  <a:cubicBezTo>
                    <a:pt x="165" y="0"/>
                    <a:pt x="196" y="12"/>
                    <a:pt x="220" y="36"/>
                  </a:cubicBezTo>
                  <a:cubicBezTo>
                    <a:pt x="254" y="70"/>
                    <a:pt x="257" y="100"/>
                    <a:pt x="257" y="185"/>
                  </a:cubicBezTo>
                  <a:cubicBezTo>
                    <a:pt x="257" y="254"/>
                    <a:pt x="256" y="289"/>
                    <a:pt x="233" y="320"/>
                  </a:cubicBezTo>
                  <a:cubicBezTo>
                    <a:pt x="272" y="360"/>
                    <a:pt x="272" y="360"/>
                    <a:pt x="272" y="360"/>
                  </a:cubicBezTo>
                  <a:lnTo>
                    <a:pt x="246" y="387"/>
                  </a:lnTo>
                  <a:close/>
                  <a:moveTo>
                    <a:pt x="128" y="39"/>
                  </a:moveTo>
                  <a:cubicBezTo>
                    <a:pt x="104" y="39"/>
                    <a:pt x="83" y="48"/>
                    <a:pt x="68" y="64"/>
                  </a:cubicBezTo>
                  <a:cubicBezTo>
                    <a:pt x="46" y="86"/>
                    <a:pt x="43" y="109"/>
                    <a:pt x="43" y="185"/>
                  </a:cubicBezTo>
                  <a:cubicBezTo>
                    <a:pt x="43" y="261"/>
                    <a:pt x="46" y="285"/>
                    <a:pt x="68" y="307"/>
                  </a:cubicBezTo>
                  <a:cubicBezTo>
                    <a:pt x="83" y="323"/>
                    <a:pt x="104" y="331"/>
                    <a:pt x="128" y="331"/>
                  </a:cubicBezTo>
                  <a:cubicBezTo>
                    <a:pt x="147" y="331"/>
                    <a:pt x="162" y="326"/>
                    <a:pt x="175" y="316"/>
                  </a:cubicBezTo>
                  <a:cubicBezTo>
                    <a:pt x="130" y="271"/>
                    <a:pt x="130" y="271"/>
                    <a:pt x="130" y="271"/>
                  </a:cubicBezTo>
                  <a:cubicBezTo>
                    <a:pt x="157" y="244"/>
                    <a:pt x="157" y="244"/>
                    <a:pt x="157" y="244"/>
                  </a:cubicBezTo>
                  <a:cubicBezTo>
                    <a:pt x="200" y="288"/>
                    <a:pt x="200" y="288"/>
                    <a:pt x="200" y="288"/>
                  </a:cubicBezTo>
                  <a:cubicBezTo>
                    <a:pt x="212" y="267"/>
                    <a:pt x="213" y="239"/>
                    <a:pt x="213" y="185"/>
                  </a:cubicBezTo>
                  <a:cubicBezTo>
                    <a:pt x="213" y="109"/>
                    <a:pt x="210" y="86"/>
                    <a:pt x="189" y="64"/>
                  </a:cubicBezTo>
                  <a:cubicBezTo>
                    <a:pt x="173" y="48"/>
                    <a:pt x="152" y="39"/>
                    <a:pt x="128" y="39"/>
                  </a:cubicBezTo>
                  <a:close/>
                  <a:moveTo>
                    <a:pt x="399" y="371"/>
                  </a:moveTo>
                  <a:cubicBezTo>
                    <a:pt x="372" y="371"/>
                    <a:pt x="349" y="363"/>
                    <a:pt x="333" y="347"/>
                  </a:cubicBezTo>
                  <a:cubicBezTo>
                    <a:pt x="316" y="330"/>
                    <a:pt x="307" y="306"/>
                    <a:pt x="307" y="27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49" y="114"/>
                    <a:pt x="349" y="114"/>
                    <a:pt x="349" y="114"/>
                  </a:cubicBezTo>
                  <a:cubicBezTo>
                    <a:pt x="349" y="270"/>
                    <a:pt x="349" y="270"/>
                    <a:pt x="349" y="270"/>
                  </a:cubicBezTo>
                  <a:cubicBezTo>
                    <a:pt x="349" y="311"/>
                    <a:pt x="369" y="333"/>
                    <a:pt x="407" y="333"/>
                  </a:cubicBezTo>
                  <a:cubicBezTo>
                    <a:pt x="445" y="333"/>
                    <a:pt x="467" y="310"/>
                    <a:pt x="467" y="270"/>
                  </a:cubicBezTo>
                  <a:cubicBezTo>
                    <a:pt x="467" y="114"/>
                    <a:pt x="467" y="114"/>
                    <a:pt x="467" y="114"/>
                  </a:cubicBezTo>
                  <a:cubicBezTo>
                    <a:pt x="508" y="114"/>
                    <a:pt x="508" y="114"/>
                    <a:pt x="508" y="114"/>
                  </a:cubicBezTo>
                  <a:cubicBezTo>
                    <a:pt x="508" y="368"/>
                    <a:pt x="508" y="368"/>
                    <a:pt x="508" y="368"/>
                  </a:cubicBezTo>
                  <a:cubicBezTo>
                    <a:pt x="467" y="368"/>
                    <a:pt x="467" y="368"/>
                    <a:pt x="467" y="368"/>
                  </a:cubicBezTo>
                  <a:cubicBezTo>
                    <a:pt x="467" y="344"/>
                    <a:pt x="467" y="344"/>
                    <a:pt x="467" y="344"/>
                  </a:cubicBezTo>
                  <a:cubicBezTo>
                    <a:pt x="449" y="361"/>
                    <a:pt x="426" y="371"/>
                    <a:pt x="399" y="371"/>
                  </a:cubicBezTo>
                  <a:close/>
                  <a:moveTo>
                    <a:pt x="610" y="368"/>
                  </a:moveTo>
                  <a:cubicBezTo>
                    <a:pt x="569" y="368"/>
                    <a:pt x="569" y="368"/>
                    <a:pt x="569" y="368"/>
                  </a:cubicBezTo>
                  <a:cubicBezTo>
                    <a:pt x="569" y="233"/>
                    <a:pt x="569" y="233"/>
                    <a:pt x="569" y="233"/>
                  </a:cubicBezTo>
                  <a:cubicBezTo>
                    <a:pt x="569" y="114"/>
                    <a:pt x="569" y="114"/>
                    <a:pt x="569" y="114"/>
                  </a:cubicBezTo>
                  <a:cubicBezTo>
                    <a:pt x="610" y="114"/>
                    <a:pt x="610" y="114"/>
                    <a:pt x="610" y="114"/>
                  </a:cubicBezTo>
                  <a:cubicBezTo>
                    <a:pt x="610" y="231"/>
                    <a:pt x="610" y="231"/>
                    <a:pt x="610" y="231"/>
                  </a:cubicBezTo>
                  <a:lnTo>
                    <a:pt x="610" y="368"/>
                  </a:lnTo>
                  <a:close/>
                  <a:moveTo>
                    <a:pt x="613" y="48"/>
                  </a:moveTo>
                  <a:cubicBezTo>
                    <a:pt x="567" y="48"/>
                    <a:pt x="567" y="48"/>
                    <a:pt x="567" y="48"/>
                  </a:cubicBezTo>
                  <a:cubicBezTo>
                    <a:pt x="567" y="2"/>
                    <a:pt x="567" y="2"/>
                    <a:pt x="567" y="2"/>
                  </a:cubicBezTo>
                  <a:cubicBezTo>
                    <a:pt x="613" y="2"/>
                    <a:pt x="613" y="2"/>
                    <a:pt x="613" y="2"/>
                  </a:cubicBezTo>
                  <a:lnTo>
                    <a:pt x="613" y="48"/>
                  </a:lnTo>
                  <a:close/>
                  <a:moveTo>
                    <a:pt x="872" y="368"/>
                  </a:moveTo>
                  <a:cubicBezTo>
                    <a:pt x="830" y="368"/>
                    <a:pt x="830" y="368"/>
                    <a:pt x="830" y="368"/>
                  </a:cubicBezTo>
                  <a:cubicBezTo>
                    <a:pt x="830" y="212"/>
                    <a:pt x="830" y="212"/>
                    <a:pt x="830" y="212"/>
                  </a:cubicBezTo>
                  <a:cubicBezTo>
                    <a:pt x="830" y="171"/>
                    <a:pt x="809" y="148"/>
                    <a:pt x="772" y="148"/>
                  </a:cubicBezTo>
                  <a:cubicBezTo>
                    <a:pt x="734" y="148"/>
                    <a:pt x="712" y="172"/>
                    <a:pt x="712" y="212"/>
                  </a:cubicBezTo>
                  <a:cubicBezTo>
                    <a:pt x="712" y="368"/>
                    <a:pt x="712" y="368"/>
                    <a:pt x="712" y="368"/>
                  </a:cubicBezTo>
                  <a:cubicBezTo>
                    <a:pt x="671" y="368"/>
                    <a:pt x="671" y="368"/>
                    <a:pt x="671" y="368"/>
                  </a:cubicBezTo>
                  <a:cubicBezTo>
                    <a:pt x="671" y="114"/>
                    <a:pt x="671" y="114"/>
                    <a:pt x="671" y="114"/>
                  </a:cubicBezTo>
                  <a:cubicBezTo>
                    <a:pt x="712" y="114"/>
                    <a:pt x="712" y="114"/>
                    <a:pt x="712" y="114"/>
                  </a:cubicBezTo>
                  <a:cubicBezTo>
                    <a:pt x="712" y="137"/>
                    <a:pt x="712" y="137"/>
                    <a:pt x="712" y="137"/>
                  </a:cubicBezTo>
                  <a:cubicBezTo>
                    <a:pt x="730" y="120"/>
                    <a:pt x="753" y="111"/>
                    <a:pt x="780" y="111"/>
                  </a:cubicBezTo>
                  <a:cubicBezTo>
                    <a:pt x="807" y="111"/>
                    <a:pt x="830" y="119"/>
                    <a:pt x="845" y="135"/>
                  </a:cubicBezTo>
                  <a:cubicBezTo>
                    <a:pt x="863" y="152"/>
                    <a:pt x="872" y="175"/>
                    <a:pt x="872" y="206"/>
                  </a:cubicBezTo>
                  <a:lnTo>
                    <a:pt x="872" y="368"/>
                  </a:lnTo>
                  <a:close/>
                  <a:moveTo>
                    <a:pt x="1114" y="368"/>
                  </a:moveTo>
                  <a:cubicBezTo>
                    <a:pt x="1072" y="368"/>
                    <a:pt x="1072" y="368"/>
                    <a:pt x="1072" y="368"/>
                  </a:cubicBezTo>
                  <a:cubicBezTo>
                    <a:pt x="1072" y="229"/>
                    <a:pt x="1072" y="229"/>
                    <a:pt x="1072" y="229"/>
                  </a:cubicBezTo>
                  <a:cubicBezTo>
                    <a:pt x="1072" y="114"/>
                    <a:pt x="1072" y="114"/>
                    <a:pt x="1072" y="114"/>
                  </a:cubicBezTo>
                  <a:cubicBezTo>
                    <a:pt x="1114" y="114"/>
                    <a:pt x="1114" y="114"/>
                    <a:pt x="1114" y="114"/>
                  </a:cubicBezTo>
                  <a:cubicBezTo>
                    <a:pt x="1114" y="229"/>
                    <a:pt x="1114" y="229"/>
                    <a:pt x="1114" y="229"/>
                  </a:cubicBezTo>
                  <a:lnTo>
                    <a:pt x="1114" y="368"/>
                  </a:lnTo>
                  <a:close/>
                  <a:moveTo>
                    <a:pt x="1117" y="48"/>
                  </a:moveTo>
                  <a:cubicBezTo>
                    <a:pt x="1070" y="48"/>
                    <a:pt x="1070" y="48"/>
                    <a:pt x="1070" y="48"/>
                  </a:cubicBezTo>
                  <a:cubicBezTo>
                    <a:pt x="1070" y="2"/>
                    <a:pt x="1070" y="2"/>
                    <a:pt x="1070" y="2"/>
                  </a:cubicBezTo>
                  <a:cubicBezTo>
                    <a:pt x="1117" y="2"/>
                    <a:pt x="1117" y="2"/>
                    <a:pt x="1117" y="2"/>
                  </a:cubicBezTo>
                  <a:lnTo>
                    <a:pt x="1117" y="48"/>
                  </a:lnTo>
                  <a:close/>
                  <a:moveTo>
                    <a:pt x="1391" y="371"/>
                  </a:moveTo>
                  <a:cubicBezTo>
                    <a:pt x="1319" y="371"/>
                    <a:pt x="1279" y="325"/>
                    <a:pt x="1279" y="241"/>
                  </a:cubicBezTo>
                  <a:cubicBezTo>
                    <a:pt x="1279" y="159"/>
                    <a:pt x="1318" y="111"/>
                    <a:pt x="1384" y="111"/>
                  </a:cubicBezTo>
                  <a:cubicBezTo>
                    <a:pt x="1450" y="111"/>
                    <a:pt x="1489" y="157"/>
                    <a:pt x="1489" y="234"/>
                  </a:cubicBezTo>
                  <a:cubicBezTo>
                    <a:pt x="1489" y="253"/>
                    <a:pt x="1489" y="253"/>
                    <a:pt x="1489" y="253"/>
                  </a:cubicBezTo>
                  <a:cubicBezTo>
                    <a:pt x="1321" y="253"/>
                    <a:pt x="1321" y="253"/>
                    <a:pt x="1321" y="253"/>
                  </a:cubicBezTo>
                  <a:cubicBezTo>
                    <a:pt x="1322" y="305"/>
                    <a:pt x="1347" y="334"/>
                    <a:pt x="1392" y="334"/>
                  </a:cubicBezTo>
                  <a:cubicBezTo>
                    <a:pt x="1418" y="334"/>
                    <a:pt x="1435" y="327"/>
                    <a:pt x="1455" y="306"/>
                  </a:cubicBezTo>
                  <a:cubicBezTo>
                    <a:pt x="1457" y="305"/>
                    <a:pt x="1457" y="305"/>
                    <a:pt x="1457" y="305"/>
                  </a:cubicBezTo>
                  <a:cubicBezTo>
                    <a:pt x="1485" y="330"/>
                    <a:pt x="1485" y="330"/>
                    <a:pt x="1485" y="330"/>
                  </a:cubicBezTo>
                  <a:cubicBezTo>
                    <a:pt x="1484" y="332"/>
                    <a:pt x="1484" y="332"/>
                    <a:pt x="1484" y="332"/>
                  </a:cubicBezTo>
                  <a:cubicBezTo>
                    <a:pt x="1459" y="356"/>
                    <a:pt x="1435" y="371"/>
                    <a:pt x="1391" y="371"/>
                  </a:cubicBezTo>
                  <a:close/>
                  <a:moveTo>
                    <a:pt x="1321" y="221"/>
                  </a:moveTo>
                  <a:cubicBezTo>
                    <a:pt x="1448" y="221"/>
                    <a:pt x="1448" y="221"/>
                    <a:pt x="1448" y="221"/>
                  </a:cubicBezTo>
                  <a:cubicBezTo>
                    <a:pt x="1446" y="203"/>
                    <a:pt x="1445" y="195"/>
                    <a:pt x="1440" y="183"/>
                  </a:cubicBezTo>
                  <a:cubicBezTo>
                    <a:pt x="1429" y="160"/>
                    <a:pt x="1409" y="147"/>
                    <a:pt x="1384" y="147"/>
                  </a:cubicBezTo>
                  <a:cubicBezTo>
                    <a:pt x="1359" y="147"/>
                    <a:pt x="1339" y="160"/>
                    <a:pt x="1328" y="183"/>
                  </a:cubicBezTo>
                  <a:cubicBezTo>
                    <a:pt x="1323" y="195"/>
                    <a:pt x="1322" y="203"/>
                    <a:pt x="1321" y="221"/>
                  </a:cubicBezTo>
                  <a:close/>
                  <a:moveTo>
                    <a:pt x="1617" y="371"/>
                  </a:moveTo>
                  <a:cubicBezTo>
                    <a:pt x="1571" y="371"/>
                    <a:pt x="1539" y="360"/>
                    <a:pt x="1513" y="334"/>
                  </a:cubicBezTo>
                  <a:cubicBezTo>
                    <a:pt x="1511" y="332"/>
                    <a:pt x="1511" y="332"/>
                    <a:pt x="1511" y="332"/>
                  </a:cubicBezTo>
                  <a:cubicBezTo>
                    <a:pt x="1539" y="304"/>
                    <a:pt x="1539" y="304"/>
                    <a:pt x="1539" y="304"/>
                  </a:cubicBezTo>
                  <a:cubicBezTo>
                    <a:pt x="1541" y="306"/>
                    <a:pt x="1541" y="306"/>
                    <a:pt x="1541" y="306"/>
                  </a:cubicBezTo>
                  <a:cubicBezTo>
                    <a:pt x="1558" y="325"/>
                    <a:pt x="1584" y="334"/>
                    <a:pt x="1616" y="334"/>
                  </a:cubicBezTo>
                  <a:cubicBezTo>
                    <a:pt x="1640" y="334"/>
                    <a:pt x="1680" y="329"/>
                    <a:pt x="1680" y="293"/>
                  </a:cubicBezTo>
                  <a:cubicBezTo>
                    <a:pt x="1680" y="272"/>
                    <a:pt x="1668" y="261"/>
                    <a:pt x="1641" y="259"/>
                  </a:cubicBezTo>
                  <a:cubicBezTo>
                    <a:pt x="1600" y="256"/>
                    <a:pt x="1600" y="256"/>
                    <a:pt x="1600" y="256"/>
                  </a:cubicBezTo>
                  <a:cubicBezTo>
                    <a:pt x="1549" y="251"/>
                    <a:pt x="1523" y="228"/>
                    <a:pt x="1523" y="186"/>
                  </a:cubicBezTo>
                  <a:cubicBezTo>
                    <a:pt x="1523" y="140"/>
                    <a:pt x="1560" y="111"/>
                    <a:pt x="1617" y="111"/>
                  </a:cubicBezTo>
                  <a:cubicBezTo>
                    <a:pt x="1655" y="111"/>
                    <a:pt x="1686" y="120"/>
                    <a:pt x="1708" y="138"/>
                  </a:cubicBezTo>
                  <a:cubicBezTo>
                    <a:pt x="1711" y="140"/>
                    <a:pt x="1711" y="140"/>
                    <a:pt x="1711" y="140"/>
                  </a:cubicBezTo>
                  <a:cubicBezTo>
                    <a:pt x="1683" y="167"/>
                    <a:pt x="1683" y="167"/>
                    <a:pt x="1683" y="167"/>
                  </a:cubicBezTo>
                  <a:cubicBezTo>
                    <a:pt x="1681" y="166"/>
                    <a:pt x="1681" y="166"/>
                    <a:pt x="1681" y="166"/>
                  </a:cubicBezTo>
                  <a:cubicBezTo>
                    <a:pt x="1665" y="153"/>
                    <a:pt x="1643" y="147"/>
                    <a:pt x="1617" y="147"/>
                  </a:cubicBezTo>
                  <a:cubicBezTo>
                    <a:pt x="1583" y="147"/>
                    <a:pt x="1564" y="160"/>
                    <a:pt x="1564" y="185"/>
                  </a:cubicBezTo>
                  <a:cubicBezTo>
                    <a:pt x="1564" y="206"/>
                    <a:pt x="1576" y="216"/>
                    <a:pt x="1606" y="219"/>
                  </a:cubicBezTo>
                  <a:cubicBezTo>
                    <a:pt x="1645" y="223"/>
                    <a:pt x="1645" y="223"/>
                    <a:pt x="1645" y="223"/>
                  </a:cubicBezTo>
                  <a:cubicBezTo>
                    <a:pt x="1677" y="226"/>
                    <a:pt x="1720" y="236"/>
                    <a:pt x="1720" y="292"/>
                  </a:cubicBezTo>
                  <a:cubicBezTo>
                    <a:pt x="1720" y="341"/>
                    <a:pt x="1681" y="371"/>
                    <a:pt x="1617" y="371"/>
                  </a:cubicBezTo>
                  <a:close/>
                  <a:moveTo>
                    <a:pt x="1812" y="368"/>
                  </a:moveTo>
                  <a:cubicBezTo>
                    <a:pt x="1768" y="368"/>
                    <a:pt x="1768" y="368"/>
                    <a:pt x="1768" y="368"/>
                  </a:cubicBezTo>
                  <a:cubicBezTo>
                    <a:pt x="1768" y="202"/>
                    <a:pt x="1768" y="202"/>
                    <a:pt x="1768" y="202"/>
                  </a:cubicBezTo>
                  <a:cubicBezTo>
                    <a:pt x="1768" y="3"/>
                    <a:pt x="1768" y="3"/>
                    <a:pt x="1768" y="3"/>
                  </a:cubicBezTo>
                  <a:cubicBezTo>
                    <a:pt x="1812" y="3"/>
                    <a:pt x="1812" y="3"/>
                    <a:pt x="1812" y="3"/>
                  </a:cubicBezTo>
                  <a:cubicBezTo>
                    <a:pt x="1812" y="202"/>
                    <a:pt x="1812" y="202"/>
                    <a:pt x="1812" y="202"/>
                  </a:cubicBezTo>
                  <a:lnTo>
                    <a:pt x="1812" y="368"/>
                  </a:lnTo>
                  <a:close/>
                  <a:moveTo>
                    <a:pt x="2199" y="368"/>
                  </a:moveTo>
                  <a:cubicBezTo>
                    <a:pt x="2155" y="368"/>
                    <a:pt x="2155" y="368"/>
                    <a:pt x="2155" y="368"/>
                  </a:cubicBezTo>
                  <a:cubicBezTo>
                    <a:pt x="2155" y="104"/>
                    <a:pt x="2155" y="104"/>
                    <a:pt x="2155" y="104"/>
                  </a:cubicBezTo>
                  <a:cubicBezTo>
                    <a:pt x="2061" y="311"/>
                    <a:pt x="2061" y="311"/>
                    <a:pt x="2061" y="311"/>
                  </a:cubicBezTo>
                  <a:cubicBezTo>
                    <a:pt x="2025" y="311"/>
                    <a:pt x="2025" y="311"/>
                    <a:pt x="2025" y="311"/>
                  </a:cubicBezTo>
                  <a:cubicBezTo>
                    <a:pt x="1929" y="103"/>
                    <a:pt x="1929" y="103"/>
                    <a:pt x="1929" y="103"/>
                  </a:cubicBezTo>
                  <a:cubicBezTo>
                    <a:pt x="1929" y="368"/>
                    <a:pt x="1929" y="368"/>
                    <a:pt x="1929" y="368"/>
                  </a:cubicBezTo>
                  <a:cubicBezTo>
                    <a:pt x="1885" y="368"/>
                    <a:pt x="1885" y="368"/>
                    <a:pt x="1885" y="368"/>
                  </a:cubicBezTo>
                  <a:cubicBezTo>
                    <a:pt x="1885" y="3"/>
                    <a:pt x="1885" y="3"/>
                    <a:pt x="1885" y="3"/>
                  </a:cubicBezTo>
                  <a:cubicBezTo>
                    <a:pt x="1928" y="3"/>
                    <a:pt x="1928" y="3"/>
                    <a:pt x="1928" y="3"/>
                  </a:cubicBezTo>
                  <a:cubicBezTo>
                    <a:pt x="1929" y="4"/>
                    <a:pt x="1929" y="4"/>
                    <a:pt x="1929" y="4"/>
                  </a:cubicBezTo>
                  <a:cubicBezTo>
                    <a:pt x="2044" y="254"/>
                    <a:pt x="2044" y="254"/>
                    <a:pt x="2044" y="254"/>
                  </a:cubicBezTo>
                  <a:cubicBezTo>
                    <a:pt x="2156" y="3"/>
                    <a:pt x="2156" y="3"/>
                    <a:pt x="2156" y="3"/>
                  </a:cubicBezTo>
                  <a:cubicBezTo>
                    <a:pt x="2199" y="3"/>
                    <a:pt x="2199" y="3"/>
                    <a:pt x="2199" y="3"/>
                  </a:cubicBezTo>
                  <a:lnTo>
                    <a:pt x="2199" y="368"/>
                  </a:lnTo>
                  <a:close/>
                  <a:moveTo>
                    <a:pt x="2368" y="371"/>
                  </a:moveTo>
                  <a:cubicBezTo>
                    <a:pt x="2313" y="371"/>
                    <a:pt x="2277" y="357"/>
                    <a:pt x="2243" y="323"/>
                  </a:cubicBezTo>
                  <a:cubicBezTo>
                    <a:pt x="2241" y="321"/>
                    <a:pt x="2241" y="321"/>
                    <a:pt x="2241" y="321"/>
                  </a:cubicBezTo>
                  <a:cubicBezTo>
                    <a:pt x="2271" y="291"/>
                    <a:pt x="2271" y="291"/>
                    <a:pt x="2271" y="291"/>
                  </a:cubicBezTo>
                  <a:cubicBezTo>
                    <a:pt x="2273" y="293"/>
                    <a:pt x="2273" y="293"/>
                    <a:pt x="2273" y="293"/>
                  </a:cubicBezTo>
                  <a:cubicBezTo>
                    <a:pt x="2300" y="321"/>
                    <a:pt x="2326" y="331"/>
                    <a:pt x="2369" y="331"/>
                  </a:cubicBezTo>
                  <a:cubicBezTo>
                    <a:pt x="2422" y="331"/>
                    <a:pt x="2452" y="308"/>
                    <a:pt x="2452" y="267"/>
                  </a:cubicBezTo>
                  <a:cubicBezTo>
                    <a:pt x="2452" y="248"/>
                    <a:pt x="2446" y="234"/>
                    <a:pt x="2435" y="224"/>
                  </a:cubicBezTo>
                  <a:cubicBezTo>
                    <a:pt x="2424" y="215"/>
                    <a:pt x="2415" y="211"/>
                    <a:pt x="2389" y="207"/>
                  </a:cubicBezTo>
                  <a:cubicBezTo>
                    <a:pt x="2347" y="201"/>
                    <a:pt x="2347" y="201"/>
                    <a:pt x="2347" y="201"/>
                  </a:cubicBezTo>
                  <a:cubicBezTo>
                    <a:pt x="2318" y="196"/>
                    <a:pt x="2297" y="187"/>
                    <a:pt x="2280" y="173"/>
                  </a:cubicBezTo>
                  <a:cubicBezTo>
                    <a:pt x="2261" y="156"/>
                    <a:pt x="2251" y="133"/>
                    <a:pt x="2251" y="103"/>
                  </a:cubicBezTo>
                  <a:cubicBezTo>
                    <a:pt x="2251" y="40"/>
                    <a:pt x="2298" y="0"/>
                    <a:pt x="2369" y="0"/>
                  </a:cubicBezTo>
                  <a:cubicBezTo>
                    <a:pt x="2415" y="0"/>
                    <a:pt x="2446" y="11"/>
                    <a:pt x="2478" y="40"/>
                  </a:cubicBezTo>
                  <a:cubicBezTo>
                    <a:pt x="2480" y="41"/>
                    <a:pt x="2480" y="41"/>
                    <a:pt x="2480" y="41"/>
                  </a:cubicBezTo>
                  <a:cubicBezTo>
                    <a:pt x="2452" y="70"/>
                    <a:pt x="2452" y="70"/>
                    <a:pt x="2452" y="70"/>
                  </a:cubicBezTo>
                  <a:cubicBezTo>
                    <a:pt x="2450" y="68"/>
                    <a:pt x="2450" y="68"/>
                    <a:pt x="2450" y="68"/>
                  </a:cubicBezTo>
                  <a:cubicBezTo>
                    <a:pt x="2427" y="47"/>
                    <a:pt x="2403" y="38"/>
                    <a:pt x="2368" y="38"/>
                  </a:cubicBezTo>
                  <a:cubicBezTo>
                    <a:pt x="2322" y="38"/>
                    <a:pt x="2294" y="62"/>
                    <a:pt x="2294" y="102"/>
                  </a:cubicBezTo>
                  <a:cubicBezTo>
                    <a:pt x="2294" y="120"/>
                    <a:pt x="2299" y="133"/>
                    <a:pt x="2309" y="142"/>
                  </a:cubicBezTo>
                  <a:cubicBezTo>
                    <a:pt x="2319" y="151"/>
                    <a:pt x="2335" y="157"/>
                    <a:pt x="2355" y="160"/>
                  </a:cubicBezTo>
                  <a:cubicBezTo>
                    <a:pt x="2397" y="167"/>
                    <a:pt x="2397" y="167"/>
                    <a:pt x="2397" y="167"/>
                  </a:cubicBezTo>
                  <a:cubicBezTo>
                    <a:pt x="2431" y="172"/>
                    <a:pt x="2447" y="179"/>
                    <a:pt x="2464" y="193"/>
                  </a:cubicBezTo>
                  <a:cubicBezTo>
                    <a:pt x="2484" y="211"/>
                    <a:pt x="2495" y="236"/>
                    <a:pt x="2495" y="266"/>
                  </a:cubicBezTo>
                  <a:cubicBezTo>
                    <a:pt x="2495" y="330"/>
                    <a:pt x="2445" y="371"/>
                    <a:pt x="2368" y="371"/>
                  </a:cubicBezTo>
                  <a:close/>
                  <a:moveTo>
                    <a:pt x="1012" y="368"/>
                  </a:moveTo>
                  <a:cubicBezTo>
                    <a:pt x="1002" y="368"/>
                    <a:pt x="1002" y="368"/>
                    <a:pt x="1002" y="368"/>
                  </a:cubicBezTo>
                  <a:cubicBezTo>
                    <a:pt x="962" y="368"/>
                    <a:pt x="936" y="341"/>
                    <a:pt x="936" y="298"/>
                  </a:cubicBezTo>
                  <a:cubicBezTo>
                    <a:pt x="936" y="147"/>
                    <a:pt x="936" y="147"/>
                    <a:pt x="936" y="147"/>
                  </a:cubicBezTo>
                  <a:cubicBezTo>
                    <a:pt x="905" y="147"/>
                    <a:pt x="905" y="147"/>
                    <a:pt x="905" y="147"/>
                  </a:cubicBezTo>
                  <a:cubicBezTo>
                    <a:pt x="905" y="114"/>
                    <a:pt x="905" y="114"/>
                    <a:pt x="905" y="114"/>
                  </a:cubicBezTo>
                  <a:cubicBezTo>
                    <a:pt x="936" y="114"/>
                    <a:pt x="936" y="114"/>
                    <a:pt x="936" y="114"/>
                  </a:cubicBezTo>
                  <a:cubicBezTo>
                    <a:pt x="936" y="37"/>
                    <a:pt x="936" y="37"/>
                    <a:pt x="936" y="37"/>
                  </a:cubicBezTo>
                  <a:cubicBezTo>
                    <a:pt x="977" y="37"/>
                    <a:pt x="977" y="37"/>
                    <a:pt x="977" y="37"/>
                  </a:cubicBezTo>
                  <a:cubicBezTo>
                    <a:pt x="977" y="114"/>
                    <a:pt x="977" y="114"/>
                    <a:pt x="977" y="114"/>
                  </a:cubicBezTo>
                  <a:cubicBezTo>
                    <a:pt x="1031" y="114"/>
                    <a:pt x="1031" y="114"/>
                    <a:pt x="1031" y="114"/>
                  </a:cubicBezTo>
                  <a:cubicBezTo>
                    <a:pt x="1031" y="147"/>
                    <a:pt x="1031" y="147"/>
                    <a:pt x="1031" y="147"/>
                  </a:cubicBezTo>
                  <a:cubicBezTo>
                    <a:pt x="977" y="147"/>
                    <a:pt x="977" y="147"/>
                    <a:pt x="977" y="147"/>
                  </a:cubicBezTo>
                  <a:cubicBezTo>
                    <a:pt x="977" y="297"/>
                    <a:pt x="977" y="297"/>
                    <a:pt x="977" y="297"/>
                  </a:cubicBezTo>
                  <a:cubicBezTo>
                    <a:pt x="977" y="320"/>
                    <a:pt x="988" y="331"/>
                    <a:pt x="1009" y="331"/>
                  </a:cubicBezTo>
                  <a:cubicBezTo>
                    <a:pt x="1011" y="331"/>
                    <a:pt x="1011" y="331"/>
                    <a:pt x="1011" y="331"/>
                  </a:cubicBezTo>
                  <a:cubicBezTo>
                    <a:pt x="1012" y="334"/>
                    <a:pt x="1012" y="334"/>
                    <a:pt x="1012" y="334"/>
                  </a:cubicBezTo>
                  <a:lnTo>
                    <a:pt x="1012" y="368"/>
                  </a:lnTo>
                  <a:close/>
                  <a:moveTo>
                    <a:pt x="1249" y="368"/>
                  </a:moveTo>
                  <a:cubicBezTo>
                    <a:pt x="1239" y="368"/>
                    <a:pt x="1239" y="368"/>
                    <a:pt x="1239" y="368"/>
                  </a:cubicBezTo>
                  <a:cubicBezTo>
                    <a:pt x="1198" y="368"/>
                    <a:pt x="1174" y="342"/>
                    <a:pt x="1174" y="299"/>
                  </a:cubicBezTo>
                  <a:cubicBezTo>
                    <a:pt x="1174" y="3"/>
                    <a:pt x="1174" y="3"/>
                    <a:pt x="1174" y="3"/>
                  </a:cubicBezTo>
                  <a:cubicBezTo>
                    <a:pt x="1215" y="3"/>
                    <a:pt x="1215" y="3"/>
                    <a:pt x="1215" y="3"/>
                  </a:cubicBezTo>
                  <a:cubicBezTo>
                    <a:pt x="1215" y="297"/>
                    <a:pt x="1215" y="297"/>
                    <a:pt x="1215" y="297"/>
                  </a:cubicBezTo>
                  <a:cubicBezTo>
                    <a:pt x="1215" y="322"/>
                    <a:pt x="1224" y="331"/>
                    <a:pt x="1246" y="331"/>
                  </a:cubicBezTo>
                  <a:cubicBezTo>
                    <a:pt x="1249" y="331"/>
                    <a:pt x="1249" y="331"/>
                    <a:pt x="1249" y="331"/>
                  </a:cubicBezTo>
                  <a:cubicBezTo>
                    <a:pt x="1249" y="334"/>
                    <a:pt x="1249" y="334"/>
                    <a:pt x="1249" y="334"/>
                  </a:cubicBezTo>
                  <a:lnTo>
                    <a:pt x="1249" y="368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0866438" y="2730501"/>
              <a:ext cx="363538" cy="200025"/>
            </a:xfrm>
            <a:custGeom>
              <a:avLst/>
              <a:gdLst>
                <a:gd name="T0" fmla="*/ 54 w 229"/>
                <a:gd name="T1" fmla="*/ 19 h 126"/>
                <a:gd name="T2" fmla="*/ 54 w 229"/>
                <a:gd name="T3" fmla="*/ 126 h 126"/>
                <a:gd name="T4" fmla="*/ 33 w 229"/>
                <a:gd name="T5" fmla="*/ 126 h 126"/>
                <a:gd name="T6" fmla="*/ 33 w 229"/>
                <a:gd name="T7" fmla="*/ 19 h 126"/>
                <a:gd name="T8" fmla="*/ 0 w 229"/>
                <a:gd name="T9" fmla="*/ 19 h 126"/>
                <a:gd name="T10" fmla="*/ 0 w 229"/>
                <a:gd name="T11" fmla="*/ 0 h 126"/>
                <a:gd name="T12" fmla="*/ 90 w 229"/>
                <a:gd name="T13" fmla="*/ 0 h 126"/>
                <a:gd name="T14" fmla="*/ 90 w 229"/>
                <a:gd name="T15" fmla="*/ 19 h 126"/>
                <a:gd name="T16" fmla="*/ 54 w 229"/>
                <a:gd name="T17" fmla="*/ 19 h 126"/>
                <a:gd name="T18" fmla="*/ 208 w 229"/>
                <a:gd name="T19" fmla="*/ 126 h 126"/>
                <a:gd name="T20" fmla="*/ 208 w 229"/>
                <a:gd name="T21" fmla="*/ 43 h 126"/>
                <a:gd name="T22" fmla="*/ 180 w 229"/>
                <a:gd name="T23" fmla="*/ 95 h 126"/>
                <a:gd name="T24" fmla="*/ 161 w 229"/>
                <a:gd name="T25" fmla="*/ 95 h 126"/>
                <a:gd name="T26" fmla="*/ 132 w 229"/>
                <a:gd name="T27" fmla="*/ 43 h 126"/>
                <a:gd name="T28" fmla="*/ 132 w 229"/>
                <a:gd name="T29" fmla="*/ 126 h 126"/>
                <a:gd name="T30" fmla="*/ 111 w 229"/>
                <a:gd name="T31" fmla="*/ 126 h 126"/>
                <a:gd name="T32" fmla="*/ 111 w 229"/>
                <a:gd name="T33" fmla="*/ 0 h 126"/>
                <a:gd name="T34" fmla="*/ 132 w 229"/>
                <a:gd name="T35" fmla="*/ 0 h 126"/>
                <a:gd name="T36" fmla="*/ 170 w 229"/>
                <a:gd name="T37" fmla="*/ 71 h 126"/>
                <a:gd name="T38" fmla="*/ 208 w 229"/>
                <a:gd name="T39" fmla="*/ 0 h 126"/>
                <a:gd name="T40" fmla="*/ 229 w 229"/>
                <a:gd name="T41" fmla="*/ 0 h 126"/>
                <a:gd name="T42" fmla="*/ 229 w 229"/>
                <a:gd name="T43" fmla="*/ 126 h 126"/>
                <a:gd name="T44" fmla="*/ 208 w 229"/>
                <a:gd name="T45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9" h="126">
                  <a:moveTo>
                    <a:pt x="54" y="19"/>
                  </a:moveTo>
                  <a:lnTo>
                    <a:pt x="54" y="126"/>
                  </a:lnTo>
                  <a:lnTo>
                    <a:pt x="33" y="126"/>
                  </a:lnTo>
                  <a:lnTo>
                    <a:pt x="33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9"/>
                  </a:lnTo>
                  <a:lnTo>
                    <a:pt x="54" y="19"/>
                  </a:lnTo>
                  <a:close/>
                  <a:moveTo>
                    <a:pt x="208" y="126"/>
                  </a:moveTo>
                  <a:lnTo>
                    <a:pt x="208" y="43"/>
                  </a:lnTo>
                  <a:lnTo>
                    <a:pt x="180" y="95"/>
                  </a:lnTo>
                  <a:lnTo>
                    <a:pt x="161" y="95"/>
                  </a:lnTo>
                  <a:lnTo>
                    <a:pt x="132" y="43"/>
                  </a:lnTo>
                  <a:lnTo>
                    <a:pt x="132" y="126"/>
                  </a:lnTo>
                  <a:lnTo>
                    <a:pt x="111" y="126"/>
                  </a:lnTo>
                  <a:lnTo>
                    <a:pt x="111" y="0"/>
                  </a:lnTo>
                  <a:lnTo>
                    <a:pt x="132" y="0"/>
                  </a:lnTo>
                  <a:lnTo>
                    <a:pt x="170" y="71"/>
                  </a:lnTo>
                  <a:lnTo>
                    <a:pt x="208" y="0"/>
                  </a:lnTo>
                  <a:lnTo>
                    <a:pt x="229" y="0"/>
                  </a:lnTo>
                  <a:lnTo>
                    <a:pt x="229" y="126"/>
                  </a:lnTo>
                  <a:lnTo>
                    <a:pt x="208" y="126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-2078038" y="1989138"/>
              <a:ext cx="2867026" cy="2876550"/>
              <a:chOff x="-2078038" y="1989138"/>
              <a:chExt cx="2867026" cy="2876550"/>
            </a:xfrm>
          </p:grpSpPr>
          <p:sp>
            <p:nvSpPr>
              <p:cNvPr id="10" name="Freeform 7"/>
              <p:cNvSpPr>
                <a:spLocks noEditPoints="1"/>
              </p:cNvSpPr>
              <p:nvPr userDrawn="1"/>
            </p:nvSpPr>
            <p:spPr bwMode="auto">
              <a:xfrm>
                <a:off x="-2078038" y="2184401"/>
                <a:ext cx="2674938" cy="2398713"/>
              </a:xfrm>
              <a:custGeom>
                <a:avLst/>
                <a:gdLst>
                  <a:gd name="T0" fmla="*/ 713 w 713"/>
                  <a:gd name="T1" fmla="*/ 139 h 637"/>
                  <a:gd name="T2" fmla="*/ 647 w 713"/>
                  <a:gd name="T3" fmla="*/ 177 h 637"/>
                  <a:gd name="T4" fmla="*/ 536 w 713"/>
                  <a:gd name="T5" fmla="*/ 65 h 637"/>
                  <a:gd name="T6" fmla="*/ 574 w 713"/>
                  <a:gd name="T7" fmla="*/ 0 h 637"/>
                  <a:gd name="T8" fmla="*/ 713 w 713"/>
                  <a:gd name="T9" fmla="*/ 139 h 637"/>
                  <a:gd name="T10" fmla="*/ 75 w 713"/>
                  <a:gd name="T11" fmla="*/ 330 h 637"/>
                  <a:gd name="T12" fmla="*/ 0 w 713"/>
                  <a:gd name="T13" fmla="*/ 330 h 637"/>
                  <a:gd name="T14" fmla="*/ 52 w 713"/>
                  <a:gd name="T15" fmla="*/ 522 h 637"/>
                  <a:gd name="T16" fmla="*/ 117 w 713"/>
                  <a:gd name="T17" fmla="*/ 484 h 637"/>
                  <a:gd name="T18" fmla="*/ 75 w 713"/>
                  <a:gd name="T19" fmla="*/ 330 h 637"/>
                  <a:gd name="T20" fmla="*/ 265 w 713"/>
                  <a:gd name="T21" fmla="*/ 127 h 637"/>
                  <a:gd name="T22" fmla="*/ 228 w 713"/>
                  <a:gd name="T23" fmla="*/ 64 h 637"/>
                  <a:gd name="T24" fmla="*/ 75 w 713"/>
                  <a:gd name="T25" fmla="*/ 330 h 637"/>
                  <a:gd name="T26" fmla="*/ 148 w 713"/>
                  <a:gd name="T27" fmla="*/ 330 h 637"/>
                  <a:gd name="T28" fmla="*/ 265 w 713"/>
                  <a:gd name="T29" fmla="*/ 127 h 637"/>
                  <a:gd name="T30" fmla="*/ 179 w 713"/>
                  <a:gd name="T31" fmla="*/ 448 h 637"/>
                  <a:gd name="T32" fmla="*/ 117 w 713"/>
                  <a:gd name="T33" fmla="*/ 484 h 637"/>
                  <a:gd name="T34" fmla="*/ 382 w 713"/>
                  <a:gd name="T35" fmla="*/ 637 h 637"/>
                  <a:gd name="T36" fmla="*/ 382 w 713"/>
                  <a:gd name="T37" fmla="*/ 564 h 637"/>
                  <a:gd name="T38" fmla="*/ 179 w 713"/>
                  <a:gd name="T39" fmla="*/ 448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13" h="637">
                    <a:moveTo>
                      <a:pt x="713" y="139"/>
                    </a:moveTo>
                    <a:cubicBezTo>
                      <a:pt x="647" y="177"/>
                      <a:pt x="647" y="177"/>
                      <a:pt x="647" y="177"/>
                    </a:cubicBezTo>
                    <a:cubicBezTo>
                      <a:pt x="621" y="131"/>
                      <a:pt x="582" y="92"/>
                      <a:pt x="536" y="65"/>
                    </a:cubicBezTo>
                    <a:cubicBezTo>
                      <a:pt x="574" y="0"/>
                      <a:pt x="574" y="0"/>
                      <a:pt x="574" y="0"/>
                    </a:cubicBezTo>
                    <a:cubicBezTo>
                      <a:pt x="631" y="33"/>
                      <a:pt x="679" y="82"/>
                      <a:pt x="713" y="139"/>
                    </a:cubicBezTo>
                    <a:close/>
                    <a:moveTo>
                      <a:pt x="75" y="330"/>
                    </a:moveTo>
                    <a:cubicBezTo>
                      <a:pt x="0" y="330"/>
                      <a:pt x="0" y="330"/>
                      <a:pt x="0" y="330"/>
                    </a:cubicBezTo>
                    <a:cubicBezTo>
                      <a:pt x="0" y="400"/>
                      <a:pt x="19" y="466"/>
                      <a:pt x="52" y="522"/>
                    </a:cubicBezTo>
                    <a:cubicBezTo>
                      <a:pt x="117" y="484"/>
                      <a:pt x="117" y="484"/>
                      <a:pt x="117" y="484"/>
                    </a:cubicBezTo>
                    <a:cubicBezTo>
                      <a:pt x="90" y="439"/>
                      <a:pt x="75" y="386"/>
                      <a:pt x="75" y="330"/>
                    </a:cubicBezTo>
                    <a:close/>
                    <a:moveTo>
                      <a:pt x="265" y="127"/>
                    </a:moveTo>
                    <a:cubicBezTo>
                      <a:pt x="228" y="64"/>
                      <a:pt x="228" y="64"/>
                      <a:pt x="228" y="64"/>
                    </a:cubicBezTo>
                    <a:cubicBezTo>
                      <a:pt x="137" y="117"/>
                      <a:pt x="75" y="217"/>
                      <a:pt x="75" y="330"/>
                    </a:cubicBezTo>
                    <a:cubicBezTo>
                      <a:pt x="148" y="330"/>
                      <a:pt x="148" y="330"/>
                      <a:pt x="148" y="330"/>
                    </a:cubicBezTo>
                    <a:cubicBezTo>
                      <a:pt x="148" y="244"/>
                      <a:pt x="195" y="168"/>
                      <a:pt x="265" y="127"/>
                    </a:cubicBezTo>
                    <a:close/>
                    <a:moveTo>
                      <a:pt x="179" y="448"/>
                    </a:moveTo>
                    <a:cubicBezTo>
                      <a:pt x="117" y="484"/>
                      <a:pt x="117" y="484"/>
                      <a:pt x="117" y="484"/>
                    </a:cubicBezTo>
                    <a:cubicBezTo>
                      <a:pt x="170" y="576"/>
                      <a:pt x="268" y="637"/>
                      <a:pt x="382" y="637"/>
                    </a:cubicBezTo>
                    <a:cubicBezTo>
                      <a:pt x="382" y="564"/>
                      <a:pt x="382" y="564"/>
                      <a:pt x="382" y="564"/>
                    </a:cubicBezTo>
                    <a:cubicBezTo>
                      <a:pt x="295" y="564"/>
                      <a:pt x="220" y="518"/>
                      <a:pt x="179" y="448"/>
                    </a:cubicBezTo>
                    <a:close/>
                  </a:path>
                </a:pathLst>
              </a:custGeom>
              <a:solidFill>
                <a:srgbClr val="B0E1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8"/>
              <p:cNvSpPr>
                <a:spLocks noEditPoints="1"/>
              </p:cNvSpPr>
              <p:nvPr userDrawn="1"/>
            </p:nvSpPr>
            <p:spPr bwMode="auto">
              <a:xfrm>
                <a:off x="-2078038" y="1989138"/>
                <a:ext cx="2154238" cy="2876550"/>
              </a:xfrm>
              <a:custGeom>
                <a:avLst/>
                <a:gdLst>
                  <a:gd name="T0" fmla="*/ 52 w 574"/>
                  <a:gd name="T1" fmla="*/ 574 h 764"/>
                  <a:gd name="T2" fmla="*/ 117 w 574"/>
                  <a:gd name="T3" fmla="*/ 536 h 764"/>
                  <a:gd name="T4" fmla="*/ 382 w 574"/>
                  <a:gd name="T5" fmla="*/ 689 h 764"/>
                  <a:gd name="T6" fmla="*/ 535 w 574"/>
                  <a:gd name="T7" fmla="*/ 648 h 764"/>
                  <a:gd name="T8" fmla="*/ 573 w 574"/>
                  <a:gd name="T9" fmla="*/ 713 h 764"/>
                  <a:gd name="T10" fmla="*/ 382 w 574"/>
                  <a:gd name="T11" fmla="*/ 764 h 764"/>
                  <a:gd name="T12" fmla="*/ 52 w 574"/>
                  <a:gd name="T13" fmla="*/ 574 h 764"/>
                  <a:gd name="T14" fmla="*/ 382 w 574"/>
                  <a:gd name="T15" fmla="*/ 75 h 764"/>
                  <a:gd name="T16" fmla="*/ 536 w 574"/>
                  <a:gd name="T17" fmla="*/ 117 h 764"/>
                  <a:gd name="T18" fmla="*/ 574 w 574"/>
                  <a:gd name="T19" fmla="*/ 52 h 764"/>
                  <a:gd name="T20" fmla="*/ 382 w 574"/>
                  <a:gd name="T21" fmla="*/ 0 h 764"/>
                  <a:gd name="T22" fmla="*/ 0 w 574"/>
                  <a:gd name="T23" fmla="*/ 382 h 764"/>
                  <a:gd name="T24" fmla="*/ 75 w 574"/>
                  <a:gd name="T25" fmla="*/ 382 h 764"/>
                  <a:gd name="T26" fmla="*/ 382 w 574"/>
                  <a:gd name="T27" fmla="*/ 75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4" h="764">
                    <a:moveTo>
                      <a:pt x="52" y="574"/>
                    </a:moveTo>
                    <a:cubicBezTo>
                      <a:pt x="117" y="536"/>
                      <a:pt x="117" y="536"/>
                      <a:pt x="117" y="536"/>
                    </a:cubicBezTo>
                    <a:cubicBezTo>
                      <a:pt x="170" y="628"/>
                      <a:pt x="268" y="689"/>
                      <a:pt x="382" y="689"/>
                    </a:cubicBezTo>
                    <a:cubicBezTo>
                      <a:pt x="438" y="689"/>
                      <a:pt x="490" y="674"/>
                      <a:pt x="535" y="648"/>
                    </a:cubicBezTo>
                    <a:cubicBezTo>
                      <a:pt x="573" y="713"/>
                      <a:pt x="573" y="713"/>
                      <a:pt x="573" y="713"/>
                    </a:cubicBezTo>
                    <a:cubicBezTo>
                      <a:pt x="517" y="745"/>
                      <a:pt x="451" y="764"/>
                      <a:pt x="382" y="764"/>
                    </a:cubicBezTo>
                    <a:cubicBezTo>
                      <a:pt x="241" y="764"/>
                      <a:pt x="118" y="688"/>
                      <a:pt x="52" y="574"/>
                    </a:cubicBezTo>
                    <a:close/>
                    <a:moveTo>
                      <a:pt x="382" y="75"/>
                    </a:moveTo>
                    <a:cubicBezTo>
                      <a:pt x="438" y="75"/>
                      <a:pt x="490" y="91"/>
                      <a:pt x="536" y="117"/>
                    </a:cubicBezTo>
                    <a:cubicBezTo>
                      <a:pt x="574" y="52"/>
                      <a:pt x="574" y="52"/>
                      <a:pt x="574" y="52"/>
                    </a:cubicBezTo>
                    <a:cubicBezTo>
                      <a:pt x="517" y="19"/>
                      <a:pt x="452" y="0"/>
                      <a:pt x="382" y="0"/>
                    </a:cubicBezTo>
                    <a:cubicBezTo>
                      <a:pt x="171" y="0"/>
                      <a:pt x="0" y="171"/>
                      <a:pt x="0" y="382"/>
                    </a:cubicBezTo>
                    <a:cubicBezTo>
                      <a:pt x="75" y="382"/>
                      <a:pt x="75" y="382"/>
                      <a:pt x="75" y="382"/>
                    </a:cubicBezTo>
                    <a:cubicBezTo>
                      <a:pt x="75" y="213"/>
                      <a:pt x="212" y="75"/>
                      <a:pt x="382" y="75"/>
                    </a:cubicBezTo>
                    <a:close/>
                  </a:path>
                </a:pathLst>
              </a:custGeom>
              <a:solidFill>
                <a:srgbClr val="1DAA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9"/>
              <p:cNvSpPr>
                <a:spLocks noEditPoints="1"/>
              </p:cNvSpPr>
              <p:nvPr userDrawn="1"/>
            </p:nvSpPr>
            <p:spPr bwMode="auto">
              <a:xfrm>
                <a:off x="-1524000" y="2546351"/>
                <a:ext cx="2312988" cy="1762125"/>
              </a:xfrm>
              <a:custGeom>
                <a:avLst/>
                <a:gdLst>
                  <a:gd name="T0" fmla="*/ 499 w 616"/>
                  <a:gd name="T1" fmla="*/ 81 h 468"/>
                  <a:gd name="T2" fmla="*/ 565 w 616"/>
                  <a:gd name="T3" fmla="*/ 43 h 468"/>
                  <a:gd name="T4" fmla="*/ 616 w 616"/>
                  <a:gd name="T5" fmla="*/ 234 h 468"/>
                  <a:gd name="T6" fmla="*/ 565 w 616"/>
                  <a:gd name="T7" fmla="*/ 425 h 468"/>
                  <a:gd name="T8" fmla="*/ 499 w 616"/>
                  <a:gd name="T9" fmla="*/ 388 h 468"/>
                  <a:gd name="T10" fmla="*/ 541 w 616"/>
                  <a:gd name="T11" fmla="*/ 234 h 468"/>
                  <a:gd name="T12" fmla="*/ 499 w 616"/>
                  <a:gd name="T13" fmla="*/ 81 h 468"/>
                  <a:gd name="T14" fmla="*/ 451 w 616"/>
                  <a:gd name="T15" fmla="*/ 451 h 468"/>
                  <a:gd name="T16" fmla="*/ 400 w 616"/>
                  <a:gd name="T17" fmla="*/ 399 h 468"/>
                  <a:gd name="T18" fmla="*/ 234 w 616"/>
                  <a:gd name="T19" fmla="*/ 468 h 468"/>
                  <a:gd name="T20" fmla="*/ 0 w 616"/>
                  <a:gd name="T21" fmla="*/ 234 h 468"/>
                  <a:gd name="T22" fmla="*/ 234 w 616"/>
                  <a:gd name="T23" fmla="*/ 0 h 468"/>
                  <a:gd name="T24" fmla="*/ 468 w 616"/>
                  <a:gd name="T25" fmla="*/ 234 h 468"/>
                  <a:gd name="T26" fmla="*/ 436 w 616"/>
                  <a:gd name="T27" fmla="*/ 351 h 468"/>
                  <a:gd name="T28" fmla="*/ 499 w 616"/>
                  <a:gd name="T29" fmla="*/ 388 h 468"/>
                  <a:gd name="T30" fmla="*/ 451 w 616"/>
                  <a:gd name="T31" fmla="*/ 451 h 468"/>
                  <a:gd name="T32" fmla="*/ 394 w 616"/>
                  <a:gd name="T33" fmla="*/ 234 h 468"/>
                  <a:gd name="T34" fmla="*/ 234 w 616"/>
                  <a:gd name="T35" fmla="*/ 74 h 468"/>
                  <a:gd name="T36" fmla="*/ 74 w 616"/>
                  <a:gd name="T37" fmla="*/ 234 h 468"/>
                  <a:gd name="T38" fmla="*/ 234 w 616"/>
                  <a:gd name="T39" fmla="*/ 394 h 468"/>
                  <a:gd name="T40" fmla="*/ 394 w 616"/>
                  <a:gd name="T41" fmla="*/ 234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16" h="468">
                    <a:moveTo>
                      <a:pt x="499" y="81"/>
                    </a:moveTo>
                    <a:cubicBezTo>
                      <a:pt x="565" y="43"/>
                      <a:pt x="565" y="43"/>
                      <a:pt x="565" y="43"/>
                    </a:cubicBezTo>
                    <a:cubicBezTo>
                      <a:pt x="597" y="100"/>
                      <a:pt x="616" y="165"/>
                      <a:pt x="616" y="234"/>
                    </a:cubicBezTo>
                    <a:cubicBezTo>
                      <a:pt x="616" y="304"/>
                      <a:pt x="597" y="369"/>
                      <a:pt x="565" y="425"/>
                    </a:cubicBezTo>
                    <a:cubicBezTo>
                      <a:pt x="499" y="388"/>
                      <a:pt x="499" y="388"/>
                      <a:pt x="499" y="388"/>
                    </a:cubicBezTo>
                    <a:cubicBezTo>
                      <a:pt x="525" y="342"/>
                      <a:pt x="541" y="290"/>
                      <a:pt x="541" y="234"/>
                    </a:cubicBezTo>
                    <a:cubicBezTo>
                      <a:pt x="541" y="178"/>
                      <a:pt x="526" y="126"/>
                      <a:pt x="499" y="81"/>
                    </a:cubicBezTo>
                    <a:close/>
                    <a:moveTo>
                      <a:pt x="451" y="451"/>
                    </a:moveTo>
                    <a:cubicBezTo>
                      <a:pt x="400" y="399"/>
                      <a:pt x="400" y="399"/>
                      <a:pt x="400" y="399"/>
                    </a:cubicBezTo>
                    <a:cubicBezTo>
                      <a:pt x="357" y="442"/>
                      <a:pt x="299" y="468"/>
                      <a:pt x="234" y="468"/>
                    </a:cubicBezTo>
                    <a:cubicBezTo>
                      <a:pt x="104" y="468"/>
                      <a:pt x="0" y="363"/>
                      <a:pt x="0" y="234"/>
                    </a:cubicBezTo>
                    <a:cubicBezTo>
                      <a:pt x="0" y="105"/>
                      <a:pt x="104" y="0"/>
                      <a:pt x="234" y="0"/>
                    </a:cubicBezTo>
                    <a:cubicBezTo>
                      <a:pt x="363" y="0"/>
                      <a:pt x="468" y="105"/>
                      <a:pt x="468" y="234"/>
                    </a:cubicBezTo>
                    <a:cubicBezTo>
                      <a:pt x="468" y="277"/>
                      <a:pt x="456" y="317"/>
                      <a:pt x="436" y="351"/>
                    </a:cubicBezTo>
                    <a:cubicBezTo>
                      <a:pt x="499" y="388"/>
                      <a:pt x="499" y="388"/>
                      <a:pt x="499" y="388"/>
                    </a:cubicBezTo>
                    <a:cubicBezTo>
                      <a:pt x="486" y="411"/>
                      <a:pt x="470" y="432"/>
                      <a:pt x="451" y="451"/>
                    </a:cubicBezTo>
                    <a:close/>
                    <a:moveTo>
                      <a:pt x="394" y="234"/>
                    </a:moveTo>
                    <a:cubicBezTo>
                      <a:pt x="394" y="146"/>
                      <a:pt x="322" y="74"/>
                      <a:pt x="234" y="74"/>
                    </a:cubicBezTo>
                    <a:cubicBezTo>
                      <a:pt x="145" y="74"/>
                      <a:pt x="74" y="146"/>
                      <a:pt x="74" y="234"/>
                    </a:cubicBezTo>
                    <a:cubicBezTo>
                      <a:pt x="74" y="322"/>
                      <a:pt x="145" y="394"/>
                      <a:pt x="234" y="394"/>
                    </a:cubicBezTo>
                    <a:cubicBezTo>
                      <a:pt x="322" y="394"/>
                      <a:pt x="394" y="322"/>
                      <a:pt x="394" y="234"/>
                    </a:cubicBezTo>
                    <a:close/>
                  </a:path>
                </a:pathLst>
              </a:custGeom>
              <a:solidFill>
                <a:srgbClr val="864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9926" y="329697"/>
            <a:ext cx="3783110" cy="418910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927" y="820412"/>
            <a:ext cx="3043343" cy="25134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29C70E8E-131E-4657-A195-2844EFBAE789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10013" y="7062788"/>
            <a:ext cx="2689225" cy="1512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6415" y="1314910"/>
            <a:ext cx="6230270" cy="5259642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4076" y="8780242"/>
            <a:ext cx="927049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A61E296-9532-40C3-9174-581AD2B7748B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4802152" y="376152"/>
            <a:ext cx="1732887" cy="372364"/>
            <a:chOff x="-2078038" y="1989138"/>
            <a:chExt cx="13308014" cy="2876550"/>
          </a:xfrm>
        </p:grpSpPr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1397000" y="2730501"/>
              <a:ext cx="9364663" cy="1457325"/>
            </a:xfrm>
            <a:custGeom>
              <a:avLst/>
              <a:gdLst>
                <a:gd name="T0" fmla="*/ 128 w 2495"/>
                <a:gd name="T1" fmla="*/ 371 h 387"/>
                <a:gd name="T2" fmla="*/ 36 w 2495"/>
                <a:gd name="T3" fmla="*/ 36 h 387"/>
                <a:gd name="T4" fmla="*/ 257 w 2495"/>
                <a:gd name="T5" fmla="*/ 185 h 387"/>
                <a:gd name="T6" fmla="*/ 246 w 2495"/>
                <a:gd name="T7" fmla="*/ 387 h 387"/>
                <a:gd name="T8" fmla="*/ 43 w 2495"/>
                <a:gd name="T9" fmla="*/ 185 h 387"/>
                <a:gd name="T10" fmla="*/ 175 w 2495"/>
                <a:gd name="T11" fmla="*/ 316 h 387"/>
                <a:gd name="T12" fmla="*/ 200 w 2495"/>
                <a:gd name="T13" fmla="*/ 288 h 387"/>
                <a:gd name="T14" fmla="*/ 128 w 2495"/>
                <a:gd name="T15" fmla="*/ 39 h 387"/>
                <a:gd name="T16" fmla="*/ 307 w 2495"/>
                <a:gd name="T17" fmla="*/ 275 h 387"/>
                <a:gd name="T18" fmla="*/ 349 w 2495"/>
                <a:gd name="T19" fmla="*/ 270 h 387"/>
                <a:gd name="T20" fmla="*/ 467 w 2495"/>
                <a:gd name="T21" fmla="*/ 114 h 387"/>
                <a:gd name="T22" fmla="*/ 467 w 2495"/>
                <a:gd name="T23" fmla="*/ 368 h 387"/>
                <a:gd name="T24" fmla="*/ 610 w 2495"/>
                <a:gd name="T25" fmla="*/ 368 h 387"/>
                <a:gd name="T26" fmla="*/ 569 w 2495"/>
                <a:gd name="T27" fmla="*/ 114 h 387"/>
                <a:gd name="T28" fmla="*/ 610 w 2495"/>
                <a:gd name="T29" fmla="*/ 368 h 387"/>
                <a:gd name="T30" fmla="*/ 567 w 2495"/>
                <a:gd name="T31" fmla="*/ 2 h 387"/>
                <a:gd name="T32" fmla="*/ 872 w 2495"/>
                <a:gd name="T33" fmla="*/ 368 h 387"/>
                <a:gd name="T34" fmla="*/ 772 w 2495"/>
                <a:gd name="T35" fmla="*/ 148 h 387"/>
                <a:gd name="T36" fmla="*/ 671 w 2495"/>
                <a:gd name="T37" fmla="*/ 368 h 387"/>
                <a:gd name="T38" fmla="*/ 712 w 2495"/>
                <a:gd name="T39" fmla="*/ 137 h 387"/>
                <a:gd name="T40" fmla="*/ 872 w 2495"/>
                <a:gd name="T41" fmla="*/ 206 h 387"/>
                <a:gd name="T42" fmla="*/ 1072 w 2495"/>
                <a:gd name="T43" fmla="*/ 368 h 387"/>
                <a:gd name="T44" fmla="*/ 1114 w 2495"/>
                <a:gd name="T45" fmla="*/ 114 h 387"/>
                <a:gd name="T46" fmla="*/ 1117 w 2495"/>
                <a:gd name="T47" fmla="*/ 48 h 387"/>
                <a:gd name="T48" fmla="*/ 1117 w 2495"/>
                <a:gd name="T49" fmla="*/ 2 h 387"/>
                <a:gd name="T50" fmla="*/ 1279 w 2495"/>
                <a:gd name="T51" fmla="*/ 241 h 387"/>
                <a:gd name="T52" fmla="*/ 1489 w 2495"/>
                <a:gd name="T53" fmla="*/ 253 h 387"/>
                <a:gd name="T54" fmla="*/ 1455 w 2495"/>
                <a:gd name="T55" fmla="*/ 306 h 387"/>
                <a:gd name="T56" fmla="*/ 1484 w 2495"/>
                <a:gd name="T57" fmla="*/ 332 h 387"/>
                <a:gd name="T58" fmla="*/ 1448 w 2495"/>
                <a:gd name="T59" fmla="*/ 221 h 387"/>
                <a:gd name="T60" fmla="*/ 1328 w 2495"/>
                <a:gd name="T61" fmla="*/ 183 h 387"/>
                <a:gd name="T62" fmla="*/ 1513 w 2495"/>
                <a:gd name="T63" fmla="*/ 334 h 387"/>
                <a:gd name="T64" fmla="*/ 1541 w 2495"/>
                <a:gd name="T65" fmla="*/ 306 h 387"/>
                <a:gd name="T66" fmla="*/ 1641 w 2495"/>
                <a:gd name="T67" fmla="*/ 259 h 387"/>
                <a:gd name="T68" fmla="*/ 1617 w 2495"/>
                <a:gd name="T69" fmla="*/ 111 h 387"/>
                <a:gd name="T70" fmla="*/ 1683 w 2495"/>
                <a:gd name="T71" fmla="*/ 167 h 387"/>
                <a:gd name="T72" fmla="*/ 1564 w 2495"/>
                <a:gd name="T73" fmla="*/ 185 h 387"/>
                <a:gd name="T74" fmla="*/ 1720 w 2495"/>
                <a:gd name="T75" fmla="*/ 292 h 387"/>
                <a:gd name="T76" fmla="*/ 1768 w 2495"/>
                <a:gd name="T77" fmla="*/ 368 h 387"/>
                <a:gd name="T78" fmla="*/ 1812 w 2495"/>
                <a:gd name="T79" fmla="*/ 3 h 387"/>
                <a:gd name="T80" fmla="*/ 2199 w 2495"/>
                <a:gd name="T81" fmla="*/ 368 h 387"/>
                <a:gd name="T82" fmla="*/ 2061 w 2495"/>
                <a:gd name="T83" fmla="*/ 311 h 387"/>
                <a:gd name="T84" fmla="*/ 1929 w 2495"/>
                <a:gd name="T85" fmla="*/ 368 h 387"/>
                <a:gd name="T86" fmla="*/ 1928 w 2495"/>
                <a:gd name="T87" fmla="*/ 3 h 387"/>
                <a:gd name="T88" fmla="*/ 2156 w 2495"/>
                <a:gd name="T89" fmla="*/ 3 h 387"/>
                <a:gd name="T90" fmla="*/ 2368 w 2495"/>
                <a:gd name="T91" fmla="*/ 371 h 387"/>
                <a:gd name="T92" fmla="*/ 2271 w 2495"/>
                <a:gd name="T93" fmla="*/ 291 h 387"/>
                <a:gd name="T94" fmla="*/ 2452 w 2495"/>
                <a:gd name="T95" fmla="*/ 267 h 387"/>
                <a:gd name="T96" fmla="*/ 2347 w 2495"/>
                <a:gd name="T97" fmla="*/ 201 h 387"/>
                <a:gd name="T98" fmla="*/ 2369 w 2495"/>
                <a:gd name="T99" fmla="*/ 0 h 387"/>
                <a:gd name="T100" fmla="*/ 2452 w 2495"/>
                <a:gd name="T101" fmla="*/ 70 h 387"/>
                <a:gd name="T102" fmla="*/ 2294 w 2495"/>
                <a:gd name="T103" fmla="*/ 102 h 387"/>
                <a:gd name="T104" fmla="*/ 2397 w 2495"/>
                <a:gd name="T105" fmla="*/ 167 h 387"/>
                <a:gd name="T106" fmla="*/ 2368 w 2495"/>
                <a:gd name="T107" fmla="*/ 371 h 387"/>
                <a:gd name="T108" fmla="*/ 936 w 2495"/>
                <a:gd name="T109" fmla="*/ 298 h 387"/>
                <a:gd name="T110" fmla="*/ 905 w 2495"/>
                <a:gd name="T111" fmla="*/ 114 h 387"/>
                <a:gd name="T112" fmla="*/ 977 w 2495"/>
                <a:gd name="T113" fmla="*/ 37 h 387"/>
                <a:gd name="T114" fmla="*/ 1031 w 2495"/>
                <a:gd name="T115" fmla="*/ 147 h 387"/>
                <a:gd name="T116" fmla="*/ 1009 w 2495"/>
                <a:gd name="T117" fmla="*/ 331 h 387"/>
                <a:gd name="T118" fmla="*/ 1012 w 2495"/>
                <a:gd name="T119" fmla="*/ 368 h 387"/>
                <a:gd name="T120" fmla="*/ 1174 w 2495"/>
                <a:gd name="T121" fmla="*/ 299 h 387"/>
                <a:gd name="T122" fmla="*/ 1215 w 2495"/>
                <a:gd name="T123" fmla="*/ 297 h 387"/>
                <a:gd name="T124" fmla="*/ 1249 w 2495"/>
                <a:gd name="T125" fmla="*/ 33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95" h="387">
                  <a:moveTo>
                    <a:pt x="246" y="387"/>
                  </a:moveTo>
                  <a:cubicBezTo>
                    <a:pt x="205" y="347"/>
                    <a:pt x="205" y="347"/>
                    <a:pt x="205" y="347"/>
                  </a:cubicBezTo>
                  <a:cubicBezTo>
                    <a:pt x="185" y="363"/>
                    <a:pt x="158" y="371"/>
                    <a:pt x="128" y="371"/>
                  </a:cubicBezTo>
                  <a:cubicBezTo>
                    <a:pt x="92" y="371"/>
                    <a:pt x="60" y="358"/>
                    <a:pt x="36" y="335"/>
                  </a:cubicBezTo>
                  <a:cubicBezTo>
                    <a:pt x="1" y="299"/>
                    <a:pt x="0" y="265"/>
                    <a:pt x="0" y="185"/>
                  </a:cubicBezTo>
                  <a:cubicBezTo>
                    <a:pt x="0" y="105"/>
                    <a:pt x="1" y="71"/>
                    <a:pt x="36" y="36"/>
                  </a:cubicBezTo>
                  <a:cubicBezTo>
                    <a:pt x="60" y="12"/>
                    <a:pt x="92" y="0"/>
                    <a:pt x="128" y="0"/>
                  </a:cubicBezTo>
                  <a:cubicBezTo>
                    <a:pt x="165" y="0"/>
                    <a:pt x="196" y="12"/>
                    <a:pt x="220" y="36"/>
                  </a:cubicBezTo>
                  <a:cubicBezTo>
                    <a:pt x="254" y="70"/>
                    <a:pt x="257" y="100"/>
                    <a:pt x="257" y="185"/>
                  </a:cubicBezTo>
                  <a:cubicBezTo>
                    <a:pt x="257" y="254"/>
                    <a:pt x="256" y="289"/>
                    <a:pt x="233" y="320"/>
                  </a:cubicBezTo>
                  <a:cubicBezTo>
                    <a:pt x="272" y="360"/>
                    <a:pt x="272" y="360"/>
                    <a:pt x="272" y="360"/>
                  </a:cubicBezTo>
                  <a:lnTo>
                    <a:pt x="246" y="387"/>
                  </a:lnTo>
                  <a:close/>
                  <a:moveTo>
                    <a:pt x="128" y="39"/>
                  </a:moveTo>
                  <a:cubicBezTo>
                    <a:pt x="104" y="39"/>
                    <a:pt x="83" y="48"/>
                    <a:pt x="68" y="64"/>
                  </a:cubicBezTo>
                  <a:cubicBezTo>
                    <a:pt x="46" y="86"/>
                    <a:pt x="43" y="109"/>
                    <a:pt x="43" y="185"/>
                  </a:cubicBezTo>
                  <a:cubicBezTo>
                    <a:pt x="43" y="261"/>
                    <a:pt x="46" y="285"/>
                    <a:pt x="68" y="307"/>
                  </a:cubicBezTo>
                  <a:cubicBezTo>
                    <a:pt x="83" y="323"/>
                    <a:pt x="104" y="331"/>
                    <a:pt x="128" y="331"/>
                  </a:cubicBezTo>
                  <a:cubicBezTo>
                    <a:pt x="147" y="331"/>
                    <a:pt x="162" y="326"/>
                    <a:pt x="175" y="316"/>
                  </a:cubicBezTo>
                  <a:cubicBezTo>
                    <a:pt x="130" y="271"/>
                    <a:pt x="130" y="271"/>
                    <a:pt x="130" y="271"/>
                  </a:cubicBezTo>
                  <a:cubicBezTo>
                    <a:pt x="157" y="244"/>
                    <a:pt x="157" y="244"/>
                    <a:pt x="157" y="244"/>
                  </a:cubicBezTo>
                  <a:cubicBezTo>
                    <a:pt x="200" y="288"/>
                    <a:pt x="200" y="288"/>
                    <a:pt x="200" y="288"/>
                  </a:cubicBezTo>
                  <a:cubicBezTo>
                    <a:pt x="212" y="267"/>
                    <a:pt x="213" y="239"/>
                    <a:pt x="213" y="185"/>
                  </a:cubicBezTo>
                  <a:cubicBezTo>
                    <a:pt x="213" y="109"/>
                    <a:pt x="210" y="86"/>
                    <a:pt x="189" y="64"/>
                  </a:cubicBezTo>
                  <a:cubicBezTo>
                    <a:pt x="173" y="48"/>
                    <a:pt x="152" y="39"/>
                    <a:pt x="128" y="39"/>
                  </a:cubicBezTo>
                  <a:close/>
                  <a:moveTo>
                    <a:pt x="399" y="371"/>
                  </a:moveTo>
                  <a:cubicBezTo>
                    <a:pt x="372" y="371"/>
                    <a:pt x="349" y="363"/>
                    <a:pt x="333" y="347"/>
                  </a:cubicBezTo>
                  <a:cubicBezTo>
                    <a:pt x="316" y="330"/>
                    <a:pt x="307" y="306"/>
                    <a:pt x="307" y="27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49" y="114"/>
                    <a:pt x="349" y="114"/>
                    <a:pt x="349" y="114"/>
                  </a:cubicBezTo>
                  <a:cubicBezTo>
                    <a:pt x="349" y="270"/>
                    <a:pt x="349" y="270"/>
                    <a:pt x="349" y="270"/>
                  </a:cubicBezTo>
                  <a:cubicBezTo>
                    <a:pt x="349" y="311"/>
                    <a:pt x="369" y="333"/>
                    <a:pt x="407" y="333"/>
                  </a:cubicBezTo>
                  <a:cubicBezTo>
                    <a:pt x="445" y="333"/>
                    <a:pt x="467" y="310"/>
                    <a:pt x="467" y="270"/>
                  </a:cubicBezTo>
                  <a:cubicBezTo>
                    <a:pt x="467" y="114"/>
                    <a:pt x="467" y="114"/>
                    <a:pt x="467" y="114"/>
                  </a:cubicBezTo>
                  <a:cubicBezTo>
                    <a:pt x="508" y="114"/>
                    <a:pt x="508" y="114"/>
                    <a:pt x="508" y="114"/>
                  </a:cubicBezTo>
                  <a:cubicBezTo>
                    <a:pt x="508" y="368"/>
                    <a:pt x="508" y="368"/>
                    <a:pt x="508" y="368"/>
                  </a:cubicBezTo>
                  <a:cubicBezTo>
                    <a:pt x="467" y="368"/>
                    <a:pt x="467" y="368"/>
                    <a:pt x="467" y="368"/>
                  </a:cubicBezTo>
                  <a:cubicBezTo>
                    <a:pt x="467" y="344"/>
                    <a:pt x="467" y="344"/>
                    <a:pt x="467" y="344"/>
                  </a:cubicBezTo>
                  <a:cubicBezTo>
                    <a:pt x="449" y="361"/>
                    <a:pt x="426" y="371"/>
                    <a:pt x="399" y="371"/>
                  </a:cubicBezTo>
                  <a:close/>
                  <a:moveTo>
                    <a:pt x="610" y="368"/>
                  </a:moveTo>
                  <a:cubicBezTo>
                    <a:pt x="569" y="368"/>
                    <a:pt x="569" y="368"/>
                    <a:pt x="569" y="368"/>
                  </a:cubicBezTo>
                  <a:cubicBezTo>
                    <a:pt x="569" y="233"/>
                    <a:pt x="569" y="233"/>
                    <a:pt x="569" y="233"/>
                  </a:cubicBezTo>
                  <a:cubicBezTo>
                    <a:pt x="569" y="114"/>
                    <a:pt x="569" y="114"/>
                    <a:pt x="569" y="114"/>
                  </a:cubicBezTo>
                  <a:cubicBezTo>
                    <a:pt x="610" y="114"/>
                    <a:pt x="610" y="114"/>
                    <a:pt x="610" y="114"/>
                  </a:cubicBezTo>
                  <a:cubicBezTo>
                    <a:pt x="610" y="231"/>
                    <a:pt x="610" y="231"/>
                    <a:pt x="610" y="231"/>
                  </a:cubicBezTo>
                  <a:lnTo>
                    <a:pt x="610" y="368"/>
                  </a:lnTo>
                  <a:close/>
                  <a:moveTo>
                    <a:pt x="613" y="48"/>
                  </a:moveTo>
                  <a:cubicBezTo>
                    <a:pt x="567" y="48"/>
                    <a:pt x="567" y="48"/>
                    <a:pt x="567" y="48"/>
                  </a:cubicBezTo>
                  <a:cubicBezTo>
                    <a:pt x="567" y="2"/>
                    <a:pt x="567" y="2"/>
                    <a:pt x="567" y="2"/>
                  </a:cubicBezTo>
                  <a:cubicBezTo>
                    <a:pt x="613" y="2"/>
                    <a:pt x="613" y="2"/>
                    <a:pt x="613" y="2"/>
                  </a:cubicBezTo>
                  <a:lnTo>
                    <a:pt x="613" y="48"/>
                  </a:lnTo>
                  <a:close/>
                  <a:moveTo>
                    <a:pt x="872" y="368"/>
                  </a:moveTo>
                  <a:cubicBezTo>
                    <a:pt x="830" y="368"/>
                    <a:pt x="830" y="368"/>
                    <a:pt x="830" y="368"/>
                  </a:cubicBezTo>
                  <a:cubicBezTo>
                    <a:pt x="830" y="212"/>
                    <a:pt x="830" y="212"/>
                    <a:pt x="830" y="212"/>
                  </a:cubicBezTo>
                  <a:cubicBezTo>
                    <a:pt x="830" y="171"/>
                    <a:pt x="809" y="148"/>
                    <a:pt x="772" y="148"/>
                  </a:cubicBezTo>
                  <a:cubicBezTo>
                    <a:pt x="734" y="148"/>
                    <a:pt x="712" y="172"/>
                    <a:pt x="712" y="212"/>
                  </a:cubicBezTo>
                  <a:cubicBezTo>
                    <a:pt x="712" y="368"/>
                    <a:pt x="712" y="368"/>
                    <a:pt x="712" y="368"/>
                  </a:cubicBezTo>
                  <a:cubicBezTo>
                    <a:pt x="671" y="368"/>
                    <a:pt x="671" y="368"/>
                    <a:pt x="671" y="368"/>
                  </a:cubicBezTo>
                  <a:cubicBezTo>
                    <a:pt x="671" y="114"/>
                    <a:pt x="671" y="114"/>
                    <a:pt x="671" y="114"/>
                  </a:cubicBezTo>
                  <a:cubicBezTo>
                    <a:pt x="712" y="114"/>
                    <a:pt x="712" y="114"/>
                    <a:pt x="712" y="114"/>
                  </a:cubicBezTo>
                  <a:cubicBezTo>
                    <a:pt x="712" y="137"/>
                    <a:pt x="712" y="137"/>
                    <a:pt x="712" y="137"/>
                  </a:cubicBezTo>
                  <a:cubicBezTo>
                    <a:pt x="730" y="120"/>
                    <a:pt x="753" y="111"/>
                    <a:pt x="780" y="111"/>
                  </a:cubicBezTo>
                  <a:cubicBezTo>
                    <a:pt x="807" y="111"/>
                    <a:pt x="830" y="119"/>
                    <a:pt x="845" y="135"/>
                  </a:cubicBezTo>
                  <a:cubicBezTo>
                    <a:pt x="863" y="152"/>
                    <a:pt x="872" y="175"/>
                    <a:pt x="872" y="206"/>
                  </a:cubicBezTo>
                  <a:lnTo>
                    <a:pt x="872" y="368"/>
                  </a:lnTo>
                  <a:close/>
                  <a:moveTo>
                    <a:pt x="1114" y="368"/>
                  </a:moveTo>
                  <a:cubicBezTo>
                    <a:pt x="1072" y="368"/>
                    <a:pt x="1072" y="368"/>
                    <a:pt x="1072" y="368"/>
                  </a:cubicBezTo>
                  <a:cubicBezTo>
                    <a:pt x="1072" y="229"/>
                    <a:pt x="1072" y="229"/>
                    <a:pt x="1072" y="229"/>
                  </a:cubicBezTo>
                  <a:cubicBezTo>
                    <a:pt x="1072" y="114"/>
                    <a:pt x="1072" y="114"/>
                    <a:pt x="1072" y="114"/>
                  </a:cubicBezTo>
                  <a:cubicBezTo>
                    <a:pt x="1114" y="114"/>
                    <a:pt x="1114" y="114"/>
                    <a:pt x="1114" y="114"/>
                  </a:cubicBezTo>
                  <a:cubicBezTo>
                    <a:pt x="1114" y="229"/>
                    <a:pt x="1114" y="229"/>
                    <a:pt x="1114" y="229"/>
                  </a:cubicBezTo>
                  <a:lnTo>
                    <a:pt x="1114" y="368"/>
                  </a:lnTo>
                  <a:close/>
                  <a:moveTo>
                    <a:pt x="1117" y="48"/>
                  </a:moveTo>
                  <a:cubicBezTo>
                    <a:pt x="1070" y="48"/>
                    <a:pt x="1070" y="48"/>
                    <a:pt x="1070" y="48"/>
                  </a:cubicBezTo>
                  <a:cubicBezTo>
                    <a:pt x="1070" y="2"/>
                    <a:pt x="1070" y="2"/>
                    <a:pt x="1070" y="2"/>
                  </a:cubicBezTo>
                  <a:cubicBezTo>
                    <a:pt x="1117" y="2"/>
                    <a:pt x="1117" y="2"/>
                    <a:pt x="1117" y="2"/>
                  </a:cubicBezTo>
                  <a:lnTo>
                    <a:pt x="1117" y="48"/>
                  </a:lnTo>
                  <a:close/>
                  <a:moveTo>
                    <a:pt x="1391" y="371"/>
                  </a:moveTo>
                  <a:cubicBezTo>
                    <a:pt x="1319" y="371"/>
                    <a:pt x="1279" y="325"/>
                    <a:pt x="1279" y="241"/>
                  </a:cubicBezTo>
                  <a:cubicBezTo>
                    <a:pt x="1279" y="159"/>
                    <a:pt x="1318" y="111"/>
                    <a:pt x="1384" y="111"/>
                  </a:cubicBezTo>
                  <a:cubicBezTo>
                    <a:pt x="1450" y="111"/>
                    <a:pt x="1489" y="157"/>
                    <a:pt x="1489" y="234"/>
                  </a:cubicBezTo>
                  <a:cubicBezTo>
                    <a:pt x="1489" y="253"/>
                    <a:pt x="1489" y="253"/>
                    <a:pt x="1489" y="253"/>
                  </a:cubicBezTo>
                  <a:cubicBezTo>
                    <a:pt x="1321" y="253"/>
                    <a:pt x="1321" y="253"/>
                    <a:pt x="1321" y="253"/>
                  </a:cubicBezTo>
                  <a:cubicBezTo>
                    <a:pt x="1322" y="305"/>
                    <a:pt x="1347" y="334"/>
                    <a:pt x="1392" y="334"/>
                  </a:cubicBezTo>
                  <a:cubicBezTo>
                    <a:pt x="1418" y="334"/>
                    <a:pt x="1435" y="327"/>
                    <a:pt x="1455" y="306"/>
                  </a:cubicBezTo>
                  <a:cubicBezTo>
                    <a:pt x="1457" y="305"/>
                    <a:pt x="1457" y="305"/>
                    <a:pt x="1457" y="305"/>
                  </a:cubicBezTo>
                  <a:cubicBezTo>
                    <a:pt x="1485" y="330"/>
                    <a:pt x="1485" y="330"/>
                    <a:pt x="1485" y="330"/>
                  </a:cubicBezTo>
                  <a:cubicBezTo>
                    <a:pt x="1484" y="332"/>
                    <a:pt x="1484" y="332"/>
                    <a:pt x="1484" y="332"/>
                  </a:cubicBezTo>
                  <a:cubicBezTo>
                    <a:pt x="1459" y="356"/>
                    <a:pt x="1435" y="371"/>
                    <a:pt x="1391" y="371"/>
                  </a:cubicBezTo>
                  <a:close/>
                  <a:moveTo>
                    <a:pt x="1321" y="221"/>
                  </a:moveTo>
                  <a:cubicBezTo>
                    <a:pt x="1448" y="221"/>
                    <a:pt x="1448" y="221"/>
                    <a:pt x="1448" y="221"/>
                  </a:cubicBezTo>
                  <a:cubicBezTo>
                    <a:pt x="1446" y="203"/>
                    <a:pt x="1445" y="195"/>
                    <a:pt x="1440" y="183"/>
                  </a:cubicBezTo>
                  <a:cubicBezTo>
                    <a:pt x="1429" y="160"/>
                    <a:pt x="1409" y="147"/>
                    <a:pt x="1384" y="147"/>
                  </a:cubicBezTo>
                  <a:cubicBezTo>
                    <a:pt x="1359" y="147"/>
                    <a:pt x="1339" y="160"/>
                    <a:pt x="1328" y="183"/>
                  </a:cubicBezTo>
                  <a:cubicBezTo>
                    <a:pt x="1323" y="195"/>
                    <a:pt x="1322" y="203"/>
                    <a:pt x="1321" y="221"/>
                  </a:cubicBezTo>
                  <a:close/>
                  <a:moveTo>
                    <a:pt x="1617" y="371"/>
                  </a:moveTo>
                  <a:cubicBezTo>
                    <a:pt x="1571" y="371"/>
                    <a:pt x="1539" y="360"/>
                    <a:pt x="1513" y="334"/>
                  </a:cubicBezTo>
                  <a:cubicBezTo>
                    <a:pt x="1511" y="332"/>
                    <a:pt x="1511" y="332"/>
                    <a:pt x="1511" y="332"/>
                  </a:cubicBezTo>
                  <a:cubicBezTo>
                    <a:pt x="1539" y="304"/>
                    <a:pt x="1539" y="304"/>
                    <a:pt x="1539" y="304"/>
                  </a:cubicBezTo>
                  <a:cubicBezTo>
                    <a:pt x="1541" y="306"/>
                    <a:pt x="1541" y="306"/>
                    <a:pt x="1541" y="306"/>
                  </a:cubicBezTo>
                  <a:cubicBezTo>
                    <a:pt x="1558" y="325"/>
                    <a:pt x="1584" y="334"/>
                    <a:pt x="1616" y="334"/>
                  </a:cubicBezTo>
                  <a:cubicBezTo>
                    <a:pt x="1640" y="334"/>
                    <a:pt x="1680" y="329"/>
                    <a:pt x="1680" y="293"/>
                  </a:cubicBezTo>
                  <a:cubicBezTo>
                    <a:pt x="1680" y="272"/>
                    <a:pt x="1668" y="261"/>
                    <a:pt x="1641" y="259"/>
                  </a:cubicBezTo>
                  <a:cubicBezTo>
                    <a:pt x="1600" y="256"/>
                    <a:pt x="1600" y="256"/>
                    <a:pt x="1600" y="256"/>
                  </a:cubicBezTo>
                  <a:cubicBezTo>
                    <a:pt x="1549" y="251"/>
                    <a:pt x="1523" y="228"/>
                    <a:pt x="1523" y="186"/>
                  </a:cubicBezTo>
                  <a:cubicBezTo>
                    <a:pt x="1523" y="140"/>
                    <a:pt x="1560" y="111"/>
                    <a:pt x="1617" y="111"/>
                  </a:cubicBezTo>
                  <a:cubicBezTo>
                    <a:pt x="1655" y="111"/>
                    <a:pt x="1686" y="120"/>
                    <a:pt x="1708" y="138"/>
                  </a:cubicBezTo>
                  <a:cubicBezTo>
                    <a:pt x="1711" y="140"/>
                    <a:pt x="1711" y="140"/>
                    <a:pt x="1711" y="140"/>
                  </a:cubicBezTo>
                  <a:cubicBezTo>
                    <a:pt x="1683" y="167"/>
                    <a:pt x="1683" y="167"/>
                    <a:pt x="1683" y="167"/>
                  </a:cubicBezTo>
                  <a:cubicBezTo>
                    <a:pt x="1681" y="166"/>
                    <a:pt x="1681" y="166"/>
                    <a:pt x="1681" y="166"/>
                  </a:cubicBezTo>
                  <a:cubicBezTo>
                    <a:pt x="1665" y="153"/>
                    <a:pt x="1643" y="147"/>
                    <a:pt x="1617" y="147"/>
                  </a:cubicBezTo>
                  <a:cubicBezTo>
                    <a:pt x="1583" y="147"/>
                    <a:pt x="1564" y="160"/>
                    <a:pt x="1564" y="185"/>
                  </a:cubicBezTo>
                  <a:cubicBezTo>
                    <a:pt x="1564" y="206"/>
                    <a:pt x="1576" y="216"/>
                    <a:pt x="1606" y="219"/>
                  </a:cubicBezTo>
                  <a:cubicBezTo>
                    <a:pt x="1645" y="223"/>
                    <a:pt x="1645" y="223"/>
                    <a:pt x="1645" y="223"/>
                  </a:cubicBezTo>
                  <a:cubicBezTo>
                    <a:pt x="1677" y="226"/>
                    <a:pt x="1720" y="236"/>
                    <a:pt x="1720" y="292"/>
                  </a:cubicBezTo>
                  <a:cubicBezTo>
                    <a:pt x="1720" y="341"/>
                    <a:pt x="1681" y="371"/>
                    <a:pt x="1617" y="371"/>
                  </a:cubicBezTo>
                  <a:close/>
                  <a:moveTo>
                    <a:pt x="1812" y="368"/>
                  </a:moveTo>
                  <a:cubicBezTo>
                    <a:pt x="1768" y="368"/>
                    <a:pt x="1768" y="368"/>
                    <a:pt x="1768" y="368"/>
                  </a:cubicBezTo>
                  <a:cubicBezTo>
                    <a:pt x="1768" y="202"/>
                    <a:pt x="1768" y="202"/>
                    <a:pt x="1768" y="202"/>
                  </a:cubicBezTo>
                  <a:cubicBezTo>
                    <a:pt x="1768" y="3"/>
                    <a:pt x="1768" y="3"/>
                    <a:pt x="1768" y="3"/>
                  </a:cubicBezTo>
                  <a:cubicBezTo>
                    <a:pt x="1812" y="3"/>
                    <a:pt x="1812" y="3"/>
                    <a:pt x="1812" y="3"/>
                  </a:cubicBezTo>
                  <a:cubicBezTo>
                    <a:pt x="1812" y="202"/>
                    <a:pt x="1812" y="202"/>
                    <a:pt x="1812" y="202"/>
                  </a:cubicBezTo>
                  <a:lnTo>
                    <a:pt x="1812" y="368"/>
                  </a:lnTo>
                  <a:close/>
                  <a:moveTo>
                    <a:pt x="2199" y="368"/>
                  </a:moveTo>
                  <a:cubicBezTo>
                    <a:pt x="2155" y="368"/>
                    <a:pt x="2155" y="368"/>
                    <a:pt x="2155" y="368"/>
                  </a:cubicBezTo>
                  <a:cubicBezTo>
                    <a:pt x="2155" y="104"/>
                    <a:pt x="2155" y="104"/>
                    <a:pt x="2155" y="104"/>
                  </a:cubicBezTo>
                  <a:cubicBezTo>
                    <a:pt x="2061" y="311"/>
                    <a:pt x="2061" y="311"/>
                    <a:pt x="2061" y="311"/>
                  </a:cubicBezTo>
                  <a:cubicBezTo>
                    <a:pt x="2025" y="311"/>
                    <a:pt x="2025" y="311"/>
                    <a:pt x="2025" y="311"/>
                  </a:cubicBezTo>
                  <a:cubicBezTo>
                    <a:pt x="1929" y="103"/>
                    <a:pt x="1929" y="103"/>
                    <a:pt x="1929" y="103"/>
                  </a:cubicBezTo>
                  <a:cubicBezTo>
                    <a:pt x="1929" y="368"/>
                    <a:pt x="1929" y="368"/>
                    <a:pt x="1929" y="368"/>
                  </a:cubicBezTo>
                  <a:cubicBezTo>
                    <a:pt x="1885" y="368"/>
                    <a:pt x="1885" y="368"/>
                    <a:pt x="1885" y="368"/>
                  </a:cubicBezTo>
                  <a:cubicBezTo>
                    <a:pt x="1885" y="3"/>
                    <a:pt x="1885" y="3"/>
                    <a:pt x="1885" y="3"/>
                  </a:cubicBezTo>
                  <a:cubicBezTo>
                    <a:pt x="1928" y="3"/>
                    <a:pt x="1928" y="3"/>
                    <a:pt x="1928" y="3"/>
                  </a:cubicBezTo>
                  <a:cubicBezTo>
                    <a:pt x="1929" y="4"/>
                    <a:pt x="1929" y="4"/>
                    <a:pt x="1929" y="4"/>
                  </a:cubicBezTo>
                  <a:cubicBezTo>
                    <a:pt x="2044" y="254"/>
                    <a:pt x="2044" y="254"/>
                    <a:pt x="2044" y="254"/>
                  </a:cubicBezTo>
                  <a:cubicBezTo>
                    <a:pt x="2156" y="3"/>
                    <a:pt x="2156" y="3"/>
                    <a:pt x="2156" y="3"/>
                  </a:cubicBezTo>
                  <a:cubicBezTo>
                    <a:pt x="2199" y="3"/>
                    <a:pt x="2199" y="3"/>
                    <a:pt x="2199" y="3"/>
                  </a:cubicBezTo>
                  <a:lnTo>
                    <a:pt x="2199" y="368"/>
                  </a:lnTo>
                  <a:close/>
                  <a:moveTo>
                    <a:pt x="2368" y="371"/>
                  </a:moveTo>
                  <a:cubicBezTo>
                    <a:pt x="2313" y="371"/>
                    <a:pt x="2277" y="357"/>
                    <a:pt x="2243" y="323"/>
                  </a:cubicBezTo>
                  <a:cubicBezTo>
                    <a:pt x="2241" y="321"/>
                    <a:pt x="2241" y="321"/>
                    <a:pt x="2241" y="321"/>
                  </a:cubicBezTo>
                  <a:cubicBezTo>
                    <a:pt x="2271" y="291"/>
                    <a:pt x="2271" y="291"/>
                    <a:pt x="2271" y="291"/>
                  </a:cubicBezTo>
                  <a:cubicBezTo>
                    <a:pt x="2273" y="293"/>
                    <a:pt x="2273" y="293"/>
                    <a:pt x="2273" y="293"/>
                  </a:cubicBezTo>
                  <a:cubicBezTo>
                    <a:pt x="2300" y="321"/>
                    <a:pt x="2326" y="331"/>
                    <a:pt x="2369" y="331"/>
                  </a:cubicBezTo>
                  <a:cubicBezTo>
                    <a:pt x="2422" y="331"/>
                    <a:pt x="2452" y="308"/>
                    <a:pt x="2452" y="267"/>
                  </a:cubicBezTo>
                  <a:cubicBezTo>
                    <a:pt x="2452" y="248"/>
                    <a:pt x="2446" y="234"/>
                    <a:pt x="2435" y="224"/>
                  </a:cubicBezTo>
                  <a:cubicBezTo>
                    <a:pt x="2424" y="215"/>
                    <a:pt x="2415" y="211"/>
                    <a:pt x="2389" y="207"/>
                  </a:cubicBezTo>
                  <a:cubicBezTo>
                    <a:pt x="2347" y="201"/>
                    <a:pt x="2347" y="201"/>
                    <a:pt x="2347" y="201"/>
                  </a:cubicBezTo>
                  <a:cubicBezTo>
                    <a:pt x="2318" y="196"/>
                    <a:pt x="2297" y="187"/>
                    <a:pt x="2280" y="173"/>
                  </a:cubicBezTo>
                  <a:cubicBezTo>
                    <a:pt x="2261" y="156"/>
                    <a:pt x="2251" y="133"/>
                    <a:pt x="2251" y="103"/>
                  </a:cubicBezTo>
                  <a:cubicBezTo>
                    <a:pt x="2251" y="40"/>
                    <a:pt x="2298" y="0"/>
                    <a:pt x="2369" y="0"/>
                  </a:cubicBezTo>
                  <a:cubicBezTo>
                    <a:pt x="2415" y="0"/>
                    <a:pt x="2446" y="11"/>
                    <a:pt x="2478" y="40"/>
                  </a:cubicBezTo>
                  <a:cubicBezTo>
                    <a:pt x="2480" y="41"/>
                    <a:pt x="2480" y="41"/>
                    <a:pt x="2480" y="41"/>
                  </a:cubicBezTo>
                  <a:cubicBezTo>
                    <a:pt x="2452" y="70"/>
                    <a:pt x="2452" y="70"/>
                    <a:pt x="2452" y="70"/>
                  </a:cubicBezTo>
                  <a:cubicBezTo>
                    <a:pt x="2450" y="68"/>
                    <a:pt x="2450" y="68"/>
                    <a:pt x="2450" y="68"/>
                  </a:cubicBezTo>
                  <a:cubicBezTo>
                    <a:pt x="2427" y="47"/>
                    <a:pt x="2403" y="38"/>
                    <a:pt x="2368" y="38"/>
                  </a:cubicBezTo>
                  <a:cubicBezTo>
                    <a:pt x="2322" y="38"/>
                    <a:pt x="2294" y="62"/>
                    <a:pt x="2294" y="102"/>
                  </a:cubicBezTo>
                  <a:cubicBezTo>
                    <a:pt x="2294" y="120"/>
                    <a:pt x="2299" y="133"/>
                    <a:pt x="2309" y="142"/>
                  </a:cubicBezTo>
                  <a:cubicBezTo>
                    <a:pt x="2319" y="151"/>
                    <a:pt x="2335" y="157"/>
                    <a:pt x="2355" y="160"/>
                  </a:cubicBezTo>
                  <a:cubicBezTo>
                    <a:pt x="2397" y="167"/>
                    <a:pt x="2397" y="167"/>
                    <a:pt x="2397" y="167"/>
                  </a:cubicBezTo>
                  <a:cubicBezTo>
                    <a:pt x="2431" y="172"/>
                    <a:pt x="2447" y="179"/>
                    <a:pt x="2464" y="193"/>
                  </a:cubicBezTo>
                  <a:cubicBezTo>
                    <a:pt x="2484" y="211"/>
                    <a:pt x="2495" y="236"/>
                    <a:pt x="2495" y="266"/>
                  </a:cubicBezTo>
                  <a:cubicBezTo>
                    <a:pt x="2495" y="330"/>
                    <a:pt x="2445" y="371"/>
                    <a:pt x="2368" y="371"/>
                  </a:cubicBezTo>
                  <a:close/>
                  <a:moveTo>
                    <a:pt x="1012" y="368"/>
                  </a:moveTo>
                  <a:cubicBezTo>
                    <a:pt x="1002" y="368"/>
                    <a:pt x="1002" y="368"/>
                    <a:pt x="1002" y="368"/>
                  </a:cubicBezTo>
                  <a:cubicBezTo>
                    <a:pt x="962" y="368"/>
                    <a:pt x="936" y="341"/>
                    <a:pt x="936" y="298"/>
                  </a:cubicBezTo>
                  <a:cubicBezTo>
                    <a:pt x="936" y="147"/>
                    <a:pt x="936" y="147"/>
                    <a:pt x="936" y="147"/>
                  </a:cubicBezTo>
                  <a:cubicBezTo>
                    <a:pt x="905" y="147"/>
                    <a:pt x="905" y="147"/>
                    <a:pt x="905" y="147"/>
                  </a:cubicBezTo>
                  <a:cubicBezTo>
                    <a:pt x="905" y="114"/>
                    <a:pt x="905" y="114"/>
                    <a:pt x="905" y="114"/>
                  </a:cubicBezTo>
                  <a:cubicBezTo>
                    <a:pt x="936" y="114"/>
                    <a:pt x="936" y="114"/>
                    <a:pt x="936" y="114"/>
                  </a:cubicBezTo>
                  <a:cubicBezTo>
                    <a:pt x="936" y="37"/>
                    <a:pt x="936" y="37"/>
                    <a:pt x="936" y="37"/>
                  </a:cubicBezTo>
                  <a:cubicBezTo>
                    <a:pt x="977" y="37"/>
                    <a:pt x="977" y="37"/>
                    <a:pt x="977" y="37"/>
                  </a:cubicBezTo>
                  <a:cubicBezTo>
                    <a:pt x="977" y="114"/>
                    <a:pt x="977" y="114"/>
                    <a:pt x="977" y="114"/>
                  </a:cubicBezTo>
                  <a:cubicBezTo>
                    <a:pt x="1031" y="114"/>
                    <a:pt x="1031" y="114"/>
                    <a:pt x="1031" y="114"/>
                  </a:cubicBezTo>
                  <a:cubicBezTo>
                    <a:pt x="1031" y="147"/>
                    <a:pt x="1031" y="147"/>
                    <a:pt x="1031" y="147"/>
                  </a:cubicBezTo>
                  <a:cubicBezTo>
                    <a:pt x="977" y="147"/>
                    <a:pt x="977" y="147"/>
                    <a:pt x="977" y="147"/>
                  </a:cubicBezTo>
                  <a:cubicBezTo>
                    <a:pt x="977" y="297"/>
                    <a:pt x="977" y="297"/>
                    <a:pt x="977" y="297"/>
                  </a:cubicBezTo>
                  <a:cubicBezTo>
                    <a:pt x="977" y="320"/>
                    <a:pt x="988" y="331"/>
                    <a:pt x="1009" y="331"/>
                  </a:cubicBezTo>
                  <a:cubicBezTo>
                    <a:pt x="1011" y="331"/>
                    <a:pt x="1011" y="331"/>
                    <a:pt x="1011" y="331"/>
                  </a:cubicBezTo>
                  <a:cubicBezTo>
                    <a:pt x="1012" y="334"/>
                    <a:pt x="1012" y="334"/>
                    <a:pt x="1012" y="334"/>
                  </a:cubicBezTo>
                  <a:lnTo>
                    <a:pt x="1012" y="368"/>
                  </a:lnTo>
                  <a:close/>
                  <a:moveTo>
                    <a:pt x="1249" y="368"/>
                  </a:moveTo>
                  <a:cubicBezTo>
                    <a:pt x="1239" y="368"/>
                    <a:pt x="1239" y="368"/>
                    <a:pt x="1239" y="368"/>
                  </a:cubicBezTo>
                  <a:cubicBezTo>
                    <a:pt x="1198" y="368"/>
                    <a:pt x="1174" y="342"/>
                    <a:pt x="1174" y="299"/>
                  </a:cubicBezTo>
                  <a:cubicBezTo>
                    <a:pt x="1174" y="3"/>
                    <a:pt x="1174" y="3"/>
                    <a:pt x="1174" y="3"/>
                  </a:cubicBezTo>
                  <a:cubicBezTo>
                    <a:pt x="1215" y="3"/>
                    <a:pt x="1215" y="3"/>
                    <a:pt x="1215" y="3"/>
                  </a:cubicBezTo>
                  <a:cubicBezTo>
                    <a:pt x="1215" y="297"/>
                    <a:pt x="1215" y="297"/>
                    <a:pt x="1215" y="297"/>
                  </a:cubicBezTo>
                  <a:cubicBezTo>
                    <a:pt x="1215" y="322"/>
                    <a:pt x="1224" y="331"/>
                    <a:pt x="1246" y="331"/>
                  </a:cubicBezTo>
                  <a:cubicBezTo>
                    <a:pt x="1249" y="331"/>
                    <a:pt x="1249" y="331"/>
                    <a:pt x="1249" y="331"/>
                  </a:cubicBezTo>
                  <a:cubicBezTo>
                    <a:pt x="1249" y="334"/>
                    <a:pt x="1249" y="334"/>
                    <a:pt x="1249" y="334"/>
                  </a:cubicBezTo>
                  <a:lnTo>
                    <a:pt x="1249" y="368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10866438" y="2730501"/>
              <a:ext cx="363538" cy="200025"/>
            </a:xfrm>
            <a:custGeom>
              <a:avLst/>
              <a:gdLst>
                <a:gd name="T0" fmla="*/ 54 w 229"/>
                <a:gd name="T1" fmla="*/ 19 h 126"/>
                <a:gd name="T2" fmla="*/ 54 w 229"/>
                <a:gd name="T3" fmla="*/ 126 h 126"/>
                <a:gd name="T4" fmla="*/ 33 w 229"/>
                <a:gd name="T5" fmla="*/ 126 h 126"/>
                <a:gd name="T6" fmla="*/ 33 w 229"/>
                <a:gd name="T7" fmla="*/ 19 h 126"/>
                <a:gd name="T8" fmla="*/ 0 w 229"/>
                <a:gd name="T9" fmla="*/ 19 h 126"/>
                <a:gd name="T10" fmla="*/ 0 w 229"/>
                <a:gd name="T11" fmla="*/ 0 h 126"/>
                <a:gd name="T12" fmla="*/ 90 w 229"/>
                <a:gd name="T13" fmla="*/ 0 h 126"/>
                <a:gd name="T14" fmla="*/ 90 w 229"/>
                <a:gd name="T15" fmla="*/ 19 h 126"/>
                <a:gd name="T16" fmla="*/ 54 w 229"/>
                <a:gd name="T17" fmla="*/ 19 h 126"/>
                <a:gd name="T18" fmla="*/ 208 w 229"/>
                <a:gd name="T19" fmla="*/ 126 h 126"/>
                <a:gd name="T20" fmla="*/ 208 w 229"/>
                <a:gd name="T21" fmla="*/ 43 h 126"/>
                <a:gd name="T22" fmla="*/ 180 w 229"/>
                <a:gd name="T23" fmla="*/ 95 h 126"/>
                <a:gd name="T24" fmla="*/ 161 w 229"/>
                <a:gd name="T25" fmla="*/ 95 h 126"/>
                <a:gd name="T26" fmla="*/ 132 w 229"/>
                <a:gd name="T27" fmla="*/ 43 h 126"/>
                <a:gd name="T28" fmla="*/ 132 w 229"/>
                <a:gd name="T29" fmla="*/ 126 h 126"/>
                <a:gd name="T30" fmla="*/ 111 w 229"/>
                <a:gd name="T31" fmla="*/ 126 h 126"/>
                <a:gd name="T32" fmla="*/ 111 w 229"/>
                <a:gd name="T33" fmla="*/ 0 h 126"/>
                <a:gd name="T34" fmla="*/ 132 w 229"/>
                <a:gd name="T35" fmla="*/ 0 h 126"/>
                <a:gd name="T36" fmla="*/ 170 w 229"/>
                <a:gd name="T37" fmla="*/ 71 h 126"/>
                <a:gd name="T38" fmla="*/ 208 w 229"/>
                <a:gd name="T39" fmla="*/ 0 h 126"/>
                <a:gd name="T40" fmla="*/ 229 w 229"/>
                <a:gd name="T41" fmla="*/ 0 h 126"/>
                <a:gd name="T42" fmla="*/ 229 w 229"/>
                <a:gd name="T43" fmla="*/ 126 h 126"/>
                <a:gd name="T44" fmla="*/ 208 w 229"/>
                <a:gd name="T45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9" h="126">
                  <a:moveTo>
                    <a:pt x="54" y="19"/>
                  </a:moveTo>
                  <a:lnTo>
                    <a:pt x="54" y="126"/>
                  </a:lnTo>
                  <a:lnTo>
                    <a:pt x="33" y="126"/>
                  </a:lnTo>
                  <a:lnTo>
                    <a:pt x="33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9"/>
                  </a:lnTo>
                  <a:lnTo>
                    <a:pt x="54" y="19"/>
                  </a:lnTo>
                  <a:close/>
                  <a:moveTo>
                    <a:pt x="208" y="126"/>
                  </a:moveTo>
                  <a:lnTo>
                    <a:pt x="208" y="43"/>
                  </a:lnTo>
                  <a:lnTo>
                    <a:pt x="180" y="95"/>
                  </a:lnTo>
                  <a:lnTo>
                    <a:pt x="161" y="95"/>
                  </a:lnTo>
                  <a:lnTo>
                    <a:pt x="132" y="43"/>
                  </a:lnTo>
                  <a:lnTo>
                    <a:pt x="132" y="126"/>
                  </a:lnTo>
                  <a:lnTo>
                    <a:pt x="111" y="126"/>
                  </a:lnTo>
                  <a:lnTo>
                    <a:pt x="111" y="0"/>
                  </a:lnTo>
                  <a:lnTo>
                    <a:pt x="132" y="0"/>
                  </a:lnTo>
                  <a:lnTo>
                    <a:pt x="170" y="71"/>
                  </a:lnTo>
                  <a:lnTo>
                    <a:pt x="208" y="0"/>
                  </a:lnTo>
                  <a:lnTo>
                    <a:pt x="229" y="0"/>
                  </a:lnTo>
                  <a:lnTo>
                    <a:pt x="229" y="126"/>
                  </a:lnTo>
                  <a:lnTo>
                    <a:pt x="208" y="126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grpSp>
          <p:nvGrpSpPr>
            <p:cNvPr id="11" name="Group 10"/>
            <p:cNvGrpSpPr/>
            <p:nvPr userDrawn="1"/>
          </p:nvGrpSpPr>
          <p:grpSpPr>
            <a:xfrm>
              <a:off x="-2078038" y="1989138"/>
              <a:ext cx="2867026" cy="2876550"/>
              <a:chOff x="-2078038" y="1989138"/>
              <a:chExt cx="2867026" cy="2876550"/>
            </a:xfrm>
          </p:grpSpPr>
          <p:sp>
            <p:nvSpPr>
              <p:cNvPr id="12" name="Freeform 7"/>
              <p:cNvSpPr>
                <a:spLocks noEditPoints="1"/>
              </p:cNvSpPr>
              <p:nvPr userDrawn="1"/>
            </p:nvSpPr>
            <p:spPr bwMode="auto">
              <a:xfrm>
                <a:off x="-2078038" y="2184401"/>
                <a:ext cx="2674938" cy="2398713"/>
              </a:xfrm>
              <a:custGeom>
                <a:avLst/>
                <a:gdLst>
                  <a:gd name="T0" fmla="*/ 713 w 713"/>
                  <a:gd name="T1" fmla="*/ 139 h 637"/>
                  <a:gd name="T2" fmla="*/ 647 w 713"/>
                  <a:gd name="T3" fmla="*/ 177 h 637"/>
                  <a:gd name="T4" fmla="*/ 536 w 713"/>
                  <a:gd name="T5" fmla="*/ 65 h 637"/>
                  <a:gd name="T6" fmla="*/ 574 w 713"/>
                  <a:gd name="T7" fmla="*/ 0 h 637"/>
                  <a:gd name="T8" fmla="*/ 713 w 713"/>
                  <a:gd name="T9" fmla="*/ 139 h 637"/>
                  <a:gd name="T10" fmla="*/ 75 w 713"/>
                  <a:gd name="T11" fmla="*/ 330 h 637"/>
                  <a:gd name="T12" fmla="*/ 0 w 713"/>
                  <a:gd name="T13" fmla="*/ 330 h 637"/>
                  <a:gd name="T14" fmla="*/ 52 w 713"/>
                  <a:gd name="T15" fmla="*/ 522 h 637"/>
                  <a:gd name="T16" fmla="*/ 117 w 713"/>
                  <a:gd name="T17" fmla="*/ 484 h 637"/>
                  <a:gd name="T18" fmla="*/ 75 w 713"/>
                  <a:gd name="T19" fmla="*/ 330 h 637"/>
                  <a:gd name="T20" fmla="*/ 265 w 713"/>
                  <a:gd name="T21" fmla="*/ 127 h 637"/>
                  <a:gd name="T22" fmla="*/ 228 w 713"/>
                  <a:gd name="T23" fmla="*/ 64 h 637"/>
                  <a:gd name="T24" fmla="*/ 75 w 713"/>
                  <a:gd name="T25" fmla="*/ 330 h 637"/>
                  <a:gd name="T26" fmla="*/ 148 w 713"/>
                  <a:gd name="T27" fmla="*/ 330 h 637"/>
                  <a:gd name="T28" fmla="*/ 265 w 713"/>
                  <a:gd name="T29" fmla="*/ 127 h 637"/>
                  <a:gd name="T30" fmla="*/ 179 w 713"/>
                  <a:gd name="T31" fmla="*/ 448 h 637"/>
                  <a:gd name="T32" fmla="*/ 117 w 713"/>
                  <a:gd name="T33" fmla="*/ 484 h 637"/>
                  <a:gd name="T34" fmla="*/ 382 w 713"/>
                  <a:gd name="T35" fmla="*/ 637 h 637"/>
                  <a:gd name="T36" fmla="*/ 382 w 713"/>
                  <a:gd name="T37" fmla="*/ 564 h 637"/>
                  <a:gd name="T38" fmla="*/ 179 w 713"/>
                  <a:gd name="T39" fmla="*/ 448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13" h="637">
                    <a:moveTo>
                      <a:pt x="713" y="139"/>
                    </a:moveTo>
                    <a:cubicBezTo>
                      <a:pt x="647" y="177"/>
                      <a:pt x="647" y="177"/>
                      <a:pt x="647" y="177"/>
                    </a:cubicBezTo>
                    <a:cubicBezTo>
                      <a:pt x="621" y="131"/>
                      <a:pt x="582" y="92"/>
                      <a:pt x="536" y="65"/>
                    </a:cubicBezTo>
                    <a:cubicBezTo>
                      <a:pt x="574" y="0"/>
                      <a:pt x="574" y="0"/>
                      <a:pt x="574" y="0"/>
                    </a:cubicBezTo>
                    <a:cubicBezTo>
                      <a:pt x="631" y="33"/>
                      <a:pt x="679" y="82"/>
                      <a:pt x="713" y="139"/>
                    </a:cubicBezTo>
                    <a:close/>
                    <a:moveTo>
                      <a:pt x="75" y="330"/>
                    </a:moveTo>
                    <a:cubicBezTo>
                      <a:pt x="0" y="330"/>
                      <a:pt x="0" y="330"/>
                      <a:pt x="0" y="330"/>
                    </a:cubicBezTo>
                    <a:cubicBezTo>
                      <a:pt x="0" y="400"/>
                      <a:pt x="19" y="466"/>
                      <a:pt x="52" y="522"/>
                    </a:cubicBezTo>
                    <a:cubicBezTo>
                      <a:pt x="117" y="484"/>
                      <a:pt x="117" y="484"/>
                      <a:pt x="117" y="484"/>
                    </a:cubicBezTo>
                    <a:cubicBezTo>
                      <a:pt x="90" y="439"/>
                      <a:pt x="75" y="386"/>
                      <a:pt x="75" y="330"/>
                    </a:cubicBezTo>
                    <a:close/>
                    <a:moveTo>
                      <a:pt x="265" y="127"/>
                    </a:moveTo>
                    <a:cubicBezTo>
                      <a:pt x="228" y="64"/>
                      <a:pt x="228" y="64"/>
                      <a:pt x="228" y="64"/>
                    </a:cubicBezTo>
                    <a:cubicBezTo>
                      <a:pt x="137" y="117"/>
                      <a:pt x="75" y="217"/>
                      <a:pt x="75" y="330"/>
                    </a:cubicBezTo>
                    <a:cubicBezTo>
                      <a:pt x="148" y="330"/>
                      <a:pt x="148" y="330"/>
                      <a:pt x="148" y="330"/>
                    </a:cubicBezTo>
                    <a:cubicBezTo>
                      <a:pt x="148" y="244"/>
                      <a:pt x="195" y="168"/>
                      <a:pt x="265" y="127"/>
                    </a:cubicBezTo>
                    <a:close/>
                    <a:moveTo>
                      <a:pt x="179" y="448"/>
                    </a:moveTo>
                    <a:cubicBezTo>
                      <a:pt x="117" y="484"/>
                      <a:pt x="117" y="484"/>
                      <a:pt x="117" y="484"/>
                    </a:cubicBezTo>
                    <a:cubicBezTo>
                      <a:pt x="170" y="576"/>
                      <a:pt x="268" y="637"/>
                      <a:pt x="382" y="637"/>
                    </a:cubicBezTo>
                    <a:cubicBezTo>
                      <a:pt x="382" y="564"/>
                      <a:pt x="382" y="564"/>
                      <a:pt x="382" y="564"/>
                    </a:cubicBezTo>
                    <a:cubicBezTo>
                      <a:pt x="295" y="564"/>
                      <a:pt x="220" y="518"/>
                      <a:pt x="179" y="448"/>
                    </a:cubicBezTo>
                    <a:close/>
                  </a:path>
                </a:pathLst>
              </a:custGeom>
              <a:solidFill>
                <a:srgbClr val="B0E1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US" dirty="0"/>
              </a:p>
            </p:txBody>
          </p:sp>
          <p:sp>
            <p:nvSpPr>
              <p:cNvPr id="13" name="Freeform 8"/>
              <p:cNvSpPr>
                <a:spLocks noEditPoints="1"/>
              </p:cNvSpPr>
              <p:nvPr userDrawn="1"/>
            </p:nvSpPr>
            <p:spPr bwMode="auto">
              <a:xfrm>
                <a:off x="-2078038" y="1989138"/>
                <a:ext cx="2154238" cy="2876550"/>
              </a:xfrm>
              <a:custGeom>
                <a:avLst/>
                <a:gdLst>
                  <a:gd name="T0" fmla="*/ 52 w 574"/>
                  <a:gd name="T1" fmla="*/ 574 h 764"/>
                  <a:gd name="T2" fmla="*/ 117 w 574"/>
                  <a:gd name="T3" fmla="*/ 536 h 764"/>
                  <a:gd name="T4" fmla="*/ 382 w 574"/>
                  <a:gd name="T5" fmla="*/ 689 h 764"/>
                  <a:gd name="T6" fmla="*/ 535 w 574"/>
                  <a:gd name="T7" fmla="*/ 648 h 764"/>
                  <a:gd name="T8" fmla="*/ 573 w 574"/>
                  <a:gd name="T9" fmla="*/ 713 h 764"/>
                  <a:gd name="T10" fmla="*/ 382 w 574"/>
                  <a:gd name="T11" fmla="*/ 764 h 764"/>
                  <a:gd name="T12" fmla="*/ 52 w 574"/>
                  <a:gd name="T13" fmla="*/ 574 h 764"/>
                  <a:gd name="T14" fmla="*/ 382 w 574"/>
                  <a:gd name="T15" fmla="*/ 75 h 764"/>
                  <a:gd name="T16" fmla="*/ 536 w 574"/>
                  <a:gd name="T17" fmla="*/ 117 h 764"/>
                  <a:gd name="T18" fmla="*/ 574 w 574"/>
                  <a:gd name="T19" fmla="*/ 52 h 764"/>
                  <a:gd name="T20" fmla="*/ 382 w 574"/>
                  <a:gd name="T21" fmla="*/ 0 h 764"/>
                  <a:gd name="T22" fmla="*/ 0 w 574"/>
                  <a:gd name="T23" fmla="*/ 382 h 764"/>
                  <a:gd name="T24" fmla="*/ 75 w 574"/>
                  <a:gd name="T25" fmla="*/ 382 h 764"/>
                  <a:gd name="T26" fmla="*/ 382 w 574"/>
                  <a:gd name="T27" fmla="*/ 75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4" h="764">
                    <a:moveTo>
                      <a:pt x="52" y="574"/>
                    </a:moveTo>
                    <a:cubicBezTo>
                      <a:pt x="117" y="536"/>
                      <a:pt x="117" y="536"/>
                      <a:pt x="117" y="536"/>
                    </a:cubicBezTo>
                    <a:cubicBezTo>
                      <a:pt x="170" y="628"/>
                      <a:pt x="268" y="689"/>
                      <a:pt x="382" y="689"/>
                    </a:cubicBezTo>
                    <a:cubicBezTo>
                      <a:pt x="438" y="689"/>
                      <a:pt x="490" y="674"/>
                      <a:pt x="535" y="648"/>
                    </a:cubicBezTo>
                    <a:cubicBezTo>
                      <a:pt x="573" y="713"/>
                      <a:pt x="573" y="713"/>
                      <a:pt x="573" y="713"/>
                    </a:cubicBezTo>
                    <a:cubicBezTo>
                      <a:pt x="517" y="745"/>
                      <a:pt x="451" y="764"/>
                      <a:pt x="382" y="764"/>
                    </a:cubicBezTo>
                    <a:cubicBezTo>
                      <a:pt x="241" y="764"/>
                      <a:pt x="118" y="688"/>
                      <a:pt x="52" y="574"/>
                    </a:cubicBezTo>
                    <a:close/>
                    <a:moveTo>
                      <a:pt x="382" y="75"/>
                    </a:moveTo>
                    <a:cubicBezTo>
                      <a:pt x="438" y="75"/>
                      <a:pt x="490" y="91"/>
                      <a:pt x="536" y="117"/>
                    </a:cubicBezTo>
                    <a:cubicBezTo>
                      <a:pt x="574" y="52"/>
                      <a:pt x="574" y="52"/>
                      <a:pt x="574" y="52"/>
                    </a:cubicBezTo>
                    <a:cubicBezTo>
                      <a:pt x="517" y="19"/>
                      <a:pt x="452" y="0"/>
                      <a:pt x="382" y="0"/>
                    </a:cubicBezTo>
                    <a:cubicBezTo>
                      <a:pt x="171" y="0"/>
                      <a:pt x="0" y="171"/>
                      <a:pt x="0" y="382"/>
                    </a:cubicBezTo>
                    <a:cubicBezTo>
                      <a:pt x="75" y="382"/>
                      <a:pt x="75" y="382"/>
                      <a:pt x="75" y="382"/>
                    </a:cubicBezTo>
                    <a:cubicBezTo>
                      <a:pt x="75" y="213"/>
                      <a:pt x="212" y="75"/>
                      <a:pt x="382" y="75"/>
                    </a:cubicBezTo>
                    <a:close/>
                  </a:path>
                </a:pathLst>
              </a:custGeom>
              <a:solidFill>
                <a:srgbClr val="1DAA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US" dirty="0"/>
              </a:p>
            </p:txBody>
          </p:sp>
          <p:sp>
            <p:nvSpPr>
              <p:cNvPr id="14" name="Freeform 9"/>
              <p:cNvSpPr>
                <a:spLocks noEditPoints="1"/>
              </p:cNvSpPr>
              <p:nvPr userDrawn="1"/>
            </p:nvSpPr>
            <p:spPr bwMode="auto">
              <a:xfrm>
                <a:off x="-1524000" y="2546351"/>
                <a:ext cx="2312988" cy="1762125"/>
              </a:xfrm>
              <a:custGeom>
                <a:avLst/>
                <a:gdLst>
                  <a:gd name="T0" fmla="*/ 499 w 616"/>
                  <a:gd name="T1" fmla="*/ 81 h 468"/>
                  <a:gd name="T2" fmla="*/ 565 w 616"/>
                  <a:gd name="T3" fmla="*/ 43 h 468"/>
                  <a:gd name="T4" fmla="*/ 616 w 616"/>
                  <a:gd name="T5" fmla="*/ 234 h 468"/>
                  <a:gd name="T6" fmla="*/ 565 w 616"/>
                  <a:gd name="T7" fmla="*/ 425 h 468"/>
                  <a:gd name="T8" fmla="*/ 499 w 616"/>
                  <a:gd name="T9" fmla="*/ 388 h 468"/>
                  <a:gd name="T10" fmla="*/ 541 w 616"/>
                  <a:gd name="T11" fmla="*/ 234 h 468"/>
                  <a:gd name="T12" fmla="*/ 499 w 616"/>
                  <a:gd name="T13" fmla="*/ 81 h 468"/>
                  <a:gd name="T14" fmla="*/ 451 w 616"/>
                  <a:gd name="T15" fmla="*/ 451 h 468"/>
                  <a:gd name="T16" fmla="*/ 400 w 616"/>
                  <a:gd name="T17" fmla="*/ 399 h 468"/>
                  <a:gd name="T18" fmla="*/ 234 w 616"/>
                  <a:gd name="T19" fmla="*/ 468 h 468"/>
                  <a:gd name="T20" fmla="*/ 0 w 616"/>
                  <a:gd name="T21" fmla="*/ 234 h 468"/>
                  <a:gd name="T22" fmla="*/ 234 w 616"/>
                  <a:gd name="T23" fmla="*/ 0 h 468"/>
                  <a:gd name="T24" fmla="*/ 468 w 616"/>
                  <a:gd name="T25" fmla="*/ 234 h 468"/>
                  <a:gd name="T26" fmla="*/ 436 w 616"/>
                  <a:gd name="T27" fmla="*/ 351 h 468"/>
                  <a:gd name="T28" fmla="*/ 499 w 616"/>
                  <a:gd name="T29" fmla="*/ 388 h 468"/>
                  <a:gd name="T30" fmla="*/ 451 w 616"/>
                  <a:gd name="T31" fmla="*/ 451 h 468"/>
                  <a:gd name="T32" fmla="*/ 394 w 616"/>
                  <a:gd name="T33" fmla="*/ 234 h 468"/>
                  <a:gd name="T34" fmla="*/ 234 w 616"/>
                  <a:gd name="T35" fmla="*/ 74 h 468"/>
                  <a:gd name="T36" fmla="*/ 74 w 616"/>
                  <a:gd name="T37" fmla="*/ 234 h 468"/>
                  <a:gd name="T38" fmla="*/ 234 w 616"/>
                  <a:gd name="T39" fmla="*/ 394 h 468"/>
                  <a:gd name="T40" fmla="*/ 394 w 616"/>
                  <a:gd name="T41" fmla="*/ 234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16" h="468">
                    <a:moveTo>
                      <a:pt x="499" y="81"/>
                    </a:moveTo>
                    <a:cubicBezTo>
                      <a:pt x="565" y="43"/>
                      <a:pt x="565" y="43"/>
                      <a:pt x="565" y="43"/>
                    </a:cubicBezTo>
                    <a:cubicBezTo>
                      <a:pt x="597" y="100"/>
                      <a:pt x="616" y="165"/>
                      <a:pt x="616" y="234"/>
                    </a:cubicBezTo>
                    <a:cubicBezTo>
                      <a:pt x="616" y="304"/>
                      <a:pt x="597" y="369"/>
                      <a:pt x="565" y="425"/>
                    </a:cubicBezTo>
                    <a:cubicBezTo>
                      <a:pt x="499" y="388"/>
                      <a:pt x="499" y="388"/>
                      <a:pt x="499" y="388"/>
                    </a:cubicBezTo>
                    <a:cubicBezTo>
                      <a:pt x="525" y="342"/>
                      <a:pt x="541" y="290"/>
                      <a:pt x="541" y="234"/>
                    </a:cubicBezTo>
                    <a:cubicBezTo>
                      <a:pt x="541" y="178"/>
                      <a:pt x="526" y="126"/>
                      <a:pt x="499" y="81"/>
                    </a:cubicBezTo>
                    <a:close/>
                    <a:moveTo>
                      <a:pt x="451" y="451"/>
                    </a:moveTo>
                    <a:cubicBezTo>
                      <a:pt x="400" y="399"/>
                      <a:pt x="400" y="399"/>
                      <a:pt x="400" y="399"/>
                    </a:cubicBezTo>
                    <a:cubicBezTo>
                      <a:pt x="357" y="442"/>
                      <a:pt x="299" y="468"/>
                      <a:pt x="234" y="468"/>
                    </a:cubicBezTo>
                    <a:cubicBezTo>
                      <a:pt x="104" y="468"/>
                      <a:pt x="0" y="363"/>
                      <a:pt x="0" y="234"/>
                    </a:cubicBezTo>
                    <a:cubicBezTo>
                      <a:pt x="0" y="105"/>
                      <a:pt x="104" y="0"/>
                      <a:pt x="234" y="0"/>
                    </a:cubicBezTo>
                    <a:cubicBezTo>
                      <a:pt x="363" y="0"/>
                      <a:pt x="468" y="105"/>
                      <a:pt x="468" y="234"/>
                    </a:cubicBezTo>
                    <a:cubicBezTo>
                      <a:pt x="468" y="277"/>
                      <a:pt x="456" y="317"/>
                      <a:pt x="436" y="351"/>
                    </a:cubicBezTo>
                    <a:cubicBezTo>
                      <a:pt x="499" y="388"/>
                      <a:pt x="499" y="388"/>
                      <a:pt x="499" y="388"/>
                    </a:cubicBezTo>
                    <a:cubicBezTo>
                      <a:pt x="486" y="411"/>
                      <a:pt x="470" y="432"/>
                      <a:pt x="451" y="451"/>
                    </a:cubicBezTo>
                    <a:close/>
                    <a:moveTo>
                      <a:pt x="394" y="234"/>
                    </a:moveTo>
                    <a:cubicBezTo>
                      <a:pt x="394" y="146"/>
                      <a:pt x="322" y="74"/>
                      <a:pt x="234" y="74"/>
                    </a:cubicBezTo>
                    <a:cubicBezTo>
                      <a:pt x="145" y="74"/>
                      <a:pt x="74" y="146"/>
                      <a:pt x="74" y="234"/>
                    </a:cubicBezTo>
                    <a:cubicBezTo>
                      <a:pt x="74" y="322"/>
                      <a:pt x="145" y="394"/>
                      <a:pt x="234" y="394"/>
                    </a:cubicBezTo>
                    <a:cubicBezTo>
                      <a:pt x="322" y="394"/>
                      <a:pt x="394" y="322"/>
                      <a:pt x="394" y="234"/>
                    </a:cubicBezTo>
                    <a:close/>
                  </a:path>
                </a:pathLst>
              </a:custGeom>
              <a:solidFill>
                <a:srgbClr val="864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4625" indent="-17462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342900" indent="-168275" algn="l" defTabSz="914400" rtl="0" eaLnBrk="1" latinLnBrk="0" hangingPunct="1">
      <a:spcBef>
        <a:spcPts val="400"/>
      </a:spcBef>
      <a:buFont typeface="Arial" panose="020B0604020202020204" pitchFamily="34" charset="0"/>
      <a:buChar char="–"/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517525" indent="-174625" algn="l" defTabSz="914400" rtl="0" eaLnBrk="1" latinLnBrk="0" hangingPunct="1">
      <a:spcBef>
        <a:spcPts val="400"/>
      </a:spcBef>
      <a:buFont typeface="Arial" panose="020B0604020202020204" pitchFamily="34" charset="0"/>
      <a:buChar char="–"/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685800" indent="-168275" algn="l" defTabSz="914400" rtl="0" eaLnBrk="1" latinLnBrk="0" hangingPunct="1">
      <a:spcBef>
        <a:spcPts val="400"/>
      </a:spcBef>
      <a:buFont typeface="Arial" panose="020B0604020202020204" pitchFamily="34" charset="0"/>
      <a:buChar char="–"/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860425" indent="-174625" algn="l" defTabSz="914400" rtl="0" eaLnBrk="1" latinLnBrk="0" hangingPunct="1">
      <a:spcBef>
        <a:spcPts val="400"/>
      </a:spcBef>
      <a:buFont typeface="Arial" panose="020B0604020202020204" pitchFamily="34" charset="0"/>
      <a:buChar char="–"/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981200" y="7115175"/>
            <a:ext cx="3859213" cy="21717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4701A-B70D-4C1D-9C59-20ADE5D92F21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27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E4FF0BBC-81D4-4DB3-A780-755B261021D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932159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18" name="think-cell Folie" r:id="rId5" imgW="216" imgH="216" progId="TCLayout.ActiveDocument.1">
                  <p:embed/>
                </p:oleObj>
              </mc:Choice>
              <mc:Fallback>
                <p:oleObj name="think-cell Foli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FC983A1B-4881-4946-8491-A0A4EA51F31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61101" cy="6845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405"/>
          </a:xfrm>
          <a:prstGeom prst="rect">
            <a:avLst/>
          </a:prstGeom>
        </p:spPr>
      </p:pic>
      <p:sp>
        <p:nvSpPr>
          <p:cNvPr id="12" name="Rectangle 58"/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en-US" dirty="0">
              <a:latin typeface="Arial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325192" y="4829563"/>
            <a:ext cx="5181006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5192" y="5610412"/>
            <a:ext cx="5181006" cy="3385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 16pt Arial</a:t>
            </a:r>
          </a:p>
        </p:txBody>
      </p:sp>
      <p:sp>
        <p:nvSpPr>
          <p:cNvPr id="19" name="TextBox 18"/>
          <p:cNvSpPr txBox="1"/>
          <p:nvPr/>
        </p:nvSpPr>
        <p:spPr bwMode="black">
          <a:xfrm>
            <a:off x="2028325" y="6629856"/>
            <a:ext cx="2204450" cy="215444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/>
                </a:solidFill>
                <a:ea typeface="Arial" charset="0"/>
                <a:cs typeface="Arial" charset="0"/>
              </a:rPr>
              <a:t>Copyright © 2018 IQVIA.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5192" y="2575256"/>
            <a:ext cx="5181006" cy="2286058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32pt Arial Bold Title Case</a:t>
            </a:r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506198" y="771348"/>
            <a:ext cx="697189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en-US" dirty="0">
              <a:latin typeface="Arial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 rot="5400000">
            <a:off x="-864496" y="2477220"/>
            <a:ext cx="3447991" cy="176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en-US" dirty="0">
              <a:latin typeface="Arial" charset="0"/>
            </a:endParaRPr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gray">
          <a:xfrm rot="5400000">
            <a:off x="-436735" y="5497452"/>
            <a:ext cx="2592472" cy="17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en-US" dirty="0"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 bwMode="gray">
          <a:xfrm>
            <a:off x="12420545" y="0"/>
            <a:ext cx="284385" cy="5779689"/>
            <a:chOff x="12358552" y="0"/>
            <a:chExt cx="284385" cy="5779689"/>
          </a:xfrm>
        </p:grpSpPr>
        <p:sp>
          <p:nvSpPr>
            <p:cNvPr id="16" name="Rectangle 15"/>
            <p:cNvSpPr/>
            <p:nvPr/>
          </p:nvSpPr>
          <p:spPr bwMode="gray">
            <a:xfrm>
              <a:off x="12358552" y="0"/>
              <a:ext cx="284385" cy="28438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12358552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12358552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 bwMode="gray">
            <a:xfrm>
              <a:off x="12358552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2358552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12358552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 bwMode="gray">
            <a:xfrm>
              <a:off x="12358552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 bwMode="gray">
            <a:xfrm>
              <a:off x="12358552" y="2874528"/>
              <a:ext cx="284385" cy="28438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 bwMode="gray">
            <a:xfrm>
              <a:off x="12358552" y="3206436"/>
              <a:ext cx="284385" cy="284385"/>
            </a:xfrm>
            <a:prstGeom prst="rect">
              <a:avLst/>
            </a:prstGeom>
            <a:solidFill>
              <a:srgbClr val="00C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 bwMode="gray">
            <a:xfrm>
              <a:off x="12358552" y="3853100"/>
              <a:ext cx="284385" cy="284385"/>
            </a:xfrm>
            <a:prstGeom prst="rect">
              <a:avLst/>
            </a:prstGeom>
            <a:solidFill>
              <a:srgbClr val="027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 bwMode="gray">
            <a:xfrm>
              <a:off x="12358552" y="4187002"/>
              <a:ext cx="284385" cy="28438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 bwMode="gray">
            <a:xfrm>
              <a:off x="12358552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 bwMode="gray">
            <a:xfrm>
              <a:off x="12358552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 bwMode="gray">
            <a:xfrm>
              <a:off x="12358552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</p:grp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06187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90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  <a:noFill/>
        </p:spPr>
        <p:txBody>
          <a:bodyPr/>
          <a:lstStyle>
            <a:lvl1pPr eaLnBrk="1">
              <a:defRPr/>
            </a:lvl1pPr>
          </a:lstStyle>
          <a:p>
            <a:r>
              <a:rPr lang="en-GB"/>
              <a:t>© 2018, IQVIA Commercial GmbH &amp; Co. OHG. All rights reserved. IQVIA Commercial Kundentagung</a:t>
            </a:r>
            <a:endParaRPr lang="en-US" dirty="0"/>
          </a:p>
        </p:txBody>
      </p:sp>
      <p:sp>
        <p:nvSpPr>
          <p:cNvPr id="15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en-US" dirty="0">
              <a:latin typeface="Arial" charset="0"/>
            </a:endParaRP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>
            <a:lvl1pPr eaLnBrk="1">
              <a:defRPr/>
            </a:lvl1pPr>
          </a:lstStyle>
          <a:p>
            <a:r>
              <a:rPr lang="en-GB"/>
              <a:t>© 2018, IQVIA Commercial GmbH &amp; Co. OHG. All rights reserved. IQVIA Commercial Kundentagung</a:t>
            </a:r>
            <a:endParaRPr lang="en-US" dirty="0"/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en-US" dirty="0">
              <a:latin typeface="Arial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>
            <a:spLocks noChangeArrowheads="1"/>
          </p:cNvSpPr>
          <p:nvPr/>
        </p:nvSpPr>
        <p:spPr bwMode="gray">
          <a:xfrm>
            <a:off x="582283" y="-1"/>
            <a:ext cx="3078445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en-US" dirty="0"/>
          </a:p>
        </p:txBody>
      </p:sp>
      <p:sp>
        <p:nvSpPr>
          <p:cNvPr id="161" name="TextBox 160"/>
          <p:cNvSpPr txBox="1"/>
          <p:nvPr/>
        </p:nvSpPr>
        <p:spPr bwMode="white">
          <a:xfrm>
            <a:off x="946623" y="835016"/>
            <a:ext cx="1816547" cy="499947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Table</a:t>
            </a:r>
            <a:r>
              <a:rPr lang="en-US" sz="2800" b="1" baseline="0" dirty="0">
                <a:solidFill>
                  <a:schemeClr val="bg1"/>
                </a:solidFill>
              </a:rPr>
              <a:t> of Contents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4" name="Text Placeholder 163"/>
          <p:cNvSpPr>
            <a:spLocks noGrp="1"/>
          </p:cNvSpPr>
          <p:nvPr>
            <p:ph type="body" sz="quarter" idx="11" hasCustomPrompt="1"/>
          </p:nvPr>
        </p:nvSpPr>
        <p:spPr>
          <a:xfrm>
            <a:off x="4236980" y="835016"/>
            <a:ext cx="7090641" cy="4999475"/>
          </a:xfrm>
          <a:prstGeom prst="rect">
            <a:avLst/>
          </a:prstGeom>
        </p:spPr>
        <p:txBody>
          <a:bodyPr anchor="ctr"/>
          <a:lstStyle>
            <a:lvl1pPr marL="228600" indent="-22860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Char char="+"/>
              <a:defRPr sz="1800" baseline="0"/>
            </a:lvl1pPr>
            <a:lvl2pPr marL="400050" indent="-171450">
              <a:buClr>
                <a:schemeClr val="bg2"/>
              </a:buCl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Arial 18pt TOC</a:t>
            </a:r>
          </a:p>
        </p:txBody>
      </p:sp>
      <p:sp>
        <p:nvSpPr>
          <p:cNvPr id="26" name="Rectangle 58"/>
          <p:cNvSpPr>
            <a:spLocks noChangeArrowheads="1"/>
          </p:cNvSpPr>
          <p:nvPr/>
        </p:nvSpPr>
        <p:spPr bwMode="gray">
          <a:xfrm>
            <a:off x="3660728" y="6420040"/>
            <a:ext cx="6116253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en-US" dirty="0">
              <a:latin typeface="Arial" charset="0"/>
            </a:endParaRPr>
          </a:p>
        </p:txBody>
      </p:sp>
      <p:sp>
        <p:nvSpPr>
          <p:cNvPr id="27" name="Rectangle 58"/>
          <p:cNvSpPr>
            <a:spLocks noChangeArrowheads="1"/>
          </p:cNvSpPr>
          <p:nvPr/>
        </p:nvSpPr>
        <p:spPr bwMode="white">
          <a:xfrm>
            <a:off x="582284" y="6420040"/>
            <a:ext cx="3078444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en-US" dirty="0">
              <a:latin typeface="Arial" charset="0"/>
            </a:endParaRPr>
          </a:p>
        </p:txBody>
      </p:sp>
      <p:sp>
        <p:nvSpPr>
          <p:cNvPr id="28" name="Rectangle 58"/>
          <p:cNvSpPr>
            <a:spLocks noChangeArrowheads="1"/>
          </p:cNvSpPr>
          <p:nvPr/>
        </p:nvSpPr>
        <p:spPr bwMode="gray">
          <a:xfrm>
            <a:off x="6033" y="6420040"/>
            <a:ext cx="576252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en-US" dirty="0">
              <a:latin typeface="Arial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58"/>
          <p:cNvSpPr>
            <a:spLocks noChangeArrowheads="1"/>
          </p:cNvSpPr>
          <p:nvPr/>
        </p:nvSpPr>
        <p:spPr bwMode="gray">
          <a:xfrm rot="5400000">
            <a:off x="-2148815" y="3761537"/>
            <a:ext cx="6016625" cy="1763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en-US" dirty="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0" y="1786580"/>
            <a:ext cx="8515386" cy="42598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 eaLnBrk="1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721276" y="2107576"/>
            <a:ext cx="6494469" cy="3616037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28pt Arial Bold Title Case</a:t>
            </a:r>
          </a:p>
        </p:txBody>
      </p:sp>
      <p:sp>
        <p:nvSpPr>
          <p:cNvPr id="16" name="Rectangle 58"/>
          <p:cNvSpPr>
            <a:spLocks noChangeArrowheads="1"/>
          </p:cNvSpPr>
          <p:nvPr/>
        </p:nvSpPr>
        <p:spPr bwMode="white">
          <a:xfrm rot="5400000">
            <a:off x="-1272658" y="3828727"/>
            <a:ext cx="4261751" cy="173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en-US" dirty="0">
              <a:latin typeface="Arial" charset="0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tx1"/>
                </a:solidFill>
              </a:rPr>
              <a:t>‹Nr.›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9" name="Rectangle 58"/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en-US" dirty="0">
              <a:latin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405"/>
          </a:xfrm>
          <a:prstGeom prst="rect">
            <a:avLst/>
          </a:prstGeom>
        </p:spPr>
      </p:pic>
      <p:sp>
        <p:nvSpPr>
          <p:cNvPr id="23" name="Rectangle 58"/>
          <p:cNvSpPr>
            <a:spLocks noChangeArrowheads="1"/>
          </p:cNvSpPr>
          <p:nvPr/>
        </p:nvSpPr>
        <p:spPr bwMode="gray">
          <a:xfrm>
            <a:off x="11506198" y="771348"/>
            <a:ext cx="697189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en-US" dirty="0">
              <a:latin typeface="Arial" charset="0"/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0" y="0"/>
            <a:ext cx="12192000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 eaLnBrk="1"/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641"/>
            <a:ext cx="1389888" cy="24271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053219" y="914400"/>
            <a:ext cx="10085832" cy="5029199"/>
          </a:xfrm>
          <a:prstGeom prst="rect">
            <a:avLst/>
          </a:prstGeom>
        </p:spPr>
        <p:txBody>
          <a:bodyPr anchor="ctr" anchorCtr="0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Thought slides are 36pt Arial sentence case</a:t>
            </a:r>
          </a:p>
        </p:txBody>
      </p:sp>
    </p:spTree>
    <p:extLst/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0" y="0"/>
            <a:ext cx="1220338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 eaLnBrk="1"/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04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058912" y="1084819"/>
            <a:ext cx="10085562" cy="2110629"/>
          </a:xfrm>
          <a:prstGeom prst="rect">
            <a:avLst/>
          </a:prstGeom>
        </p:spPr>
        <p:txBody>
          <a:bodyPr anchor="ctr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Slides are 36pt Arial sentence case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08148"/>
            <a:ext cx="3326745" cy="3637151"/>
          </a:xfrm>
          <a:prstGeom prst="rect">
            <a:avLst/>
          </a:prstGeom>
        </p:spPr>
      </p:pic>
      <p:sp>
        <p:nvSpPr>
          <p:cNvPr id="11" name="Rectangle 58"/>
          <p:cNvSpPr>
            <a:spLocks noChangeArrowheads="1"/>
          </p:cNvSpPr>
          <p:nvPr/>
        </p:nvSpPr>
        <p:spPr bwMode="white">
          <a:xfrm>
            <a:off x="11506198" y="771348"/>
            <a:ext cx="697189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en-US" dirty="0">
              <a:latin typeface="Arial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65550" y="3208148"/>
            <a:ext cx="7378924" cy="3300602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Arial 24pt bullet level 1</a:t>
            </a:r>
          </a:p>
          <a:p>
            <a:pPr lvl="1"/>
            <a:r>
              <a:rPr lang="en-US" dirty="0"/>
              <a:t>Arial 24pt bullet level 2</a:t>
            </a:r>
          </a:p>
          <a:p>
            <a:pPr lvl="2"/>
            <a:r>
              <a:rPr lang="en-US" dirty="0"/>
              <a:t>Arial 24pt bullet level 3</a:t>
            </a:r>
          </a:p>
          <a:p>
            <a:pPr lvl="3"/>
            <a:r>
              <a:rPr lang="en-US" dirty="0"/>
              <a:t>Arial 24pt bullet level 4</a:t>
            </a:r>
          </a:p>
          <a:p>
            <a:pPr lvl="4"/>
            <a:r>
              <a:rPr lang="en-US" dirty="0"/>
              <a:t>Arial 24pt bullet level 5</a:t>
            </a:r>
          </a:p>
        </p:txBody>
      </p:sp>
    </p:spTree>
    <p:extLst/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34"/>
          <p:cNvSpPr>
            <a:spLocks noGrp="1"/>
          </p:cNvSpPr>
          <p:nvPr userDrawn="1">
            <p:ph sz="quarter" idx="22" hasCustomPrompt="1"/>
          </p:nvPr>
        </p:nvSpPr>
        <p:spPr>
          <a:xfrm>
            <a:off x="6145414" y="3160502"/>
            <a:ext cx="5577840" cy="1371600"/>
          </a:xfrm>
          <a:prstGeom prst="rect">
            <a:avLst/>
          </a:prstGeom>
        </p:spPr>
        <p:txBody>
          <a:bodyPr/>
          <a:lstStyle>
            <a:lvl1pPr marL="176213" indent="-176213"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graph 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91062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859479"/>
            <a:ext cx="5577840" cy="2672624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Date/Company:</a:t>
            </a:r>
          </a:p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145414" y="1859479"/>
            <a:ext cx="5577840" cy="1211967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5" hasCustomPrompt="1"/>
          </p:nvPr>
        </p:nvSpPr>
        <p:spPr>
          <a:xfrm>
            <a:off x="384694" y="4998537"/>
            <a:ext cx="11338560" cy="1211967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  <p:sp>
        <p:nvSpPr>
          <p:cNvPr id="22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/>
              <a:t>© 2018, IQVIA Commercial GmbH &amp; Co. OHG. All rights reserved. IQVIA Commercial Kundentagung</a:t>
            </a:r>
          </a:p>
        </p:txBody>
      </p:sp>
      <p:sp>
        <p:nvSpPr>
          <p:cNvPr id="23" name="Rectangle 58"/>
          <p:cNvSpPr>
            <a:spLocks noChangeArrowheads="1"/>
          </p:cNvSpPr>
          <p:nvPr userDrawn="1"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4" name="Slide Number Placeholder 5"/>
          <p:cNvSpPr txBox="1">
            <a:spLocks/>
          </p:cNvSpPr>
          <p:nvPr userDrawn="1"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B9DD289-0033-49C9-8D36-3806F9FE4A0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9780858" y="428328"/>
            <a:ext cx="1953942" cy="23207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kern="1200" baseline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230188" indent="-1190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 baseline="0">
                <a:solidFill>
                  <a:schemeClr val="accent1"/>
                </a:solidFill>
                <a:latin typeface="+mj-lt"/>
                <a:ea typeface="+mn-ea"/>
                <a:cs typeface="Arial"/>
              </a:defRPr>
            </a:lvl2pPr>
            <a:lvl3pPr marL="609585" indent="-22859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solidFill>
                  <a:schemeClr val="tx2"/>
                </a:solidFill>
              </a:rPr>
              <a:t>CASE STUDY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Rectangle 58">
            <a:extLst>
              <a:ext uri="{FF2B5EF4-FFF2-40B4-BE49-F238E27FC236}">
                <a16:creationId xmlns:a16="http://schemas.microsoft.com/office/drawing/2014/main" id="{BE587B51-7D93-4304-BF92-6567EAF57A4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9646627" y="975863"/>
            <a:ext cx="2076627" cy="914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95F20D18-6C4B-4699-90EA-AF1712DE7C4B}"/>
              </a:ext>
            </a:extLst>
          </p:cNvPr>
          <p:cNvSpPr/>
          <p:nvPr userDrawn="1"/>
        </p:nvSpPr>
        <p:spPr>
          <a:xfrm>
            <a:off x="9646627" y="0"/>
            <a:ext cx="91440" cy="9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70E916D-4965-434C-ACC1-727E4ADB2A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95" y="294468"/>
            <a:ext cx="9116144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0A34BEA-ED03-4827-AECA-CADCA5C8DB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80858" y="619865"/>
            <a:ext cx="1939268" cy="355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of trial</a:t>
            </a:r>
          </a:p>
        </p:txBody>
      </p:sp>
    </p:spTree>
    <p:extLst>
      <p:ext uri="{BB962C8B-B14F-4D97-AF65-F5344CB8AC3E}">
        <p14:creationId xmlns:p14="http://schemas.microsoft.com/office/powerpoint/2010/main" val="4286067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34"/>
          <p:cNvSpPr>
            <a:spLocks noGrp="1"/>
          </p:cNvSpPr>
          <p:nvPr userDrawn="1">
            <p:ph sz="quarter" idx="22" hasCustomPrompt="1"/>
          </p:nvPr>
        </p:nvSpPr>
        <p:spPr>
          <a:xfrm>
            <a:off x="6145414" y="3160502"/>
            <a:ext cx="5577840" cy="1371600"/>
          </a:xfrm>
          <a:prstGeom prst="rect">
            <a:avLst/>
          </a:prstGeom>
        </p:spPr>
        <p:txBody>
          <a:bodyPr/>
          <a:lstStyle>
            <a:lvl1pPr marL="176213" indent="-176213"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graph 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418729"/>
            <a:ext cx="5577840" cy="3113374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4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Date/Company:</a:t>
            </a:r>
          </a:p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145414" y="1418729"/>
            <a:ext cx="5577840" cy="1652717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4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5" hasCustomPrompt="1"/>
          </p:nvPr>
        </p:nvSpPr>
        <p:spPr>
          <a:xfrm>
            <a:off x="384694" y="4998537"/>
            <a:ext cx="11338560" cy="1211967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4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  <p:sp>
        <p:nvSpPr>
          <p:cNvPr id="22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/>
              <a:t>© 2018, IQVIA Commercial GmbH &amp; Co. OHG. All rights reserved. IQVIA Commercial Kundentagung</a:t>
            </a:r>
          </a:p>
        </p:txBody>
      </p:sp>
      <p:sp>
        <p:nvSpPr>
          <p:cNvPr id="23" name="Rectangle 58"/>
          <p:cNvSpPr>
            <a:spLocks noChangeArrowheads="1"/>
          </p:cNvSpPr>
          <p:nvPr userDrawn="1"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4" name="Slide Number Placeholder 5"/>
          <p:cNvSpPr txBox="1">
            <a:spLocks/>
          </p:cNvSpPr>
          <p:nvPr userDrawn="1"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B9DD289-0033-49C9-8D36-3806F9FE4A0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9780858" y="428328"/>
            <a:ext cx="1953942" cy="23207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kern="1200" baseline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230188" indent="-1190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 baseline="0">
                <a:solidFill>
                  <a:schemeClr val="accent1"/>
                </a:solidFill>
                <a:latin typeface="+mj-lt"/>
                <a:ea typeface="+mn-ea"/>
                <a:cs typeface="Arial"/>
              </a:defRPr>
            </a:lvl2pPr>
            <a:lvl3pPr marL="609585" indent="-22859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solidFill>
                  <a:schemeClr val="tx2"/>
                </a:solidFill>
              </a:rPr>
              <a:t>CASE STUDY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Rectangle 58">
            <a:extLst>
              <a:ext uri="{FF2B5EF4-FFF2-40B4-BE49-F238E27FC236}">
                <a16:creationId xmlns:a16="http://schemas.microsoft.com/office/drawing/2014/main" id="{BE587B51-7D93-4304-BF92-6567EAF57A4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9646627" y="975863"/>
            <a:ext cx="2076627" cy="914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95F20D18-6C4B-4699-90EA-AF1712DE7C4B}"/>
              </a:ext>
            </a:extLst>
          </p:cNvPr>
          <p:cNvSpPr/>
          <p:nvPr userDrawn="1"/>
        </p:nvSpPr>
        <p:spPr>
          <a:xfrm>
            <a:off x="9646627" y="0"/>
            <a:ext cx="91440" cy="9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70E916D-4965-434C-ACC1-727E4ADB2A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95" y="294468"/>
            <a:ext cx="9116144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0A34BEA-ED03-4827-AECA-CADCA5C8DB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80858" y="619865"/>
            <a:ext cx="1939268" cy="355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of trial</a:t>
            </a:r>
          </a:p>
        </p:txBody>
      </p:sp>
    </p:spTree>
    <p:extLst>
      <p:ext uri="{BB962C8B-B14F-4D97-AF65-F5344CB8AC3E}">
        <p14:creationId xmlns:p14="http://schemas.microsoft.com/office/powerpoint/2010/main" val="2312669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/>
              <a:t>© 2018, IQVIA Commercial GmbH &amp; Co. OHG. All rights reserved. IQVIA Commercial Kundentagung</a:t>
            </a:r>
            <a:endParaRPr lang="en-US" dirty="0"/>
          </a:p>
        </p:txBody>
      </p:sp>
      <p:sp>
        <p:nvSpPr>
          <p:cNvPr id="14" name="Text Placeholder 11"/>
          <p:cNvSpPr txBox="1">
            <a:spLocks/>
          </p:cNvSpPr>
          <p:nvPr userDrawn="1"/>
        </p:nvSpPr>
        <p:spPr bwMode="gray">
          <a:xfrm>
            <a:off x="9780858" y="428328"/>
            <a:ext cx="1953942" cy="23207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kern="1200" baseline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230188" indent="-1190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 baseline="0">
                <a:solidFill>
                  <a:schemeClr val="accent1"/>
                </a:solidFill>
                <a:latin typeface="+mj-lt"/>
                <a:ea typeface="+mn-ea"/>
                <a:cs typeface="Arial"/>
              </a:defRPr>
            </a:lvl2pPr>
            <a:lvl3pPr marL="609585" indent="-22859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solidFill>
                  <a:schemeClr val="tx2"/>
                </a:solidFill>
              </a:rPr>
              <a:t>CASE STUDY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Rectangle 58"/>
          <p:cNvSpPr>
            <a:spLocks noChangeArrowheads="1"/>
          </p:cNvSpPr>
          <p:nvPr userDrawn="1"/>
        </p:nvSpPr>
        <p:spPr bwMode="gray">
          <a:xfrm>
            <a:off x="9646627" y="975863"/>
            <a:ext cx="2076627" cy="914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9646627" y="0"/>
            <a:ext cx="91440" cy="9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91062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384695" y="294468"/>
            <a:ext cx="9116144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28" name="Rectangle 58"/>
          <p:cNvSpPr>
            <a:spLocks noChangeArrowheads="1"/>
          </p:cNvSpPr>
          <p:nvPr userDrawn="1"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9" name="Slide Number Placeholder 5"/>
          <p:cNvSpPr txBox="1">
            <a:spLocks/>
          </p:cNvSpPr>
          <p:nvPr userDrawn="1"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780858" y="619865"/>
            <a:ext cx="1939268" cy="355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358125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 Stud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/>
              <a:t>© 2018, IQVIA Commercial GmbH &amp; Co. OHG. All rights reserved. IQVIA Commercial Kundentagung</a:t>
            </a:r>
            <a:endParaRPr lang="en-US" dirty="0"/>
          </a:p>
        </p:txBody>
      </p:sp>
      <p:sp>
        <p:nvSpPr>
          <p:cNvPr id="14" name="Text Placeholder 11"/>
          <p:cNvSpPr txBox="1">
            <a:spLocks/>
          </p:cNvSpPr>
          <p:nvPr userDrawn="1"/>
        </p:nvSpPr>
        <p:spPr bwMode="gray">
          <a:xfrm>
            <a:off x="9780858" y="428328"/>
            <a:ext cx="1953942" cy="23207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kern="1200" baseline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230188" indent="-1190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200" b="0" i="0" kern="1200" baseline="0">
                <a:solidFill>
                  <a:schemeClr val="accent1"/>
                </a:solidFill>
                <a:latin typeface="+mj-lt"/>
                <a:ea typeface="+mn-ea"/>
                <a:cs typeface="Arial"/>
              </a:defRPr>
            </a:lvl2pPr>
            <a:lvl3pPr marL="609585" indent="-22859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200" b="0" i="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solidFill>
                  <a:schemeClr val="tx2"/>
                </a:solidFill>
              </a:rPr>
              <a:t>CASE STUDY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Rectangle 58"/>
          <p:cNvSpPr>
            <a:spLocks noChangeArrowheads="1"/>
          </p:cNvSpPr>
          <p:nvPr userDrawn="1"/>
        </p:nvSpPr>
        <p:spPr bwMode="gray">
          <a:xfrm>
            <a:off x="9646627" y="975863"/>
            <a:ext cx="2076627" cy="914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9646627" y="0"/>
            <a:ext cx="91440" cy="9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384695" y="294468"/>
            <a:ext cx="9116144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28" name="Rectangle 58"/>
          <p:cNvSpPr>
            <a:spLocks noChangeArrowheads="1"/>
          </p:cNvSpPr>
          <p:nvPr userDrawn="1"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9" name="Slide Number Placeholder 5"/>
          <p:cNvSpPr txBox="1">
            <a:spLocks/>
          </p:cNvSpPr>
          <p:nvPr userDrawn="1"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780858" y="619865"/>
            <a:ext cx="1939268" cy="355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221577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62130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33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86646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>
            <a:lvl1pPr eaLnBrk="1">
              <a:defRPr/>
            </a:lvl1pPr>
          </a:lstStyle>
          <a:p>
            <a:r>
              <a:rPr lang="en-GB"/>
              <a:t>© 2018, IQVIA Commercial GmbH &amp; Co. OHG. All rights reserved. IQVIA Commercial Kundentagung</a:t>
            </a:r>
            <a:endParaRPr lang="en-US" dirty="0"/>
          </a:p>
        </p:txBody>
      </p:sp>
      <p:sp>
        <p:nvSpPr>
          <p:cNvPr id="1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en-US" dirty="0">
              <a:latin typeface="Arial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grpSp>
        <p:nvGrpSpPr>
          <p:cNvPr id="8" name="Group 7"/>
          <p:cNvGrpSpPr/>
          <p:nvPr/>
        </p:nvGrpSpPr>
        <p:grpSpPr bwMode="gray">
          <a:xfrm>
            <a:off x="12420545" y="0"/>
            <a:ext cx="284385" cy="5779689"/>
            <a:chOff x="12358552" y="0"/>
            <a:chExt cx="284385" cy="5779689"/>
          </a:xfrm>
        </p:grpSpPr>
        <p:sp>
          <p:nvSpPr>
            <p:cNvPr id="9" name="Rectangle 8"/>
            <p:cNvSpPr/>
            <p:nvPr/>
          </p:nvSpPr>
          <p:spPr bwMode="gray">
            <a:xfrm>
              <a:off x="12358552" y="0"/>
              <a:ext cx="284385" cy="28438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 bwMode="gray">
            <a:xfrm>
              <a:off x="12358552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 bwMode="gray">
            <a:xfrm>
              <a:off x="12358552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 bwMode="gray">
            <a:xfrm>
              <a:off x="12358552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12358552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 bwMode="gray">
            <a:xfrm>
              <a:off x="12358552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 bwMode="gray">
            <a:xfrm>
              <a:off x="12358552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12358552" y="2874528"/>
              <a:ext cx="284385" cy="28438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 bwMode="gray">
            <a:xfrm>
              <a:off x="12358552" y="3206436"/>
              <a:ext cx="284385" cy="284385"/>
            </a:xfrm>
            <a:prstGeom prst="rect">
              <a:avLst/>
            </a:prstGeom>
            <a:solidFill>
              <a:srgbClr val="00C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358552" y="3853100"/>
              <a:ext cx="284385" cy="284385"/>
            </a:xfrm>
            <a:prstGeom prst="rect">
              <a:avLst/>
            </a:prstGeom>
            <a:solidFill>
              <a:srgbClr val="027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2358552" y="4187002"/>
              <a:ext cx="284385" cy="28438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12358552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 bwMode="gray">
            <a:xfrm>
              <a:off x="12358552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 bwMode="gray">
            <a:xfrm>
              <a:off x="12358552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</p:grp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70114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69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91062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1"/>
            <a:ext cx="11338560" cy="4434698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>
            <a:lvl1pPr eaLnBrk="1">
              <a:defRPr/>
            </a:lvl1pPr>
          </a:lstStyle>
          <a:p>
            <a:r>
              <a:rPr lang="en-GB"/>
              <a:t>© 2018, IQVIA Commercial GmbH &amp; Co. OHG. All rights reserved. IQVIA Commercial Kundentagung</a:t>
            </a:r>
            <a:endParaRPr lang="en-US" dirty="0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2330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3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6" name="Rectangle 5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 eaLnBrk="1"/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51218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>
            <a:lvl1pPr eaLnBrk="1">
              <a:defRPr/>
            </a:lvl1pPr>
          </a:lstStyle>
          <a:p>
            <a:r>
              <a:rPr lang="en-GB"/>
              <a:t>© 2018, IQVIA Commercial GmbH &amp; Co. OHG. All rights reserved. IQVIA Commercial Kundentagung</a:t>
            </a:r>
            <a:endParaRPr lang="en-US" dirty="0"/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en-US" dirty="0">
              <a:latin typeface="Arial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49669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08456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4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Rectangle 13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 eaLnBrk="1"/>
            <a:endParaRPr lang="en-US" sz="160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>
            <a:lvl1pPr eaLnBrk="1">
              <a:defRPr/>
            </a:lvl1pPr>
          </a:lstStyle>
          <a:p>
            <a:r>
              <a:rPr lang="en-GB"/>
              <a:t>© 2018, IQVIA Commercial GmbH &amp; Co. OHG. All rights reserved. IQVIA Commercial Kundentagung</a:t>
            </a:r>
            <a:endParaRPr lang="en-US" dirty="0"/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en-US" dirty="0">
              <a:latin typeface="Arial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51218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2330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3" name="Rectangle 12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 eaLnBrk="1"/>
            <a:endParaRPr lang="en-US" sz="160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>
            <a:lvl1pPr eaLnBrk="1">
              <a:defRPr/>
            </a:lvl1pPr>
          </a:lstStyle>
          <a:p>
            <a:r>
              <a:rPr lang="en-GB"/>
              <a:t>© 2018, IQVIA Commercial GmbH &amp; Co. OHG. All rights reserved. IQVIA Commercial Kundentagung</a:t>
            </a:r>
            <a:endParaRPr lang="en-US" dirty="0"/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en-US" dirty="0">
              <a:latin typeface="Arial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3" y="1702631"/>
            <a:ext cx="5532120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191134" y="1702631"/>
            <a:ext cx="5532120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>
            <a:lvl1pPr eaLnBrk="1">
              <a:defRPr/>
            </a:lvl1pPr>
          </a:lstStyle>
          <a:p>
            <a:r>
              <a:rPr lang="en-GB"/>
              <a:t>© 2018, IQVIA Commercial GmbH &amp; Co. OHG. All rights reserved. IQVIA Commercial Kundentagung</a:t>
            </a:r>
            <a:endParaRPr lang="en-US" dirty="0"/>
          </a:p>
        </p:txBody>
      </p:sp>
      <p:sp>
        <p:nvSpPr>
          <p:cNvPr id="17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en-US" dirty="0">
              <a:latin typeface="Arial" charset="0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2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245879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8107067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>
            <a:lvl1pPr eaLnBrk="1">
              <a:defRPr/>
            </a:lvl1pPr>
          </a:lstStyle>
          <a:p>
            <a:r>
              <a:rPr lang="en-GB"/>
              <a:t>© 2018, IQVIA Commercial GmbH &amp; Co. OHG. All rights reserved. IQVIA Commercial Kundentagung</a:t>
            </a:r>
            <a:endParaRPr lang="en-US" dirty="0"/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en-US" dirty="0">
              <a:latin typeface="Arial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53483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37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>
            <a:lvl1pPr eaLnBrk="1">
              <a:defRPr/>
            </a:lvl1pPr>
          </a:lstStyle>
          <a:p>
            <a:r>
              <a:rPr lang="en-GB"/>
              <a:t>© 2018, IQVIA Commercial GmbH &amp; Co. OHG. All rights reserved. IQVIA Commercial Kundentagung</a:t>
            </a:r>
            <a:endParaRPr lang="en-US" dirty="0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16283441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65" name="think-cell Folie" r:id="rId23" imgW="216" imgH="216" progId="TCLayout.ActiveDocument.1">
                  <p:embed/>
                </p:oleObj>
              </mc:Choice>
              <mc:Fallback>
                <p:oleObj name="think-cell Folie" r:id="rId23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8831696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 eaLnBrk="1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/>
              <a:t>© 2018, IQVIA Commercial GmbH &amp; Co. OHG. All rights reserved. IQVIA Commercial Kundentagung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2420545" y="0"/>
            <a:ext cx="284385" cy="5779689"/>
            <a:chOff x="12420545" y="0"/>
            <a:chExt cx="284385" cy="5779689"/>
          </a:xfrm>
        </p:grpSpPr>
        <p:sp>
          <p:nvSpPr>
            <p:cNvPr id="4" name="Rectangle 3"/>
            <p:cNvSpPr/>
            <p:nvPr/>
          </p:nvSpPr>
          <p:spPr bwMode="gray">
            <a:xfrm>
              <a:off x="12420545" y="0"/>
              <a:ext cx="284385" cy="2843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 bwMode="gray">
            <a:xfrm>
              <a:off x="12420545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 bwMode="gray">
            <a:xfrm>
              <a:off x="12420545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 bwMode="gray">
            <a:xfrm>
              <a:off x="12420545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 bwMode="gray">
            <a:xfrm>
              <a:off x="12420545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 bwMode="gray">
            <a:xfrm>
              <a:off x="12420545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 bwMode="gray">
            <a:xfrm>
              <a:off x="12420545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 bwMode="gray">
            <a:xfrm>
              <a:off x="12420545" y="2874528"/>
              <a:ext cx="284385" cy="284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 bwMode="gray">
            <a:xfrm>
              <a:off x="12420545" y="3206436"/>
              <a:ext cx="284385" cy="28438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 bwMode="gray">
            <a:xfrm>
              <a:off x="12420545" y="3853100"/>
              <a:ext cx="284385" cy="2843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 bwMode="gray">
            <a:xfrm>
              <a:off x="12420545" y="4187002"/>
              <a:ext cx="284385" cy="2843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 bwMode="gray">
            <a:xfrm>
              <a:off x="12420545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12420545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 bwMode="gray">
            <a:xfrm>
              <a:off x="12420545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1925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  <p:sldLayoutId id="2147483685" r:id="rId13"/>
    <p:sldLayoutId id="2147483686" r:id="rId14"/>
    <p:sldLayoutId id="2147483687" r:id="rId15"/>
    <p:sldLayoutId id="2147483690" r:id="rId16"/>
    <p:sldLayoutId id="2147483695" r:id="rId17"/>
    <p:sldLayoutId id="2147483693" r:id="rId18"/>
    <p:sldLayoutId id="2147483694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2.emf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727196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74" name="think-cell Folie" r:id="rId6" imgW="216" imgH="216" progId="TCLayout.ActiveDocument.1">
                  <p:embed/>
                </p:oleObj>
              </mc:Choice>
              <mc:Fallback>
                <p:oleObj name="think-cell Folie" r:id="rId6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5332A452-1DD2-438B-823A-D271F26E381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1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79137" y="102386"/>
            <a:ext cx="11338560" cy="768263"/>
          </a:xfrm>
        </p:spPr>
        <p:txBody>
          <a:bodyPr/>
          <a:lstStyle/>
          <a:p>
            <a:r>
              <a:rPr lang="de-DE" dirty="0"/>
              <a:t>Abbildung 1: Globale und lokale Trends im Pharmamarkt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© 2018, IQVIA Commercial GmbH &amp; Co. OHG. All </a:t>
            </a:r>
            <a:r>
              <a:rPr lang="de-DE" dirty="0" err="1"/>
              <a:t>rights</a:t>
            </a:r>
            <a:r>
              <a:rPr lang="de-DE" dirty="0"/>
              <a:t> </a:t>
            </a:r>
            <a:r>
              <a:rPr lang="de-DE" dirty="0" err="1"/>
              <a:t>reserved</a:t>
            </a:r>
            <a:r>
              <a:rPr lang="de-DE" dirty="0"/>
              <a:t>. IQVIA Commercial Kundentagung	* NOAC: Neue orale Antikoagulanzien  ** </a:t>
            </a:r>
            <a:r>
              <a:rPr lang="de-DE" dirty="0" err="1"/>
              <a:t>Rx</a:t>
            </a:r>
            <a:r>
              <a:rPr lang="de-DE" dirty="0"/>
              <a:t>: </a:t>
            </a:r>
            <a:r>
              <a:rPr lang="de-DE" dirty="0" err="1"/>
              <a:t>verschreibungspflchtig</a:t>
            </a:r>
            <a:endParaRPr lang="en-US" dirty="0"/>
          </a:p>
        </p:txBody>
      </p:sp>
      <p:sp>
        <p:nvSpPr>
          <p:cNvPr id="10" name="Rectangle 108"/>
          <p:cNvSpPr/>
          <p:nvPr/>
        </p:nvSpPr>
        <p:spPr>
          <a:xfrm>
            <a:off x="386387" y="2943747"/>
            <a:ext cx="3625776" cy="177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36000" bIns="0" rtlCol="0" anchor="ctr"/>
          <a:lstStyle/>
          <a:p>
            <a:r>
              <a:rPr lang="en-US" sz="3200" b="1" dirty="0"/>
              <a:t>3-6%</a:t>
            </a:r>
            <a:r>
              <a:rPr lang="en-US" sz="2800" dirty="0"/>
              <a:t> </a:t>
            </a:r>
            <a:br>
              <a:rPr lang="en-US" sz="1600" dirty="0"/>
            </a:br>
            <a:r>
              <a:rPr lang="de-DE" sz="1600" b="1" dirty="0"/>
              <a:t>Wachstumsprognose</a:t>
            </a:r>
            <a:r>
              <a:rPr lang="de-DE" sz="1600" dirty="0"/>
              <a:t> in etablierten Märkten inkl. Deutschland </a:t>
            </a:r>
          </a:p>
          <a:p>
            <a:r>
              <a:rPr lang="de-DE" sz="1600" dirty="0"/>
              <a:t>2017 – 2022</a:t>
            </a:r>
          </a:p>
          <a:p>
            <a:r>
              <a:rPr lang="de-DE" sz="1600" dirty="0"/>
              <a:t>Aug 2017-Jul 2018: 3,8% Deutschland</a:t>
            </a:r>
          </a:p>
        </p:txBody>
      </p:sp>
      <p:grpSp>
        <p:nvGrpSpPr>
          <p:cNvPr id="56" name="Group 351"/>
          <p:cNvGrpSpPr/>
          <p:nvPr/>
        </p:nvGrpSpPr>
        <p:grpSpPr>
          <a:xfrm>
            <a:off x="3295571" y="3042537"/>
            <a:ext cx="524346" cy="520815"/>
            <a:chOff x="3762375" y="2965450"/>
            <a:chExt cx="3000375" cy="2903538"/>
          </a:xfrm>
          <a:solidFill>
            <a:schemeClr val="bg1"/>
          </a:solidFill>
        </p:grpSpPr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3762375" y="2965450"/>
              <a:ext cx="2901949" cy="2903538"/>
            </a:xfrm>
            <a:custGeom>
              <a:avLst/>
              <a:gdLst>
                <a:gd name="T0" fmla="*/ 1733 w 1828"/>
                <a:gd name="T1" fmla="*/ 1679 h 1829"/>
                <a:gd name="T2" fmla="*/ 1638 w 1828"/>
                <a:gd name="T3" fmla="*/ 1623 h 1829"/>
                <a:gd name="T4" fmla="*/ 1600 w 1828"/>
                <a:gd name="T5" fmla="*/ 1679 h 1829"/>
                <a:gd name="T6" fmla="*/ 1389 w 1828"/>
                <a:gd name="T7" fmla="*/ 1623 h 1829"/>
                <a:gd name="T8" fmla="*/ 1352 w 1828"/>
                <a:gd name="T9" fmla="*/ 1679 h 1829"/>
                <a:gd name="T10" fmla="*/ 1141 w 1828"/>
                <a:gd name="T11" fmla="*/ 1623 h 1829"/>
                <a:gd name="T12" fmla="*/ 1100 w 1828"/>
                <a:gd name="T13" fmla="*/ 1679 h 1829"/>
                <a:gd name="T14" fmla="*/ 892 w 1828"/>
                <a:gd name="T15" fmla="*/ 1623 h 1829"/>
                <a:gd name="T16" fmla="*/ 851 w 1828"/>
                <a:gd name="T17" fmla="*/ 1679 h 1829"/>
                <a:gd name="T18" fmla="*/ 640 w 1828"/>
                <a:gd name="T19" fmla="*/ 1623 h 1829"/>
                <a:gd name="T20" fmla="*/ 602 w 1828"/>
                <a:gd name="T21" fmla="*/ 1679 h 1829"/>
                <a:gd name="T22" fmla="*/ 391 w 1828"/>
                <a:gd name="T23" fmla="*/ 1623 h 1829"/>
                <a:gd name="T24" fmla="*/ 351 w 1828"/>
                <a:gd name="T25" fmla="*/ 1679 h 1829"/>
                <a:gd name="T26" fmla="*/ 470 w 1828"/>
                <a:gd name="T27" fmla="*/ 1186 h 1829"/>
                <a:gd name="T28" fmla="*/ 1278 w 1828"/>
                <a:gd name="T29" fmla="*/ 705 h 1829"/>
                <a:gd name="T30" fmla="*/ 1231 w 1828"/>
                <a:gd name="T31" fmla="*/ 562 h 1829"/>
                <a:gd name="T32" fmla="*/ 1228 w 1828"/>
                <a:gd name="T33" fmla="*/ 645 h 1829"/>
                <a:gd name="T34" fmla="*/ 854 w 1828"/>
                <a:gd name="T35" fmla="*/ 1051 h 1829"/>
                <a:gd name="T36" fmla="*/ 164 w 1828"/>
                <a:gd name="T37" fmla="*/ 1430 h 1829"/>
                <a:gd name="T38" fmla="*/ 133 w 1828"/>
                <a:gd name="T39" fmla="*/ 1219 h 1829"/>
                <a:gd name="T40" fmla="*/ 183 w 1828"/>
                <a:gd name="T41" fmla="*/ 1181 h 1829"/>
                <a:gd name="T42" fmla="*/ 133 w 1828"/>
                <a:gd name="T43" fmla="*/ 970 h 1829"/>
                <a:gd name="T44" fmla="*/ 183 w 1828"/>
                <a:gd name="T45" fmla="*/ 932 h 1829"/>
                <a:gd name="T46" fmla="*/ 133 w 1828"/>
                <a:gd name="T47" fmla="*/ 721 h 1829"/>
                <a:gd name="T48" fmla="*/ 183 w 1828"/>
                <a:gd name="T49" fmla="*/ 681 h 1829"/>
                <a:gd name="T50" fmla="*/ 133 w 1828"/>
                <a:gd name="T51" fmla="*/ 472 h 1829"/>
                <a:gd name="T52" fmla="*/ 183 w 1828"/>
                <a:gd name="T53" fmla="*/ 432 h 1829"/>
                <a:gd name="T54" fmla="*/ 133 w 1828"/>
                <a:gd name="T55" fmla="*/ 221 h 1829"/>
                <a:gd name="T56" fmla="*/ 183 w 1828"/>
                <a:gd name="T57" fmla="*/ 183 h 1829"/>
                <a:gd name="T58" fmla="*/ 133 w 1828"/>
                <a:gd name="T59" fmla="*/ 95 h 1829"/>
                <a:gd name="T60" fmla="*/ 140 w 1828"/>
                <a:gd name="T61" fmla="*/ 48 h 1829"/>
                <a:gd name="T62" fmla="*/ 86 w 1828"/>
                <a:gd name="T63" fmla="*/ 48 h 1829"/>
                <a:gd name="T64" fmla="*/ 93 w 1828"/>
                <a:gd name="T65" fmla="*/ 95 h 1829"/>
                <a:gd name="T66" fmla="*/ 48 w 1828"/>
                <a:gd name="T67" fmla="*/ 1644 h 1829"/>
                <a:gd name="T68" fmla="*/ 93 w 1828"/>
                <a:gd name="T69" fmla="*/ 1679 h 1829"/>
                <a:gd name="T70" fmla="*/ 0 w 1828"/>
                <a:gd name="T71" fmla="*/ 1720 h 1829"/>
                <a:gd name="T72" fmla="*/ 93 w 1828"/>
                <a:gd name="T73" fmla="*/ 1829 h 1829"/>
                <a:gd name="T74" fmla="*/ 133 w 1828"/>
                <a:gd name="T75" fmla="*/ 1720 h 1829"/>
                <a:gd name="T76" fmla="*/ 1733 w 1828"/>
                <a:gd name="T77" fmla="*/ 1753 h 1829"/>
                <a:gd name="T78" fmla="*/ 1828 w 1828"/>
                <a:gd name="T79" fmla="*/ 1698 h 1829"/>
                <a:gd name="T80" fmla="*/ 1733 w 1828"/>
                <a:gd name="T81" fmla="*/ 1644 h 1829"/>
                <a:gd name="T82" fmla="*/ 142 w 1828"/>
                <a:gd name="T83" fmla="*/ 1471 h 1829"/>
                <a:gd name="T84" fmla="*/ 133 w 1828"/>
                <a:gd name="T85" fmla="*/ 1471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28" h="1829">
                  <a:moveTo>
                    <a:pt x="1733" y="1644"/>
                  </a:moveTo>
                  <a:lnTo>
                    <a:pt x="1733" y="1679"/>
                  </a:lnTo>
                  <a:lnTo>
                    <a:pt x="1638" y="1679"/>
                  </a:lnTo>
                  <a:lnTo>
                    <a:pt x="1638" y="1623"/>
                  </a:lnTo>
                  <a:lnTo>
                    <a:pt x="1600" y="1623"/>
                  </a:lnTo>
                  <a:lnTo>
                    <a:pt x="1600" y="1679"/>
                  </a:lnTo>
                  <a:lnTo>
                    <a:pt x="1389" y="1679"/>
                  </a:lnTo>
                  <a:lnTo>
                    <a:pt x="1389" y="1623"/>
                  </a:lnTo>
                  <a:lnTo>
                    <a:pt x="1352" y="1623"/>
                  </a:lnTo>
                  <a:lnTo>
                    <a:pt x="1352" y="1679"/>
                  </a:lnTo>
                  <a:lnTo>
                    <a:pt x="1141" y="1679"/>
                  </a:lnTo>
                  <a:lnTo>
                    <a:pt x="1141" y="1623"/>
                  </a:lnTo>
                  <a:lnTo>
                    <a:pt x="1100" y="1623"/>
                  </a:lnTo>
                  <a:lnTo>
                    <a:pt x="1100" y="1679"/>
                  </a:lnTo>
                  <a:lnTo>
                    <a:pt x="892" y="1679"/>
                  </a:lnTo>
                  <a:lnTo>
                    <a:pt x="892" y="1623"/>
                  </a:lnTo>
                  <a:lnTo>
                    <a:pt x="851" y="1623"/>
                  </a:lnTo>
                  <a:lnTo>
                    <a:pt x="851" y="1679"/>
                  </a:lnTo>
                  <a:lnTo>
                    <a:pt x="640" y="1679"/>
                  </a:lnTo>
                  <a:lnTo>
                    <a:pt x="640" y="1623"/>
                  </a:lnTo>
                  <a:lnTo>
                    <a:pt x="602" y="1623"/>
                  </a:lnTo>
                  <a:lnTo>
                    <a:pt x="602" y="1679"/>
                  </a:lnTo>
                  <a:lnTo>
                    <a:pt x="391" y="1679"/>
                  </a:lnTo>
                  <a:lnTo>
                    <a:pt x="391" y="1623"/>
                  </a:lnTo>
                  <a:lnTo>
                    <a:pt x="351" y="1623"/>
                  </a:lnTo>
                  <a:lnTo>
                    <a:pt x="351" y="1679"/>
                  </a:lnTo>
                  <a:lnTo>
                    <a:pt x="199" y="1679"/>
                  </a:lnTo>
                  <a:lnTo>
                    <a:pt x="470" y="1186"/>
                  </a:lnTo>
                  <a:lnTo>
                    <a:pt x="930" y="1205"/>
                  </a:lnTo>
                  <a:lnTo>
                    <a:pt x="1278" y="705"/>
                  </a:lnTo>
                  <a:lnTo>
                    <a:pt x="1295" y="698"/>
                  </a:lnTo>
                  <a:lnTo>
                    <a:pt x="1231" y="562"/>
                  </a:lnTo>
                  <a:lnTo>
                    <a:pt x="1197" y="577"/>
                  </a:lnTo>
                  <a:lnTo>
                    <a:pt x="1228" y="645"/>
                  </a:lnTo>
                  <a:lnTo>
                    <a:pt x="1167" y="603"/>
                  </a:lnTo>
                  <a:lnTo>
                    <a:pt x="854" y="1051"/>
                  </a:lnTo>
                  <a:lnTo>
                    <a:pt x="384" y="1032"/>
                  </a:lnTo>
                  <a:lnTo>
                    <a:pt x="164" y="1430"/>
                  </a:lnTo>
                  <a:lnTo>
                    <a:pt x="133" y="1430"/>
                  </a:lnTo>
                  <a:lnTo>
                    <a:pt x="133" y="1219"/>
                  </a:lnTo>
                  <a:lnTo>
                    <a:pt x="183" y="1219"/>
                  </a:lnTo>
                  <a:lnTo>
                    <a:pt x="183" y="1181"/>
                  </a:lnTo>
                  <a:lnTo>
                    <a:pt x="133" y="1181"/>
                  </a:lnTo>
                  <a:lnTo>
                    <a:pt x="133" y="970"/>
                  </a:lnTo>
                  <a:lnTo>
                    <a:pt x="183" y="970"/>
                  </a:lnTo>
                  <a:lnTo>
                    <a:pt x="183" y="932"/>
                  </a:lnTo>
                  <a:lnTo>
                    <a:pt x="133" y="932"/>
                  </a:lnTo>
                  <a:lnTo>
                    <a:pt x="133" y="721"/>
                  </a:lnTo>
                  <a:lnTo>
                    <a:pt x="183" y="721"/>
                  </a:lnTo>
                  <a:lnTo>
                    <a:pt x="183" y="681"/>
                  </a:lnTo>
                  <a:lnTo>
                    <a:pt x="133" y="681"/>
                  </a:lnTo>
                  <a:lnTo>
                    <a:pt x="133" y="472"/>
                  </a:lnTo>
                  <a:lnTo>
                    <a:pt x="183" y="472"/>
                  </a:lnTo>
                  <a:lnTo>
                    <a:pt x="183" y="432"/>
                  </a:lnTo>
                  <a:lnTo>
                    <a:pt x="133" y="432"/>
                  </a:lnTo>
                  <a:lnTo>
                    <a:pt x="133" y="221"/>
                  </a:lnTo>
                  <a:lnTo>
                    <a:pt x="183" y="221"/>
                  </a:lnTo>
                  <a:lnTo>
                    <a:pt x="183" y="183"/>
                  </a:lnTo>
                  <a:lnTo>
                    <a:pt x="133" y="183"/>
                  </a:lnTo>
                  <a:lnTo>
                    <a:pt x="133" y="95"/>
                  </a:lnTo>
                  <a:lnTo>
                    <a:pt x="169" y="95"/>
                  </a:lnTo>
                  <a:lnTo>
                    <a:pt x="140" y="48"/>
                  </a:lnTo>
                  <a:lnTo>
                    <a:pt x="112" y="0"/>
                  </a:lnTo>
                  <a:lnTo>
                    <a:pt x="86" y="48"/>
                  </a:lnTo>
                  <a:lnTo>
                    <a:pt x="57" y="95"/>
                  </a:lnTo>
                  <a:lnTo>
                    <a:pt x="93" y="95"/>
                  </a:lnTo>
                  <a:lnTo>
                    <a:pt x="93" y="1559"/>
                  </a:lnTo>
                  <a:lnTo>
                    <a:pt x="48" y="1644"/>
                  </a:lnTo>
                  <a:lnTo>
                    <a:pt x="93" y="1670"/>
                  </a:lnTo>
                  <a:lnTo>
                    <a:pt x="93" y="1679"/>
                  </a:lnTo>
                  <a:lnTo>
                    <a:pt x="0" y="1679"/>
                  </a:lnTo>
                  <a:lnTo>
                    <a:pt x="0" y="1720"/>
                  </a:lnTo>
                  <a:lnTo>
                    <a:pt x="93" y="1720"/>
                  </a:lnTo>
                  <a:lnTo>
                    <a:pt x="93" y="1829"/>
                  </a:lnTo>
                  <a:lnTo>
                    <a:pt x="133" y="1829"/>
                  </a:lnTo>
                  <a:lnTo>
                    <a:pt x="133" y="1720"/>
                  </a:lnTo>
                  <a:lnTo>
                    <a:pt x="1733" y="1720"/>
                  </a:lnTo>
                  <a:lnTo>
                    <a:pt x="1733" y="1753"/>
                  </a:lnTo>
                  <a:lnTo>
                    <a:pt x="1781" y="1727"/>
                  </a:lnTo>
                  <a:lnTo>
                    <a:pt x="1828" y="1698"/>
                  </a:lnTo>
                  <a:lnTo>
                    <a:pt x="1781" y="1672"/>
                  </a:lnTo>
                  <a:lnTo>
                    <a:pt x="1733" y="1644"/>
                  </a:lnTo>
                  <a:close/>
                  <a:moveTo>
                    <a:pt x="133" y="1471"/>
                  </a:moveTo>
                  <a:lnTo>
                    <a:pt x="142" y="1471"/>
                  </a:lnTo>
                  <a:lnTo>
                    <a:pt x="133" y="1487"/>
                  </a:lnTo>
                  <a:lnTo>
                    <a:pt x="133" y="14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6213475" y="3579813"/>
              <a:ext cx="198438" cy="263525"/>
            </a:xfrm>
            <a:custGeom>
              <a:avLst/>
              <a:gdLst>
                <a:gd name="T0" fmla="*/ 125 w 125"/>
                <a:gd name="T1" fmla="*/ 135 h 166"/>
                <a:gd name="T2" fmla="*/ 61 w 125"/>
                <a:gd name="T3" fmla="*/ 0 h 166"/>
                <a:gd name="T4" fmla="*/ 0 w 125"/>
                <a:gd name="T5" fmla="*/ 28 h 166"/>
                <a:gd name="T6" fmla="*/ 64 w 125"/>
                <a:gd name="T7" fmla="*/ 166 h 166"/>
                <a:gd name="T8" fmla="*/ 125 w 125"/>
                <a:gd name="T9" fmla="*/ 13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66">
                  <a:moveTo>
                    <a:pt x="125" y="135"/>
                  </a:moveTo>
                  <a:lnTo>
                    <a:pt x="61" y="0"/>
                  </a:lnTo>
                  <a:lnTo>
                    <a:pt x="0" y="28"/>
                  </a:lnTo>
                  <a:lnTo>
                    <a:pt x="64" y="166"/>
                  </a:lnTo>
                  <a:lnTo>
                    <a:pt x="125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6408738" y="3484563"/>
              <a:ext cx="198438" cy="265113"/>
            </a:xfrm>
            <a:custGeom>
              <a:avLst/>
              <a:gdLst>
                <a:gd name="T0" fmla="*/ 125 w 125"/>
                <a:gd name="T1" fmla="*/ 138 h 167"/>
                <a:gd name="T2" fmla="*/ 64 w 125"/>
                <a:gd name="T3" fmla="*/ 0 h 167"/>
                <a:gd name="T4" fmla="*/ 0 w 125"/>
                <a:gd name="T5" fmla="*/ 31 h 167"/>
                <a:gd name="T6" fmla="*/ 64 w 125"/>
                <a:gd name="T7" fmla="*/ 167 h 167"/>
                <a:gd name="T8" fmla="*/ 125 w 125"/>
                <a:gd name="T9" fmla="*/ 13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67">
                  <a:moveTo>
                    <a:pt x="125" y="138"/>
                  </a:moveTo>
                  <a:lnTo>
                    <a:pt x="64" y="0"/>
                  </a:lnTo>
                  <a:lnTo>
                    <a:pt x="0" y="31"/>
                  </a:lnTo>
                  <a:lnTo>
                    <a:pt x="64" y="167"/>
                  </a:lnTo>
                  <a:lnTo>
                    <a:pt x="125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6013450" y="3670300"/>
              <a:ext cx="200025" cy="263525"/>
            </a:xfrm>
            <a:custGeom>
              <a:avLst/>
              <a:gdLst>
                <a:gd name="T0" fmla="*/ 126 w 126"/>
                <a:gd name="T1" fmla="*/ 137 h 166"/>
                <a:gd name="T2" fmla="*/ 62 w 126"/>
                <a:gd name="T3" fmla="*/ 0 h 166"/>
                <a:gd name="T4" fmla="*/ 0 w 126"/>
                <a:gd name="T5" fmla="*/ 31 h 166"/>
                <a:gd name="T6" fmla="*/ 64 w 126"/>
                <a:gd name="T7" fmla="*/ 166 h 166"/>
                <a:gd name="T8" fmla="*/ 126 w 126"/>
                <a:gd name="T9" fmla="*/ 13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66">
                  <a:moveTo>
                    <a:pt x="126" y="137"/>
                  </a:moveTo>
                  <a:lnTo>
                    <a:pt x="62" y="0"/>
                  </a:lnTo>
                  <a:lnTo>
                    <a:pt x="0" y="31"/>
                  </a:lnTo>
                  <a:lnTo>
                    <a:pt x="64" y="166"/>
                  </a:lnTo>
                  <a:lnTo>
                    <a:pt x="126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5813425" y="3763963"/>
              <a:ext cx="203200" cy="263525"/>
            </a:xfrm>
            <a:custGeom>
              <a:avLst/>
              <a:gdLst>
                <a:gd name="T0" fmla="*/ 128 w 128"/>
                <a:gd name="T1" fmla="*/ 138 h 166"/>
                <a:gd name="T2" fmla="*/ 64 w 128"/>
                <a:gd name="T3" fmla="*/ 0 h 166"/>
                <a:gd name="T4" fmla="*/ 0 w 128"/>
                <a:gd name="T5" fmla="*/ 28 h 166"/>
                <a:gd name="T6" fmla="*/ 64 w 128"/>
                <a:gd name="T7" fmla="*/ 166 h 166"/>
                <a:gd name="T8" fmla="*/ 128 w 128"/>
                <a:gd name="T9" fmla="*/ 13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66">
                  <a:moveTo>
                    <a:pt x="128" y="138"/>
                  </a:moveTo>
                  <a:lnTo>
                    <a:pt x="64" y="0"/>
                  </a:lnTo>
                  <a:lnTo>
                    <a:pt x="0" y="28"/>
                  </a:lnTo>
                  <a:lnTo>
                    <a:pt x="64" y="166"/>
                  </a:lnTo>
                  <a:lnTo>
                    <a:pt x="128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6607175" y="3413125"/>
              <a:ext cx="155575" cy="246063"/>
            </a:xfrm>
            <a:custGeom>
              <a:avLst/>
              <a:gdLst>
                <a:gd name="T0" fmla="*/ 34 w 98"/>
                <a:gd name="T1" fmla="*/ 0 h 155"/>
                <a:gd name="T2" fmla="*/ 0 w 98"/>
                <a:gd name="T3" fmla="*/ 17 h 155"/>
                <a:gd name="T4" fmla="*/ 65 w 98"/>
                <a:gd name="T5" fmla="*/ 155 h 155"/>
                <a:gd name="T6" fmla="*/ 98 w 98"/>
                <a:gd name="T7" fmla="*/ 138 h 155"/>
                <a:gd name="T8" fmla="*/ 34 w 98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55">
                  <a:moveTo>
                    <a:pt x="34" y="0"/>
                  </a:moveTo>
                  <a:lnTo>
                    <a:pt x="0" y="17"/>
                  </a:lnTo>
                  <a:lnTo>
                    <a:pt x="65" y="155"/>
                  </a:lnTo>
                  <a:lnTo>
                    <a:pt x="98" y="138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Rectangle 81"/>
          <p:cNvSpPr/>
          <p:nvPr/>
        </p:nvSpPr>
        <p:spPr>
          <a:xfrm>
            <a:off x="386387" y="4809425"/>
            <a:ext cx="3625776" cy="1458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36000" bIns="0" rtlCol="0" anchor="ctr" anchorCtr="0"/>
          <a:lstStyle/>
          <a:p>
            <a:pPr lvl="0"/>
            <a:r>
              <a:rPr lang="en-US" sz="3200" b="1" dirty="0">
                <a:solidFill>
                  <a:schemeClr val="bg1"/>
                </a:solidFill>
              </a:rPr>
              <a:t>84%</a:t>
            </a:r>
            <a:br>
              <a:rPr lang="en-US" sz="1600" dirty="0"/>
            </a:br>
            <a:r>
              <a:rPr lang="de-DE" sz="1600" dirty="0"/>
              <a:t>des deutschen Wachstums resultiert aus </a:t>
            </a:r>
            <a:r>
              <a:rPr lang="de-DE" sz="1600" b="1" dirty="0"/>
              <a:t>Spezialtherapeutika </a:t>
            </a:r>
            <a:r>
              <a:rPr lang="de-DE" sz="1400" dirty="0">
                <a:solidFill>
                  <a:prstClr val="white"/>
                </a:solidFill>
              </a:rPr>
              <a:t>(Jul 2017-Jun 2018)</a:t>
            </a:r>
            <a:br>
              <a:rPr lang="de-DE" sz="1400" dirty="0">
                <a:solidFill>
                  <a:prstClr val="white"/>
                </a:solidFill>
              </a:rPr>
            </a:br>
            <a:r>
              <a:rPr lang="de-DE" sz="1400" dirty="0">
                <a:solidFill>
                  <a:prstClr val="white"/>
                </a:solidFill>
              </a:rPr>
              <a:t>52% aus NOAC*, Krebs und Autoimmun</a:t>
            </a:r>
            <a:endParaRPr lang="de-DE" sz="1600" dirty="0"/>
          </a:p>
        </p:txBody>
      </p:sp>
      <p:grpSp>
        <p:nvGrpSpPr>
          <p:cNvPr id="70" name="Group 401"/>
          <p:cNvGrpSpPr/>
          <p:nvPr/>
        </p:nvGrpSpPr>
        <p:grpSpPr>
          <a:xfrm>
            <a:off x="3362555" y="4891478"/>
            <a:ext cx="470869" cy="445767"/>
            <a:chOff x="4972051" y="3044825"/>
            <a:chExt cx="1274762" cy="1343025"/>
          </a:xfrm>
          <a:solidFill>
            <a:schemeClr val="bg1"/>
          </a:solidFill>
        </p:grpSpPr>
        <p:sp>
          <p:nvSpPr>
            <p:cNvPr id="71" name="Freeform 10"/>
            <p:cNvSpPr>
              <a:spLocks noEditPoints="1"/>
            </p:cNvSpPr>
            <p:nvPr/>
          </p:nvSpPr>
          <p:spPr bwMode="auto">
            <a:xfrm>
              <a:off x="4972051" y="3044825"/>
              <a:ext cx="1274762" cy="1343025"/>
            </a:xfrm>
            <a:custGeom>
              <a:avLst/>
              <a:gdLst>
                <a:gd name="T0" fmla="*/ 324 w 337"/>
                <a:gd name="T1" fmla="*/ 89 h 355"/>
                <a:gd name="T2" fmla="*/ 173 w 337"/>
                <a:gd name="T3" fmla="*/ 0 h 355"/>
                <a:gd name="T4" fmla="*/ 18 w 337"/>
                <a:gd name="T5" fmla="*/ 86 h 355"/>
                <a:gd name="T6" fmla="*/ 15 w 337"/>
                <a:gd name="T7" fmla="*/ 264 h 355"/>
                <a:gd name="T8" fmla="*/ 107 w 337"/>
                <a:gd name="T9" fmla="*/ 280 h 355"/>
                <a:gd name="T10" fmla="*/ 232 w 337"/>
                <a:gd name="T11" fmla="*/ 284 h 355"/>
                <a:gd name="T12" fmla="*/ 324 w 337"/>
                <a:gd name="T13" fmla="*/ 266 h 355"/>
                <a:gd name="T14" fmla="*/ 35 w 337"/>
                <a:gd name="T15" fmla="*/ 255 h 355"/>
                <a:gd name="T16" fmla="*/ 93 w 337"/>
                <a:gd name="T17" fmla="*/ 218 h 355"/>
                <a:gd name="T18" fmla="*/ 35 w 337"/>
                <a:gd name="T19" fmla="*/ 255 h 355"/>
                <a:gd name="T20" fmla="*/ 115 w 337"/>
                <a:gd name="T21" fmla="*/ 279 h 355"/>
                <a:gd name="T22" fmla="*/ 224 w 337"/>
                <a:gd name="T23" fmla="*/ 282 h 355"/>
                <a:gd name="T24" fmla="*/ 226 w 337"/>
                <a:gd name="T25" fmla="*/ 275 h 355"/>
                <a:gd name="T26" fmla="*/ 201 w 337"/>
                <a:gd name="T27" fmla="*/ 250 h 355"/>
                <a:gd name="T28" fmla="*/ 200 w 337"/>
                <a:gd name="T29" fmla="*/ 248 h 355"/>
                <a:gd name="T30" fmla="*/ 199 w 337"/>
                <a:gd name="T31" fmla="*/ 247 h 355"/>
                <a:gd name="T32" fmla="*/ 154 w 337"/>
                <a:gd name="T33" fmla="*/ 254 h 355"/>
                <a:gd name="T34" fmla="*/ 160 w 337"/>
                <a:gd name="T35" fmla="*/ 261 h 355"/>
                <a:gd name="T36" fmla="*/ 98 w 337"/>
                <a:gd name="T37" fmla="*/ 222 h 355"/>
                <a:gd name="T38" fmla="*/ 124 w 337"/>
                <a:gd name="T39" fmla="*/ 239 h 355"/>
                <a:gd name="T40" fmla="*/ 97 w 337"/>
                <a:gd name="T41" fmla="*/ 215 h 355"/>
                <a:gd name="T42" fmla="*/ 92 w 337"/>
                <a:gd name="T43" fmla="*/ 203 h 355"/>
                <a:gd name="T44" fmla="*/ 55 w 337"/>
                <a:gd name="T45" fmla="*/ 168 h 355"/>
                <a:gd name="T46" fmla="*/ 86 w 337"/>
                <a:gd name="T47" fmla="*/ 135 h 355"/>
                <a:gd name="T48" fmla="*/ 35 w 337"/>
                <a:gd name="T49" fmla="*/ 99 h 355"/>
                <a:gd name="T50" fmla="*/ 92 w 337"/>
                <a:gd name="T51" fmla="*/ 168 h 355"/>
                <a:gd name="T52" fmla="*/ 92 w 337"/>
                <a:gd name="T53" fmla="*/ 168 h 355"/>
                <a:gd name="T54" fmla="*/ 96 w 337"/>
                <a:gd name="T55" fmla="*/ 168 h 355"/>
                <a:gd name="T56" fmla="*/ 163 w 337"/>
                <a:gd name="T57" fmla="*/ 87 h 355"/>
                <a:gd name="T58" fmla="*/ 123 w 337"/>
                <a:gd name="T59" fmla="*/ 67 h 355"/>
                <a:gd name="T60" fmla="*/ 232 w 337"/>
                <a:gd name="T61" fmla="*/ 71 h 355"/>
                <a:gd name="T62" fmla="*/ 152 w 337"/>
                <a:gd name="T63" fmla="*/ 102 h 355"/>
                <a:gd name="T64" fmla="*/ 245 w 337"/>
                <a:gd name="T65" fmla="*/ 126 h 355"/>
                <a:gd name="T66" fmla="*/ 241 w 337"/>
                <a:gd name="T67" fmla="*/ 78 h 355"/>
                <a:gd name="T68" fmla="*/ 288 w 337"/>
                <a:gd name="T69" fmla="*/ 171 h 355"/>
                <a:gd name="T70" fmla="*/ 227 w 337"/>
                <a:gd name="T71" fmla="*/ 124 h 355"/>
                <a:gd name="T72" fmla="*/ 247 w 337"/>
                <a:gd name="T73" fmla="*/ 215 h 355"/>
                <a:gd name="T74" fmla="*/ 245 w 337"/>
                <a:gd name="T75" fmla="*/ 199 h 355"/>
                <a:gd name="T76" fmla="*/ 229 w 337"/>
                <a:gd name="T77" fmla="*/ 229 h 355"/>
                <a:gd name="T78" fmla="*/ 241 w 337"/>
                <a:gd name="T79" fmla="*/ 226 h 355"/>
                <a:gd name="T80" fmla="*/ 305 w 337"/>
                <a:gd name="T81" fmla="*/ 255 h 355"/>
                <a:gd name="T82" fmla="*/ 246 w 337"/>
                <a:gd name="T83" fmla="*/ 221 h 355"/>
                <a:gd name="T84" fmla="*/ 305 w 337"/>
                <a:gd name="T85" fmla="*/ 2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7" h="355">
                  <a:moveTo>
                    <a:pt x="293" y="177"/>
                  </a:moveTo>
                  <a:cubicBezTo>
                    <a:pt x="321" y="145"/>
                    <a:pt x="337" y="111"/>
                    <a:pt x="324" y="89"/>
                  </a:cubicBezTo>
                  <a:cubicBezTo>
                    <a:pt x="311" y="67"/>
                    <a:pt x="278" y="63"/>
                    <a:pt x="239" y="69"/>
                  </a:cubicBezTo>
                  <a:cubicBezTo>
                    <a:pt x="226" y="25"/>
                    <a:pt x="203" y="0"/>
                    <a:pt x="173" y="0"/>
                  </a:cubicBezTo>
                  <a:cubicBezTo>
                    <a:pt x="148" y="0"/>
                    <a:pt x="129" y="28"/>
                    <a:pt x="115" y="65"/>
                  </a:cubicBezTo>
                  <a:cubicBezTo>
                    <a:pt x="68" y="52"/>
                    <a:pt x="33" y="60"/>
                    <a:pt x="18" y="86"/>
                  </a:cubicBezTo>
                  <a:cubicBezTo>
                    <a:pt x="6" y="108"/>
                    <a:pt x="20" y="139"/>
                    <a:pt x="45" y="169"/>
                  </a:cubicBezTo>
                  <a:cubicBezTo>
                    <a:pt x="11" y="203"/>
                    <a:pt x="0" y="237"/>
                    <a:pt x="15" y="264"/>
                  </a:cubicBezTo>
                  <a:cubicBezTo>
                    <a:pt x="24" y="279"/>
                    <a:pt x="43" y="284"/>
                    <a:pt x="67" y="284"/>
                  </a:cubicBezTo>
                  <a:cubicBezTo>
                    <a:pt x="80" y="284"/>
                    <a:pt x="93" y="283"/>
                    <a:pt x="107" y="280"/>
                  </a:cubicBezTo>
                  <a:cubicBezTo>
                    <a:pt x="122" y="323"/>
                    <a:pt x="143" y="355"/>
                    <a:pt x="170" y="355"/>
                  </a:cubicBezTo>
                  <a:cubicBezTo>
                    <a:pt x="196" y="355"/>
                    <a:pt x="218" y="324"/>
                    <a:pt x="232" y="284"/>
                  </a:cubicBezTo>
                  <a:cubicBezTo>
                    <a:pt x="245" y="286"/>
                    <a:pt x="258" y="288"/>
                    <a:pt x="270" y="288"/>
                  </a:cubicBezTo>
                  <a:cubicBezTo>
                    <a:pt x="295" y="288"/>
                    <a:pt x="315" y="281"/>
                    <a:pt x="324" y="266"/>
                  </a:cubicBezTo>
                  <a:cubicBezTo>
                    <a:pt x="337" y="243"/>
                    <a:pt x="321" y="210"/>
                    <a:pt x="293" y="177"/>
                  </a:cubicBezTo>
                  <a:close/>
                  <a:moveTo>
                    <a:pt x="35" y="255"/>
                  </a:moveTo>
                  <a:cubicBezTo>
                    <a:pt x="21" y="231"/>
                    <a:pt x="27" y="202"/>
                    <a:pt x="49" y="174"/>
                  </a:cubicBezTo>
                  <a:cubicBezTo>
                    <a:pt x="63" y="190"/>
                    <a:pt x="78" y="204"/>
                    <a:pt x="93" y="218"/>
                  </a:cubicBezTo>
                  <a:cubicBezTo>
                    <a:pt x="96" y="236"/>
                    <a:pt x="100" y="255"/>
                    <a:pt x="105" y="273"/>
                  </a:cubicBezTo>
                  <a:cubicBezTo>
                    <a:pt x="72" y="276"/>
                    <a:pt x="45" y="271"/>
                    <a:pt x="35" y="255"/>
                  </a:cubicBezTo>
                  <a:close/>
                  <a:moveTo>
                    <a:pt x="170" y="333"/>
                  </a:moveTo>
                  <a:cubicBezTo>
                    <a:pt x="149" y="333"/>
                    <a:pt x="129" y="312"/>
                    <a:pt x="115" y="279"/>
                  </a:cubicBezTo>
                  <a:cubicBezTo>
                    <a:pt x="132" y="275"/>
                    <a:pt x="150" y="270"/>
                    <a:pt x="167" y="264"/>
                  </a:cubicBezTo>
                  <a:cubicBezTo>
                    <a:pt x="185" y="272"/>
                    <a:pt x="205" y="278"/>
                    <a:pt x="224" y="282"/>
                  </a:cubicBezTo>
                  <a:cubicBezTo>
                    <a:pt x="209" y="313"/>
                    <a:pt x="190" y="333"/>
                    <a:pt x="170" y="333"/>
                  </a:cubicBezTo>
                  <a:close/>
                  <a:moveTo>
                    <a:pt x="226" y="275"/>
                  </a:moveTo>
                  <a:cubicBezTo>
                    <a:pt x="210" y="273"/>
                    <a:pt x="192" y="268"/>
                    <a:pt x="173" y="262"/>
                  </a:cubicBezTo>
                  <a:cubicBezTo>
                    <a:pt x="183" y="258"/>
                    <a:pt x="192" y="254"/>
                    <a:pt x="201" y="250"/>
                  </a:cubicBezTo>
                  <a:cubicBezTo>
                    <a:pt x="201" y="250"/>
                    <a:pt x="201" y="250"/>
                    <a:pt x="201" y="250"/>
                  </a:cubicBezTo>
                  <a:cubicBezTo>
                    <a:pt x="200" y="248"/>
                    <a:pt x="200" y="248"/>
                    <a:pt x="200" y="248"/>
                  </a:cubicBezTo>
                  <a:cubicBezTo>
                    <a:pt x="199" y="246"/>
                    <a:pt x="199" y="246"/>
                    <a:pt x="199" y="246"/>
                  </a:cubicBezTo>
                  <a:cubicBezTo>
                    <a:pt x="199" y="246"/>
                    <a:pt x="199" y="247"/>
                    <a:pt x="199" y="247"/>
                  </a:cubicBezTo>
                  <a:cubicBezTo>
                    <a:pt x="189" y="251"/>
                    <a:pt x="178" y="256"/>
                    <a:pt x="166" y="259"/>
                  </a:cubicBezTo>
                  <a:cubicBezTo>
                    <a:pt x="162" y="258"/>
                    <a:pt x="158" y="256"/>
                    <a:pt x="154" y="254"/>
                  </a:cubicBezTo>
                  <a:cubicBezTo>
                    <a:pt x="153" y="258"/>
                    <a:pt x="153" y="258"/>
                    <a:pt x="153" y="258"/>
                  </a:cubicBezTo>
                  <a:cubicBezTo>
                    <a:pt x="155" y="259"/>
                    <a:pt x="158" y="260"/>
                    <a:pt x="160" y="261"/>
                  </a:cubicBezTo>
                  <a:cubicBezTo>
                    <a:pt x="144" y="266"/>
                    <a:pt x="128" y="270"/>
                    <a:pt x="112" y="272"/>
                  </a:cubicBezTo>
                  <a:cubicBezTo>
                    <a:pt x="106" y="257"/>
                    <a:pt x="102" y="240"/>
                    <a:pt x="98" y="222"/>
                  </a:cubicBezTo>
                  <a:cubicBezTo>
                    <a:pt x="107" y="229"/>
                    <a:pt x="115" y="235"/>
                    <a:pt x="123" y="241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15" y="231"/>
                    <a:pt x="106" y="223"/>
                    <a:pt x="97" y="215"/>
                  </a:cubicBezTo>
                  <a:cubicBezTo>
                    <a:pt x="97" y="211"/>
                    <a:pt x="96" y="207"/>
                    <a:pt x="96" y="202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92" y="205"/>
                    <a:pt x="92" y="208"/>
                    <a:pt x="92" y="211"/>
                  </a:cubicBezTo>
                  <a:cubicBezTo>
                    <a:pt x="78" y="197"/>
                    <a:pt x="65" y="183"/>
                    <a:pt x="55" y="168"/>
                  </a:cubicBezTo>
                  <a:cubicBezTo>
                    <a:pt x="64" y="158"/>
                    <a:pt x="75" y="148"/>
                    <a:pt x="88" y="138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73" y="144"/>
                    <a:pt x="61" y="154"/>
                    <a:pt x="51" y="163"/>
                  </a:cubicBezTo>
                  <a:cubicBezTo>
                    <a:pt x="34" y="138"/>
                    <a:pt x="26" y="114"/>
                    <a:pt x="35" y="99"/>
                  </a:cubicBezTo>
                  <a:cubicBezTo>
                    <a:pt x="49" y="75"/>
                    <a:pt x="77" y="66"/>
                    <a:pt x="112" y="71"/>
                  </a:cubicBezTo>
                  <a:cubicBezTo>
                    <a:pt x="101" y="103"/>
                    <a:pt x="94" y="139"/>
                    <a:pt x="92" y="168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6" y="168"/>
                    <a:pt x="96" y="168"/>
                    <a:pt x="96" y="168"/>
                  </a:cubicBezTo>
                  <a:cubicBezTo>
                    <a:pt x="99" y="135"/>
                    <a:pt x="108" y="100"/>
                    <a:pt x="120" y="73"/>
                  </a:cubicBezTo>
                  <a:cubicBezTo>
                    <a:pt x="134" y="75"/>
                    <a:pt x="148" y="80"/>
                    <a:pt x="163" y="87"/>
                  </a:cubicBezTo>
                  <a:cubicBezTo>
                    <a:pt x="165" y="83"/>
                    <a:pt x="165" y="83"/>
                    <a:pt x="165" y="83"/>
                  </a:cubicBezTo>
                  <a:cubicBezTo>
                    <a:pt x="150" y="76"/>
                    <a:pt x="136" y="71"/>
                    <a:pt x="123" y="67"/>
                  </a:cubicBezTo>
                  <a:cubicBezTo>
                    <a:pt x="136" y="40"/>
                    <a:pt x="153" y="21"/>
                    <a:pt x="170" y="21"/>
                  </a:cubicBezTo>
                  <a:cubicBezTo>
                    <a:pt x="197" y="21"/>
                    <a:pt x="218" y="39"/>
                    <a:pt x="232" y="71"/>
                  </a:cubicBezTo>
                  <a:cubicBezTo>
                    <a:pt x="205" y="76"/>
                    <a:pt x="176" y="86"/>
                    <a:pt x="150" y="98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81" y="89"/>
                    <a:pt x="210" y="81"/>
                    <a:pt x="235" y="79"/>
                  </a:cubicBezTo>
                  <a:cubicBezTo>
                    <a:pt x="240" y="92"/>
                    <a:pt x="243" y="108"/>
                    <a:pt x="245" y="126"/>
                  </a:cubicBezTo>
                  <a:cubicBezTo>
                    <a:pt x="249" y="126"/>
                    <a:pt x="249" y="126"/>
                    <a:pt x="249" y="126"/>
                  </a:cubicBezTo>
                  <a:cubicBezTo>
                    <a:pt x="247" y="108"/>
                    <a:pt x="245" y="92"/>
                    <a:pt x="241" y="78"/>
                  </a:cubicBezTo>
                  <a:cubicBezTo>
                    <a:pt x="272" y="76"/>
                    <a:pt x="296" y="84"/>
                    <a:pt x="305" y="99"/>
                  </a:cubicBezTo>
                  <a:cubicBezTo>
                    <a:pt x="315" y="117"/>
                    <a:pt x="308" y="143"/>
                    <a:pt x="288" y="171"/>
                  </a:cubicBezTo>
                  <a:cubicBezTo>
                    <a:pt x="271" y="153"/>
                    <a:pt x="250" y="135"/>
                    <a:pt x="229" y="120"/>
                  </a:cubicBezTo>
                  <a:cubicBezTo>
                    <a:pt x="227" y="124"/>
                    <a:pt x="227" y="124"/>
                    <a:pt x="227" y="124"/>
                  </a:cubicBezTo>
                  <a:cubicBezTo>
                    <a:pt x="250" y="140"/>
                    <a:pt x="269" y="159"/>
                    <a:pt x="283" y="178"/>
                  </a:cubicBezTo>
                  <a:cubicBezTo>
                    <a:pt x="273" y="190"/>
                    <a:pt x="261" y="203"/>
                    <a:pt x="247" y="215"/>
                  </a:cubicBezTo>
                  <a:cubicBezTo>
                    <a:pt x="248" y="210"/>
                    <a:pt x="248" y="205"/>
                    <a:pt x="249" y="200"/>
                  </a:cubicBezTo>
                  <a:cubicBezTo>
                    <a:pt x="245" y="199"/>
                    <a:pt x="245" y="199"/>
                    <a:pt x="245" y="199"/>
                  </a:cubicBezTo>
                  <a:cubicBezTo>
                    <a:pt x="244" y="206"/>
                    <a:pt x="243" y="213"/>
                    <a:pt x="242" y="219"/>
                  </a:cubicBezTo>
                  <a:cubicBezTo>
                    <a:pt x="238" y="223"/>
                    <a:pt x="234" y="226"/>
                    <a:pt x="229" y="229"/>
                  </a:cubicBezTo>
                  <a:cubicBezTo>
                    <a:pt x="231" y="233"/>
                    <a:pt x="231" y="233"/>
                    <a:pt x="231" y="233"/>
                  </a:cubicBezTo>
                  <a:cubicBezTo>
                    <a:pt x="235" y="230"/>
                    <a:pt x="238" y="228"/>
                    <a:pt x="241" y="226"/>
                  </a:cubicBezTo>
                  <a:cubicBezTo>
                    <a:pt x="238" y="244"/>
                    <a:pt x="233" y="261"/>
                    <a:pt x="226" y="275"/>
                  </a:cubicBezTo>
                  <a:close/>
                  <a:moveTo>
                    <a:pt x="305" y="255"/>
                  </a:moveTo>
                  <a:cubicBezTo>
                    <a:pt x="295" y="273"/>
                    <a:pt x="268" y="280"/>
                    <a:pt x="234" y="276"/>
                  </a:cubicBezTo>
                  <a:cubicBezTo>
                    <a:pt x="240" y="259"/>
                    <a:pt x="244" y="240"/>
                    <a:pt x="246" y="221"/>
                  </a:cubicBezTo>
                  <a:cubicBezTo>
                    <a:pt x="261" y="210"/>
                    <a:pt x="275" y="197"/>
                    <a:pt x="288" y="184"/>
                  </a:cubicBezTo>
                  <a:cubicBezTo>
                    <a:pt x="307" y="212"/>
                    <a:pt x="315" y="238"/>
                    <a:pt x="305" y="2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1"/>
            <p:cNvSpPr>
              <a:spLocks noEditPoints="1"/>
            </p:cNvSpPr>
            <p:nvPr/>
          </p:nvSpPr>
          <p:spPr bwMode="auto">
            <a:xfrm>
              <a:off x="5395913" y="3498850"/>
              <a:ext cx="484187" cy="381000"/>
            </a:xfrm>
            <a:custGeom>
              <a:avLst/>
              <a:gdLst>
                <a:gd name="T0" fmla="*/ 118 w 128"/>
                <a:gd name="T1" fmla="*/ 35 h 101"/>
                <a:gd name="T2" fmla="*/ 57 w 128"/>
                <a:gd name="T3" fmla="*/ 2 h 101"/>
                <a:gd name="T4" fmla="*/ 1 w 128"/>
                <a:gd name="T5" fmla="*/ 51 h 101"/>
                <a:gd name="T6" fmla="*/ 58 w 128"/>
                <a:gd name="T7" fmla="*/ 101 h 101"/>
                <a:gd name="T8" fmla="*/ 118 w 128"/>
                <a:gd name="T9" fmla="*/ 35 h 101"/>
                <a:gd name="T10" fmla="*/ 57 w 128"/>
                <a:gd name="T11" fmla="*/ 22 h 101"/>
                <a:gd name="T12" fmla="*/ 81 w 128"/>
                <a:gd name="T13" fmla="*/ 29 h 101"/>
                <a:gd name="T14" fmla="*/ 59 w 128"/>
                <a:gd name="T15" fmla="*/ 26 h 101"/>
                <a:gd name="T16" fmla="*/ 41 w 128"/>
                <a:gd name="T17" fmla="*/ 29 h 101"/>
                <a:gd name="T18" fmla="*/ 57 w 128"/>
                <a:gd name="T19" fmla="*/ 22 h 101"/>
                <a:gd name="T20" fmla="*/ 71 w 128"/>
                <a:gd name="T21" fmla="*/ 76 h 101"/>
                <a:gd name="T22" fmla="*/ 19 w 128"/>
                <a:gd name="T23" fmla="*/ 56 h 101"/>
                <a:gd name="T24" fmla="*/ 60 w 128"/>
                <a:gd name="T25" fmla="*/ 71 h 101"/>
                <a:gd name="T26" fmla="*/ 99 w 128"/>
                <a:gd name="T27" fmla="*/ 55 h 101"/>
                <a:gd name="T28" fmla="*/ 71 w 128"/>
                <a:gd name="T29" fmla="*/ 7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01">
                  <a:moveTo>
                    <a:pt x="118" y="35"/>
                  </a:moveTo>
                  <a:cubicBezTo>
                    <a:pt x="108" y="4"/>
                    <a:pt x="77" y="0"/>
                    <a:pt x="57" y="2"/>
                  </a:cubicBezTo>
                  <a:cubicBezTo>
                    <a:pt x="27" y="5"/>
                    <a:pt x="1" y="19"/>
                    <a:pt x="1" y="51"/>
                  </a:cubicBezTo>
                  <a:cubicBezTo>
                    <a:pt x="0" y="84"/>
                    <a:pt x="35" y="101"/>
                    <a:pt x="58" y="101"/>
                  </a:cubicBezTo>
                  <a:cubicBezTo>
                    <a:pt x="101" y="100"/>
                    <a:pt x="128" y="65"/>
                    <a:pt x="118" y="35"/>
                  </a:cubicBezTo>
                  <a:close/>
                  <a:moveTo>
                    <a:pt x="57" y="22"/>
                  </a:moveTo>
                  <a:cubicBezTo>
                    <a:pt x="71" y="22"/>
                    <a:pt x="81" y="29"/>
                    <a:pt x="81" y="29"/>
                  </a:cubicBezTo>
                  <a:cubicBezTo>
                    <a:pt x="81" y="29"/>
                    <a:pt x="67" y="26"/>
                    <a:pt x="59" y="26"/>
                  </a:cubicBezTo>
                  <a:cubicBezTo>
                    <a:pt x="52" y="27"/>
                    <a:pt x="41" y="29"/>
                    <a:pt x="41" y="29"/>
                  </a:cubicBezTo>
                  <a:cubicBezTo>
                    <a:pt x="41" y="29"/>
                    <a:pt x="46" y="23"/>
                    <a:pt x="57" y="22"/>
                  </a:cubicBezTo>
                  <a:close/>
                  <a:moveTo>
                    <a:pt x="71" y="76"/>
                  </a:moveTo>
                  <a:cubicBezTo>
                    <a:pt x="39" y="84"/>
                    <a:pt x="19" y="56"/>
                    <a:pt x="19" y="56"/>
                  </a:cubicBezTo>
                  <a:cubicBezTo>
                    <a:pt x="19" y="56"/>
                    <a:pt x="45" y="72"/>
                    <a:pt x="60" y="71"/>
                  </a:cubicBezTo>
                  <a:cubicBezTo>
                    <a:pt x="80" y="71"/>
                    <a:pt x="99" y="55"/>
                    <a:pt x="99" y="55"/>
                  </a:cubicBezTo>
                  <a:cubicBezTo>
                    <a:pt x="99" y="55"/>
                    <a:pt x="87" y="73"/>
                    <a:pt x="71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Rectangle 108"/>
          <p:cNvSpPr/>
          <p:nvPr/>
        </p:nvSpPr>
        <p:spPr>
          <a:xfrm>
            <a:off x="8208512" y="1248616"/>
            <a:ext cx="3625776" cy="10819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36000" bIns="0"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cs typeface="Arial"/>
              </a:rPr>
              <a:t>2%</a:t>
            </a:r>
            <a:br>
              <a:rPr lang="en-US" sz="1600" dirty="0">
                <a:solidFill>
                  <a:prstClr val="white"/>
                </a:solidFill>
                <a:cs typeface="Arial"/>
              </a:rPr>
            </a:br>
            <a:r>
              <a:rPr lang="de-DE" sz="1600" dirty="0">
                <a:solidFill>
                  <a:prstClr val="white"/>
                </a:solidFill>
              </a:rPr>
              <a:t>Anteil der </a:t>
            </a:r>
            <a:r>
              <a:rPr lang="de-DE" sz="1600" b="1" dirty="0" err="1">
                <a:solidFill>
                  <a:prstClr val="white"/>
                </a:solidFill>
              </a:rPr>
              <a:t>Biosimilars</a:t>
            </a:r>
            <a:r>
              <a:rPr lang="de-DE" sz="1600" dirty="0">
                <a:solidFill>
                  <a:prstClr val="white"/>
                </a:solidFill>
              </a:rPr>
              <a:t> am Gesamt-</a:t>
            </a:r>
            <a:r>
              <a:rPr lang="de-DE" sz="1600" dirty="0" err="1">
                <a:solidFill>
                  <a:prstClr val="white"/>
                </a:solidFill>
              </a:rPr>
              <a:t>Rx</a:t>
            </a:r>
            <a:r>
              <a:rPr lang="de-DE" sz="1600" dirty="0">
                <a:solidFill>
                  <a:prstClr val="white"/>
                </a:solidFill>
              </a:rPr>
              <a:t> Markt </a:t>
            </a:r>
            <a:r>
              <a:rPr lang="de-DE" sz="1400" dirty="0">
                <a:solidFill>
                  <a:prstClr val="white"/>
                </a:solidFill>
              </a:rPr>
              <a:t>(Juni 2018)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75" name="Rectangle 108"/>
          <p:cNvSpPr/>
          <p:nvPr/>
        </p:nvSpPr>
        <p:spPr>
          <a:xfrm>
            <a:off x="8208512" y="2400515"/>
            <a:ext cx="3625776" cy="13462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36000" bIns="0" rtlCol="0" anchor="ctr"/>
          <a:lstStyle/>
          <a:p>
            <a:pPr lvl="0"/>
            <a:r>
              <a:rPr lang="de-DE" sz="3200" b="1" dirty="0">
                <a:solidFill>
                  <a:prstClr val="white"/>
                </a:solidFill>
              </a:rPr>
              <a:t>7%</a:t>
            </a:r>
            <a:r>
              <a:rPr lang="de-DE" sz="3200" dirty="0">
                <a:solidFill>
                  <a:prstClr val="white"/>
                </a:solidFill>
              </a:rPr>
              <a:t> 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der globalen Pipeline sind </a:t>
            </a:r>
            <a:r>
              <a:rPr lang="de-DE" sz="1600" b="1" dirty="0">
                <a:solidFill>
                  <a:prstClr val="white"/>
                </a:solidFill>
              </a:rPr>
              <a:t>Zell- und Gentherapien</a:t>
            </a:r>
            <a:r>
              <a:rPr lang="de-DE" sz="1600" dirty="0">
                <a:solidFill>
                  <a:prstClr val="white"/>
                </a:solidFill>
              </a:rPr>
              <a:t> u.a. für </a:t>
            </a:r>
            <a:r>
              <a:rPr lang="de-DE" sz="1500" dirty="0">
                <a:solidFill>
                  <a:prstClr val="white"/>
                </a:solidFill>
              </a:rPr>
              <a:t>Krebs, Rare </a:t>
            </a:r>
            <a:r>
              <a:rPr lang="de-DE" sz="1500" dirty="0" err="1">
                <a:solidFill>
                  <a:prstClr val="white"/>
                </a:solidFill>
              </a:rPr>
              <a:t>Diseases</a:t>
            </a:r>
            <a:r>
              <a:rPr lang="de-DE" sz="1500" dirty="0">
                <a:solidFill>
                  <a:prstClr val="white"/>
                </a:solidFill>
              </a:rPr>
              <a:t> und Infektionserkrankungen</a:t>
            </a:r>
          </a:p>
        </p:txBody>
      </p:sp>
      <p:grpSp>
        <p:nvGrpSpPr>
          <p:cNvPr id="76" name="Group 488"/>
          <p:cNvGrpSpPr/>
          <p:nvPr/>
        </p:nvGrpSpPr>
        <p:grpSpPr>
          <a:xfrm flipH="1">
            <a:off x="11383441" y="2458265"/>
            <a:ext cx="321388" cy="561855"/>
            <a:chOff x="4308475" y="3021013"/>
            <a:chExt cx="1330325" cy="2325688"/>
          </a:xfrm>
          <a:solidFill>
            <a:schemeClr val="bg1"/>
          </a:solidFill>
        </p:grpSpPr>
        <p:sp>
          <p:nvSpPr>
            <p:cNvPr id="77" name="Freeform 9"/>
            <p:cNvSpPr>
              <a:spLocks/>
            </p:cNvSpPr>
            <p:nvPr/>
          </p:nvSpPr>
          <p:spPr bwMode="auto">
            <a:xfrm>
              <a:off x="4308475" y="3519488"/>
              <a:ext cx="1198563" cy="1827213"/>
            </a:xfrm>
            <a:custGeom>
              <a:avLst/>
              <a:gdLst>
                <a:gd name="T0" fmla="*/ 75 w 523"/>
                <a:gd name="T1" fmla="*/ 777 h 799"/>
                <a:gd name="T2" fmla="*/ 67 w 523"/>
                <a:gd name="T3" fmla="*/ 773 h 799"/>
                <a:gd name="T4" fmla="*/ 22 w 523"/>
                <a:gd name="T5" fmla="*/ 649 h 799"/>
                <a:gd name="T6" fmla="*/ 313 w 523"/>
                <a:gd name="T7" fmla="*/ 32 h 799"/>
                <a:gd name="T8" fmla="*/ 300 w 523"/>
                <a:gd name="T9" fmla="*/ 23 h 799"/>
                <a:gd name="T10" fmla="*/ 294 w 523"/>
                <a:gd name="T11" fmla="*/ 8 h 799"/>
                <a:gd name="T12" fmla="*/ 310 w 523"/>
                <a:gd name="T13" fmla="*/ 2 h 799"/>
                <a:gd name="T14" fmla="*/ 335 w 523"/>
                <a:gd name="T15" fmla="*/ 40 h 799"/>
                <a:gd name="T16" fmla="*/ 43 w 523"/>
                <a:gd name="T17" fmla="*/ 659 h 799"/>
                <a:gd name="T18" fmla="*/ 77 w 523"/>
                <a:gd name="T19" fmla="*/ 752 h 799"/>
                <a:gd name="T20" fmla="*/ 85 w 523"/>
                <a:gd name="T21" fmla="*/ 757 h 799"/>
                <a:gd name="T22" fmla="*/ 178 w 523"/>
                <a:gd name="T23" fmla="*/ 723 h 799"/>
                <a:gd name="T24" fmla="*/ 470 w 523"/>
                <a:gd name="T25" fmla="*/ 104 h 799"/>
                <a:gd name="T26" fmla="*/ 472 w 523"/>
                <a:gd name="T27" fmla="*/ 102 h 799"/>
                <a:gd name="T28" fmla="*/ 515 w 523"/>
                <a:gd name="T29" fmla="*/ 98 h 799"/>
                <a:gd name="T30" fmla="*/ 521 w 523"/>
                <a:gd name="T31" fmla="*/ 113 h 799"/>
                <a:gd name="T32" fmla="*/ 505 w 523"/>
                <a:gd name="T33" fmla="*/ 118 h 799"/>
                <a:gd name="T34" fmla="*/ 490 w 523"/>
                <a:gd name="T35" fmla="*/ 116 h 799"/>
                <a:gd name="T36" fmla="*/ 199 w 523"/>
                <a:gd name="T37" fmla="*/ 733 h 799"/>
                <a:gd name="T38" fmla="*/ 75 w 523"/>
                <a:gd name="T39" fmla="*/ 777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3" h="799">
                  <a:moveTo>
                    <a:pt x="75" y="777"/>
                  </a:moveTo>
                  <a:cubicBezTo>
                    <a:pt x="67" y="773"/>
                    <a:pt x="67" y="773"/>
                    <a:pt x="67" y="773"/>
                  </a:cubicBezTo>
                  <a:cubicBezTo>
                    <a:pt x="20" y="751"/>
                    <a:pt x="0" y="696"/>
                    <a:pt x="22" y="649"/>
                  </a:cubicBezTo>
                  <a:cubicBezTo>
                    <a:pt x="313" y="32"/>
                    <a:pt x="313" y="32"/>
                    <a:pt x="313" y="32"/>
                  </a:cubicBezTo>
                  <a:cubicBezTo>
                    <a:pt x="312" y="31"/>
                    <a:pt x="309" y="28"/>
                    <a:pt x="300" y="23"/>
                  </a:cubicBezTo>
                  <a:cubicBezTo>
                    <a:pt x="294" y="21"/>
                    <a:pt x="292" y="14"/>
                    <a:pt x="294" y="8"/>
                  </a:cubicBezTo>
                  <a:cubicBezTo>
                    <a:pt x="297" y="2"/>
                    <a:pt x="304" y="0"/>
                    <a:pt x="310" y="2"/>
                  </a:cubicBezTo>
                  <a:cubicBezTo>
                    <a:pt x="344" y="18"/>
                    <a:pt x="336" y="38"/>
                    <a:pt x="335" y="40"/>
                  </a:cubicBezTo>
                  <a:cubicBezTo>
                    <a:pt x="43" y="659"/>
                    <a:pt x="43" y="659"/>
                    <a:pt x="43" y="659"/>
                  </a:cubicBezTo>
                  <a:cubicBezTo>
                    <a:pt x="26" y="694"/>
                    <a:pt x="42" y="736"/>
                    <a:pt x="77" y="752"/>
                  </a:cubicBezTo>
                  <a:cubicBezTo>
                    <a:pt x="85" y="757"/>
                    <a:pt x="85" y="757"/>
                    <a:pt x="85" y="757"/>
                  </a:cubicBezTo>
                  <a:cubicBezTo>
                    <a:pt x="120" y="773"/>
                    <a:pt x="162" y="758"/>
                    <a:pt x="178" y="723"/>
                  </a:cubicBezTo>
                  <a:cubicBezTo>
                    <a:pt x="470" y="104"/>
                    <a:pt x="470" y="104"/>
                    <a:pt x="470" y="104"/>
                  </a:cubicBezTo>
                  <a:cubicBezTo>
                    <a:pt x="471" y="103"/>
                    <a:pt x="471" y="102"/>
                    <a:pt x="472" y="102"/>
                  </a:cubicBezTo>
                  <a:cubicBezTo>
                    <a:pt x="477" y="95"/>
                    <a:pt x="493" y="87"/>
                    <a:pt x="515" y="98"/>
                  </a:cubicBezTo>
                  <a:cubicBezTo>
                    <a:pt x="521" y="100"/>
                    <a:pt x="523" y="107"/>
                    <a:pt x="521" y="113"/>
                  </a:cubicBezTo>
                  <a:cubicBezTo>
                    <a:pt x="518" y="119"/>
                    <a:pt x="511" y="121"/>
                    <a:pt x="505" y="118"/>
                  </a:cubicBezTo>
                  <a:cubicBezTo>
                    <a:pt x="496" y="114"/>
                    <a:pt x="492" y="115"/>
                    <a:pt x="490" y="116"/>
                  </a:cubicBezTo>
                  <a:cubicBezTo>
                    <a:pt x="199" y="733"/>
                    <a:pt x="199" y="733"/>
                    <a:pt x="199" y="733"/>
                  </a:cubicBezTo>
                  <a:cubicBezTo>
                    <a:pt x="177" y="779"/>
                    <a:pt x="122" y="799"/>
                    <a:pt x="75" y="7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0"/>
            <p:cNvSpPr>
              <a:spLocks/>
            </p:cNvSpPr>
            <p:nvPr/>
          </p:nvSpPr>
          <p:spPr bwMode="auto">
            <a:xfrm>
              <a:off x="4408488" y="4173538"/>
              <a:ext cx="741363" cy="1066800"/>
            </a:xfrm>
            <a:custGeom>
              <a:avLst/>
              <a:gdLst>
                <a:gd name="T0" fmla="*/ 41 w 323"/>
                <a:gd name="T1" fmla="*/ 450 h 466"/>
                <a:gd name="T2" fmla="*/ 48 w 323"/>
                <a:gd name="T3" fmla="*/ 453 h 466"/>
                <a:gd name="T4" fmla="*/ 125 w 323"/>
                <a:gd name="T5" fmla="*/ 425 h 466"/>
                <a:gd name="T6" fmla="*/ 323 w 323"/>
                <a:gd name="T7" fmla="*/ 0 h 466"/>
                <a:gd name="T8" fmla="*/ 192 w 323"/>
                <a:gd name="T9" fmla="*/ 0 h 466"/>
                <a:gd name="T10" fmla="*/ 14 w 323"/>
                <a:gd name="T11" fmla="*/ 373 h 466"/>
                <a:gd name="T12" fmla="*/ 41 w 323"/>
                <a:gd name="T13" fmla="*/ 45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3" h="466">
                  <a:moveTo>
                    <a:pt x="41" y="450"/>
                  </a:moveTo>
                  <a:cubicBezTo>
                    <a:pt x="48" y="453"/>
                    <a:pt x="48" y="453"/>
                    <a:pt x="48" y="453"/>
                  </a:cubicBezTo>
                  <a:cubicBezTo>
                    <a:pt x="77" y="466"/>
                    <a:pt x="112" y="454"/>
                    <a:pt x="125" y="425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4" y="373"/>
                    <a:pt x="14" y="373"/>
                    <a:pt x="14" y="373"/>
                  </a:cubicBezTo>
                  <a:cubicBezTo>
                    <a:pt x="0" y="402"/>
                    <a:pt x="13" y="436"/>
                    <a:pt x="41" y="4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11"/>
            <p:cNvSpPr>
              <a:spLocks noChangeArrowheads="1"/>
            </p:cNvSpPr>
            <p:nvPr/>
          </p:nvSpPr>
          <p:spPr bwMode="auto">
            <a:xfrm>
              <a:off x="5041900" y="3808413"/>
              <a:ext cx="130175" cy="130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12"/>
            <p:cNvSpPr>
              <a:spLocks noChangeArrowheads="1"/>
            </p:cNvSpPr>
            <p:nvPr/>
          </p:nvSpPr>
          <p:spPr bwMode="auto">
            <a:xfrm>
              <a:off x="5287963" y="3498851"/>
              <a:ext cx="150813" cy="1508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13"/>
            <p:cNvSpPr>
              <a:spLocks noChangeArrowheads="1"/>
            </p:cNvSpPr>
            <p:nvPr/>
          </p:nvSpPr>
          <p:spPr bwMode="auto">
            <a:xfrm>
              <a:off x="4932363" y="3021013"/>
              <a:ext cx="352425" cy="352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14"/>
            <p:cNvSpPr>
              <a:spLocks noChangeArrowheads="1"/>
            </p:cNvSpPr>
            <p:nvPr/>
          </p:nvSpPr>
          <p:spPr bwMode="auto">
            <a:xfrm>
              <a:off x="5422900" y="3087688"/>
              <a:ext cx="215900" cy="217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525"/>
          <p:cNvGrpSpPr/>
          <p:nvPr/>
        </p:nvGrpSpPr>
        <p:grpSpPr>
          <a:xfrm>
            <a:off x="11214100" y="1337515"/>
            <a:ext cx="509154" cy="410195"/>
            <a:chOff x="4106863" y="2884488"/>
            <a:chExt cx="947738" cy="1106488"/>
          </a:xfrm>
          <a:solidFill>
            <a:schemeClr val="bg1"/>
          </a:solidFill>
        </p:grpSpPr>
        <p:sp>
          <p:nvSpPr>
            <p:cNvPr id="84" name="Freeform 31"/>
            <p:cNvSpPr>
              <a:spLocks noEditPoints="1"/>
            </p:cNvSpPr>
            <p:nvPr/>
          </p:nvSpPr>
          <p:spPr bwMode="auto">
            <a:xfrm>
              <a:off x="4240213" y="3044826"/>
              <a:ext cx="814388" cy="946150"/>
            </a:xfrm>
            <a:custGeom>
              <a:avLst/>
              <a:gdLst>
                <a:gd name="T0" fmla="*/ 196 w 215"/>
                <a:gd name="T1" fmla="*/ 147 h 250"/>
                <a:gd name="T2" fmla="*/ 163 w 215"/>
                <a:gd name="T3" fmla="*/ 122 h 250"/>
                <a:gd name="T4" fmla="*/ 155 w 215"/>
                <a:gd name="T5" fmla="*/ 82 h 250"/>
                <a:gd name="T6" fmla="*/ 159 w 215"/>
                <a:gd name="T7" fmla="*/ 80 h 250"/>
                <a:gd name="T8" fmla="*/ 170 w 215"/>
                <a:gd name="T9" fmla="*/ 24 h 250"/>
                <a:gd name="T10" fmla="*/ 114 w 215"/>
                <a:gd name="T11" fmla="*/ 12 h 250"/>
                <a:gd name="T12" fmla="*/ 99 w 215"/>
                <a:gd name="T13" fmla="*/ 63 h 250"/>
                <a:gd name="T14" fmla="*/ 51 w 215"/>
                <a:gd name="T15" fmla="*/ 104 h 250"/>
                <a:gd name="T16" fmla="*/ 16 w 215"/>
                <a:gd name="T17" fmla="*/ 101 h 250"/>
                <a:gd name="T18" fmla="*/ 8 w 215"/>
                <a:gd name="T19" fmla="*/ 140 h 250"/>
                <a:gd name="T20" fmla="*/ 47 w 215"/>
                <a:gd name="T21" fmla="*/ 148 h 250"/>
                <a:gd name="T22" fmla="*/ 49 w 215"/>
                <a:gd name="T23" fmla="*/ 146 h 250"/>
                <a:gd name="T24" fmla="*/ 85 w 215"/>
                <a:gd name="T25" fmla="*/ 174 h 250"/>
                <a:gd name="T26" fmla="*/ 94 w 215"/>
                <a:gd name="T27" fmla="*/ 214 h 250"/>
                <a:gd name="T28" fmla="*/ 179 w 215"/>
                <a:gd name="T29" fmla="*/ 231 h 250"/>
                <a:gd name="T30" fmla="*/ 196 w 215"/>
                <a:gd name="T31" fmla="*/ 147 h 250"/>
                <a:gd name="T32" fmla="*/ 92 w 215"/>
                <a:gd name="T33" fmla="*/ 151 h 250"/>
                <a:gd name="T34" fmla="*/ 57 w 215"/>
                <a:gd name="T35" fmla="*/ 137 h 250"/>
                <a:gd name="T36" fmla="*/ 55 w 215"/>
                <a:gd name="T37" fmla="*/ 109 h 250"/>
                <a:gd name="T38" fmla="*/ 105 w 215"/>
                <a:gd name="T39" fmla="*/ 72 h 250"/>
                <a:gd name="T40" fmla="*/ 137 w 215"/>
                <a:gd name="T41" fmla="*/ 87 h 250"/>
                <a:gd name="T42" fmla="*/ 135 w 215"/>
                <a:gd name="T43" fmla="*/ 120 h 250"/>
                <a:gd name="T44" fmla="*/ 112 w 215"/>
                <a:gd name="T45" fmla="*/ 130 h 250"/>
                <a:gd name="T46" fmla="*/ 92 w 215"/>
                <a:gd name="T47" fmla="*/ 15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5" h="250">
                  <a:moveTo>
                    <a:pt x="196" y="147"/>
                  </a:moveTo>
                  <a:cubicBezTo>
                    <a:pt x="188" y="135"/>
                    <a:pt x="176" y="126"/>
                    <a:pt x="163" y="122"/>
                  </a:cubicBezTo>
                  <a:cubicBezTo>
                    <a:pt x="155" y="82"/>
                    <a:pt x="155" y="82"/>
                    <a:pt x="155" y="82"/>
                  </a:cubicBezTo>
                  <a:cubicBezTo>
                    <a:pt x="156" y="82"/>
                    <a:pt x="158" y="81"/>
                    <a:pt x="159" y="80"/>
                  </a:cubicBezTo>
                  <a:cubicBezTo>
                    <a:pt x="177" y="68"/>
                    <a:pt x="183" y="43"/>
                    <a:pt x="170" y="24"/>
                  </a:cubicBezTo>
                  <a:cubicBezTo>
                    <a:pt x="158" y="5"/>
                    <a:pt x="133" y="0"/>
                    <a:pt x="114" y="12"/>
                  </a:cubicBezTo>
                  <a:cubicBezTo>
                    <a:pt x="97" y="24"/>
                    <a:pt x="91" y="45"/>
                    <a:pt x="99" y="63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2" y="95"/>
                    <a:pt x="28" y="94"/>
                    <a:pt x="16" y="101"/>
                  </a:cubicBezTo>
                  <a:cubicBezTo>
                    <a:pt x="3" y="110"/>
                    <a:pt x="0" y="127"/>
                    <a:pt x="8" y="140"/>
                  </a:cubicBezTo>
                  <a:cubicBezTo>
                    <a:pt x="17" y="153"/>
                    <a:pt x="34" y="156"/>
                    <a:pt x="47" y="148"/>
                  </a:cubicBezTo>
                  <a:cubicBezTo>
                    <a:pt x="48" y="147"/>
                    <a:pt x="49" y="147"/>
                    <a:pt x="49" y="146"/>
                  </a:cubicBezTo>
                  <a:cubicBezTo>
                    <a:pt x="85" y="174"/>
                    <a:pt x="85" y="174"/>
                    <a:pt x="85" y="174"/>
                  </a:cubicBezTo>
                  <a:cubicBezTo>
                    <a:pt x="83" y="187"/>
                    <a:pt x="86" y="202"/>
                    <a:pt x="94" y="214"/>
                  </a:cubicBezTo>
                  <a:cubicBezTo>
                    <a:pt x="113" y="242"/>
                    <a:pt x="151" y="250"/>
                    <a:pt x="179" y="231"/>
                  </a:cubicBezTo>
                  <a:cubicBezTo>
                    <a:pt x="207" y="213"/>
                    <a:pt x="215" y="175"/>
                    <a:pt x="196" y="147"/>
                  </a:cubicBezTo>
                  <a:close/>
                  <a:moveTo>
                    <a:pt x="92" y="151"/>
                  </a:moveTo>
                  <a:cubicBezTo>
                    <a:pt x="57" y="137"/>
                    <a:pt x="57" y="137"/>
                    <a:pt x="57" y="137"/>
                  </a:cubicBezTo>
                  <a:cubicBezTo>
                    <a:pt x="61" y="129"/>
                    <a:pt x="61" y="118"/>
                    <a:pt x="55" y="109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13" y="82"/>
                    <a:pt x="125" y="87"/>
                    <a:pt x="137" y="87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27" y="122"/>
                    <a:pt x="119" y="125"/>
                    <a:pt x="112" y="130"/>
                  </a:cubicBezTo>
                  <a:cubicBezTo>
                    <a:pt x="103" y="135"/>
                    <a:pt x="96" y="143"/>
                    <a:pt x="9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32"/>
            <p:cNvSpPr>
              <a:spLocks noEditPoints="1"/>
            </p:cNvSpPr>
            <p:nvPr/>
          </p:nvSpPr>
          <p:spPr bwMode="auto">
            <a:xfrm>
              <a:off x="4106863" y="2884488"/>
              <a:ext cx="447675" cy="433388"/>
            </a:xfrm>
            <a:custGeom>
              <a:avLst/>
              <a:gdLst>
                <a:gd name="T0" fmla="*/ 62 w 118"/>
                <a:gd name="T1" fmla="*/ 81 h 114"/>
                <a:gd name="T2" fmla="*/ 61 w 118"/>
                <a:gd name="T3" fmla="*/ 83 h 114"/>
                <a:gd name="T4" fmla="*/ 74 w 118"/>
                <a:gd name="T5" fmla="*/ 110 h 114"/>
                <a:gd name="T6" fmla="*/ 101 w 118"/>
                <a:gd name="T7" fmla="*/ 98 h 114"/>
                <a:gd name="T8" fmla="*/ 92 w 118"/>
                <a:gd name="T9" fmla="*/ 72 h 114"/>
                <a:gd name="T10" fmla="*/ 99 w 118"/>
                <a:gd name="T11" fmla="*/ 40 h 114"/>
                <a:gd name="T12" fmla="*/ 115 w 118"/>
                <a:gd name="T13" fmla="*/ 30 h 114"/>
                <a:gd name="T14" fmla="*/ 106 w 118"/>
                <a:gd name="T15" fmla="*/ 12 h 114"/>
                <a:gd name="T16" fmla="*/ 87 w 118"/>
                <a:gd name="T17" fmla="*/ 20 h 114"/>
                <a:gd name="T18" fmla="*/ 87 w 118"/>
                <a:gd name="T19" fmla="*/ 21 h 114"/>
                <a:gd name="T20" fmla="*/ 64 w 118"/>
                <a:gd name="T21" fmla="*/ 21 h 114"/>
                <a:gd name="T22" fmla="*/ 47 w 118"/>
                <a:gd name="T23" fmla="*/ 7 h 114"/>
                <a:gd name="T24" fmla="*/ 6 w 118"/>
                <a:gd name="T25" fmla="*/ 25 h 114"/>
                <a:gd name="T26" fmla="*/ 25 w 118"/>
                <a:gd name="T27" fmla="*/ 66 h 114"/>
                <a:gd name="T28" fmla="*/ 46 w 118"/>
                <a:gd name="T29" fmla="*/ 67 h 114"/>
                <a:gd name="T30" fmla="*/ 62 w 118"/>
                <a:gd name="T31" fmla="*/ 81 h 114"/>
                <a:gd name="T32" fmla="*/ 87 w 118"/>
                <a:gd name="T33" fmla="*/ 27 h 114"/>
                <a:gd name="T34" fmla="*/ 96 w 118"/>
                <a:gd name="T35" fmla="*/ 39 h 114"/>
                <a:gd name="T36" fmla="*/ 87 w 118"/>
                <a:gd name="T37" fmla="*/ 70 h 114"/>
                <a:gd name="T38" fmla="*/ 68 w 118"/>
                <a:gd name="T39" fmla="*/ 74 h 114"/>
                <a:gd name="T40" fmla="*/ 59 w 118"/>
                <a:gd name="T41" fmla="*/ 59 h 114"/>
                <a:gd name="T42" fmla="*/ 66 w 118"/>
                <a:gd name="T43" fmla="*/ 48 h 114"/>
                <a:gd name="T44" fmla="*/ 68 w 118"/>
                <a:gd name="T45" fmla="*/ 33 h 114"/>
                <a:gd name="T46" fmla="*/ 87 w 118"/>
                <a:gd name="T47" fmla="*/ 2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114">
                  <a:moveTo>
                    <a:pt x="62" y="81"/>
                  </a:moveTo>
                  <a:cubicBezTo>
                    <a:pt x="62" y="82"/>
                    <a:pt x="61" y="82"/>
                    <a:pt x="61" y="83"/>
                  </a:cubicBezTo>
                  <a:cubicBezTo>
                    <a:pt x="57" y="94"/>
                    <a:pt x="63" y="106"/>
                    <a:pt x="74" y="110"/>
                  </a:cubicBezTo>
                  <a:cubicBezTo>
                    <a:pt x="85" y="114"/>
                    <a:pt x="97" y="109"/>
                    <a:pt x="101" y="98"/>
                  </a:cubicBezTo>
                  <a:cubicBezTo>
                    <a:pt x="105" y="88"/>
                    <a:pt x="101" y="77"/>
                    <a:pt x="92" y="72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106" y="41"/>
                    <a:pt x="112" y="37"/>
                    <a:pt x="115" y="30"/>
                  </a:cubicBezTo>
                  <a:cubicBezTo>
                    <a:pt x="118" y="23"/>
                    <a:pt x="114" y="14"/>
                    <a:pt x="106" y="12"/>
                  </a:cubicBezTo>
                  <a:cubicBezTo>
                    <a:pt x="99" y="9"/>
                    <a:pt x="90" y="13"/>
                    <a:pt x="87" y="20"/>
                  </a:cubicBezTo>
                  <a:cubicBezTo>
                    <a:pt x="87" y="20"/>
                    <a:pt x="87" y="21"/>
                    <a:pt x="87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0" y="14"/>
                    <a:pt x="55" y="9"/>
                    <a:pt x="47" y="7"/>
                  </a:cubicBezTo>
                  <a:cubicBezTo>
                    <a:pt x="31" y="0"/>
                    <a:pt x="12" y="9"/>
                    <a:pt x="6" y="25"/>
                  </a:cubicBezTo>
                  <a:cubicBezTo>
                    <a:pt x="0" y="42"/>
                    <a:pt x="8" y="60"/>
                    <a:pt x="25" y="66"/>
                  </a:cubicBezTo>
                  <a:cubicBezTo>
                    <a:pt x="32" y="69"/>
                    <a:pt x="40" y="69"/>
                    <a:pt x="46" y="67"/>
                  </a:cubicBezTo>
                  <a:lnTo>
                    <a:pt x="62" y="81"/>
                  </a:lnTo>
                  <a:close/>
                  <a:moveTo>
                    <a:pt x="87" y="27"/>
                  </a:moveTo>
                  <a:cubicBezTo>
                    <a:pt x="88" y="32"/>
                    <a:pt x="91" y="37"/>
                    <a:pt x="96" y="39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0" y="68"/>
                    <a:pt x="73" y="70"/>
                    <a:pt x="68" y="74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62" y="56"/>
                    <a:pt x="64" y="52"/>
                    <a:pt x="66" y="48"/>
                  </a:cubicBezTo>
                  <a:cubicBezTo>
                    <a:pt x="68" y="43"/>
                    <a:pt x="68" y="37"/>
                    <a:pt x="68" y="33"/>
                  </a:cubicBezTo>
                  <a:lnTo>
                    <a:pt x="87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6" name="Rectangle 108"/>
          <p:cNvSpPr/>
          <p:nvPr/>
        </p:nvSpPr>
        <p:spPr>
          <a:xfrm>
            <a:off x="4297449" y="1248615"/>
            <a:ext cx="3625776" cy="1238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36000" bIns="0" rtlCol="0" anchor="ctr"/>
          <a:lstStyle/>
          <a:p>
            <a:pPr lvl="0">
              <a:spcBef>
                <a:spcPts val="600"/>
              </a:spcBef>
            </a:pPr>
            <a:r>
              <a:rPr lang="en-US" sz="3200" b="1" dirty="0">
                <a:solidFill>
                  <a:prstClr val="white"/>
                </a:solidFill>
              </a:rPr>
              <a:t>1%</a:t>
            </a:r>
            <a:br>
              <a:rPr lang="en-US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Versandhandelsanteil am Gesamt-</a:t>
            </a:r>
            <a:r>
              <a:rPr lang="de-DE" sz="1600" dirty="0" err="1">
                <a:solidFill>
                  <a:prstClr val="white"/>
                </a:solidFill>
              </a:rPr>
              <a:t>Rx</a:t>
            </a:r>
            <a:r>
              <a:rPr lang="de-DE" sz="1600" dirty="0">
                <a:solidFill>
                  <a:prstClr val="white"/>
                </a:solidFill>
              </a:rPr>
              <a:t>** Markt </a:t>
            </a:r>
            <a:r>
              <a:rPr lang="de-DE" sz="1400" dirty="0">
                <a:solidFill>
                  <a:prstClr val="white"/>
                </a:solidFill>
              </a:rPr>
              <a:t>(Juli 2018)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87" name="Rectangle 108"/>
          <p:cNvSpPr/>
          <p:nvPr/>
        </p:nvSpPr>
        <p:spPr>
          <a:xfrm>
            <a:off x="4297449" y="2548564"/>
            <a:ext cx="3625776" cy="13716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36000" bIns="0" rtlCol="0" anchor="ctr"/>
          <a:lstStyle/>
          <a:p>
            <a:pPr lvl="0">
              <a:spcBef>
                <a:spcPts val="600"/>
              </a:spcBef>
            </a:pPr>
            <a:r>
              <a:rPr lang="en-US" sz="3200" b="1" dirty="0">
                <a:solidFill>
                  <a:prstClr val="white"/>
                </a:solidFill>
              </a:rPr>
              <a:t>2% vs. 50%</a:t>
            </a:r>
            <a:endParaRPr lang="en-US" sz="3200" dirty="0">
              <a:solidFill>
                <a:prstClr val="white"/>
              </a:solidFill>
            </a:endParaRPr>
          </a:p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prstClr val="white"/>
                </a:solidFill>
              </a:rPr>
              <a:t>50% der GKV Arzneimittelausgaben entstehen durch 2,2% der Patienten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88" name="Rectangle 108"/>
          <p:cNvSpPr/>
          <p:nvPr/>
        </p:nvSpPr>
        <p:spPr>
          <a:xfrm>
            <a:off x="4297449" y="3980108"/>
            <a:ext cx="3625776" cy="11137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36000" bIns="0"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cs typeface="Arial"/>
              </a:rPr>
              <a:t>3,01 </a:t>
            </a:r>
            <a:r>
              <a:rPr lang="en-US" sz="3200" b="1" dirty="0" err="1">
                <a:solidFill>
                  <a:prstClr val="white"/>
                </a:solidFill>
                <a:cs typeface="Arial"/>
              </a:rPr>
              <a:t>Mrd</a:t>
            </a:r>
            <a:r>
              <a:rPr lang="en-US" sz="3200" b="1" dirty="0">
                <a:solidFill>
                  <a:prstClr val="white"/>
                </a:solidFill>
                <a:cs typeface="Arial"/>
              </a:rPr>
              <a:t>.</a:t>
            </a:r>
            <a:br>
              <a:rPr lang="en-US" sz="1600" dirty="0">
                <a:solidFill>
                  <a:prstClr val="white"/>
                </a:solidFill>
                <a:cs typeface="Arial"/>
              </a:rPr>
            </a:br>
            <a:r>
              <a:rPr lang="de-DE" sz="1600" dirty="0">
                <a:solidFill>
                  <a:prstClr val="white"/>
                </a:solidFill>
                <a:cs typeface="Arial"/>
              </a:rPr>
              <a:t>Euro </a:t>
            </a:r>
            <a:r>
              <a:rPr lang="de-DE" sz="1600" b="1" dirty="0">
                <a:solidFill>
                  <a:prstClr val="white"/>
                </a:solidFill>
                <a:cs typeface="Arial"/>
              </a:rPr>
              <a:t>OTC Markt </a:t>
            </a:r>
            <a:r>
              <a:rPr lang="de-DE" sz="1600" dirty="0">
                <a:solidFill>
                  <a:prstClr val="white"/>
                </a:solidFill>
                <a:cs typeface="Arial"/>
              </a:rPr>
              <a:t>mit einem Wachstum von 4,4% </a:t>
            </a:r>
            <a:r>
              <a:rPr lang="de-DE" sz="1400" dirty="0">
                <a:solidFill>
                  <a:prstClr val="white"/>
                </a:solidFill>
                <a:cs typeface="Arial"/>
              </a:rPr>
              <a:t>(Jan-Jul 2018)</a:t>
            </a:r>
          </a:p>
        </p:txBody>
      </p:sp>
      <p:sp>
        <p:nvSpPr>
          <p:cNvPr id="89" name="Rectangle 108"/>
          <p:cNvSpPr/>
          <p:nvPr/>
        </p:nvSpPr>
        <p:spPr>
          <a:xfrm>
            <a:off x="8194749" y="3815684"/>
            <a:ext cx="3625776" cy="12708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36000" bIns="0" rtlCol="0" anchor="ctr"/>
          <a:lstStyle/>
          <a:p>
            <a:pPr lvl="0">
              <a:spcBef>
                <a:spcPts val="600"/>
              </a:spcBef>
            </a:pPr>
            <a:r>
              <a:rPr lang="en-US" sz="3200" b="1" dirty="0">
                <a:solidFill>
                  <a:prstClr val="white"/>
                </a:solidFill>
              </a:rPr>
              <a:t>340</a:t>
            </a:r>
            <a:endParaRPr lang="en-US" sz="3200" dirty="0">
              <a:solidFill>
                <a:prstClr val="white"/>
              </a:solidFill>
            </a:endParaRPr>
          </a:p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prstClr val="white"/>
                </a:solidFill>
              </a:rPr>
              <a:t>digital unterstützte Wirksamkeits-Studien in 2018 abgeschlossen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90" name="Rectangle 108"/>
          <p:cNvSpPr/>
          <p:nvPr/>
        </p:nvSpPr>
        <p:spPr>
          <a:xfrm>
            <a:off x="4297449" y="5153766"/>
            <a:ext cx="3625776" cy="11137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36000" bIns="0" rtlCol="0" anchor="ctr"/>
          <a:lstStyle/>
          <a:p>
            <a:pPr lvl="0">
              <a:spcBef>
                <a:spcPts val="300"/>
              </a:spcBef>
            </a:pPr>
            <a:r>
              <a:rPr lang="de-DE" sz="3200" b="1" dirty="0">
                <a:solidFill>
                  <a:prstClr val="white"/>
                </a:solidFill>
              </a:rPr>
              <a:t>40 – 45</a:t>
            </a:r>
            <a:endParaRPr lang="de-DE" sz="3200" dirty="0">
              <a:solidFill>
                <a:prstClr val="white"/>
              </a:solidFill>
            </a:endParaRPr>
          </a:p>
          <a:p>
            <a:pPr lvl="0">
              <a:spcBef>
                <a:spcPts val="300"/>
              </a:spcBef>
            </a:pPr>
            <a:r>
              <a:rPr lang="de-DE" sz="1600" dirty="0">
                <a:solidFill>
                  <a:prstClr val="white"/>
                </a:solidFill>
              </a:rPr>
              <a:t>Markteinführungen neuer Substanzen pro Jahr im Zeitraum 2018-2022</a:t>
            </a:r>
          </a:p>
        </p:txBody>
      </p:sp>
      <p:sp>
        <p:nvSpPr>
          <p:cNvPr id="91" name="Rectangle 108"/>
          <p:cNvSpPr/>
          <p:nvPr/>
        </p:nvSpPr>
        <p:spPr>
          <a:xfrm>
            <a:off x="8194749" y="5153766"/>
            <a:ext cx="3625776" cy="11137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36000" bIns="0" rtlCol="0" anchor="ctr"/>
          <a:lstStyle/>
          <a:p>
            <a:pPr lvl="0">
              <a:spcBef>
                <a:spcPts val="600"/>
              </a:spcBef>
            </a:pPr>
            <a:r>
              <a:rPr lang="en-US" sz="3200" b="1" dirty="0"/>
              <a:t>318.572</a:t>
            </a:r>
            <a:br>
              <a:rPr lang="en-US" sz="1600" dirty="0">
                <a:solidFill>
                  <a:prstClr val="white"/>
                </a:solidFill>
              </a:rPr>
            </a:br>
            <a:r>
              <a:rPr lang="de-DE" sz="1600" dirty="0">
                <a:solidFill>
                  <a:prstClr val="white"/>
                </a:solidFill>
              </a:rPr>
              <a:t>Gesundheits-Apps wurden 2017 veröffentlicht</a:t>
            </a:r>
            <a:endParaRPr lang="en-US" sz="1600" dirty="0">
              <a:solidFill>
                <a:prstClr val="white"/>
              </a:solidFill>
            </a:endParaRPr>
          </a:p>
        </p:txBody>
      </p:sp>
      <p:grpSp>
        <p:nvGrpSpPr>
          <p:cNvPr id="92" name="Group 355"/>
          <p:cNvGrpSpPr/>
          <p:nvPr/>
        </p:nvGrpSpPr>
        <p:grpSpPr>
          <a:xfrm>
            <a:off x="7166173" y="4031868"/>
            <a:ext cx="537576" cy="400292"/>
            <a:chOff x="-5362575" y="1066800"/>
            <a:chExt cx="3133724" cy="2714625"/>
          </a:xfrm>
          <a:solidFill>
            <a:schemeClr val="bg1"/>
          </a:solidFill>
        </p:grpSpPr>
        <p:sp>
          <p:nvSpPr>
            <p:cNvPr id="93" name="Freeform 19"/>
            <p:cNvSpPr>
              <a:spLocks noEditPoints="1"/>
            </p:cNvSpPr>
            <p:nvPr/>
          </p:nvSpPr>
          <p:spPr bwMode="auto">
            <a:xfrm>
              <a:off x="-5362575" y="1123950"/>
              <a:ext cx="1533525" cy="2620963"/>
            </a:xfrm>
            <a:custGeom>
              <a:avLst/>
              <a:gdLst>
                <a:gd name="T0" fmla="*/ 366 w 408"/>
                <a:gd name="T1" fmla="*/ 267 h 696"/>
                <a:gd name="T2" fmla="*/ 328 w 408"/>
                <a:gd name="T3" fmla="*/ 267 h 696"/>
                <a:gd name="T4" fmla="*/ 328 w 408"/>
                <a:gd name="T5" fmla="*/ 257 h 696"/>
                <a:gd name="T6" fmla="*/ 346 w 408"/>
                <a:gd name="T7" fmla="*/ 257 h 696"/>
                <a:gd name="T8" fmla="*/ 370 w 408"/>
                <a:gd name="T9" fmla="*/ 232 h 696"/>
                <a:gd name="T10" fmla="*/ 370 w 408"/>
                <a:gd name="T11" fmla="*/ 24 h 696"/>
                <a:gd name="T12" fmla="*/ 201 w 408"/>
                <a:gd name="T13" fmla="*/ 0 h 696"/>
                <a:gd name="T14" fmla="*/ 41 w 408"/>
                <a:gd name="T15" fmla="*/ 24 h 696"/>
                <a:gd name="T16" fmla="*/ 41 w 408"/>
                <a:gd name="T17" fmla="*/ 232 h 696"/>
                <a:gd name="T18" fmla="*/ 65 w 408"/>
                <a:gd name="T19" fmla="*/ 257 h 696"/>
                <a:gd name="T20" fmla="*/ 78 w 408"/>
                <a:gd name="T21" fmla="*/ 257 h 696"/>
                <a:gd name="T22" fmla="*/ 78 w 408"/>
                <a:gd name="T23" fmla="*/ 267 h 696"/>
                <a:gd name="T24" fmla="*/ 42 w 408"/>
                <a:gd name="T25" fmla="*/ 267 h 696"/>
                <a:gd name="T26" fmla="*/ 0 w 408"/>
                <a:gd name="T27" fmla="*/ 309 h 696"/>
                <a:gd name="T28" fmla="*/ 0 w 408"/>
                <a:gd name="T29" fmla="*/ 636 h 696"/>
                <a:gd name="T30" fmla="*/ 199 w 408"/>
                <a:gd name="T31" fmla="*/ 696 h 696"/>
                <a:gd name="T32" fmla="*/ 408 w 408"/>
                <a:gd name="T33" fmla="*/ 636 h 696"/>
                <a:gd name="T34" fmla="*/ 408 w 408"/>
                <a:gd name="T35" fmla="*/ 309 h 696"/>
                <a:gd name="T36" fmla="*/ 366 w 408"/>
                <a:gd name="T37" fmla="*/ 267 h 696"/>
                <a:gd name="T38" fmla="*/ 386 w 408"/>
                <a:gd name="T39" fmla="*/ 595 h 696"/>
                <a:gd name="T40" fmla="*/ 201 w 408"/>
                <a:gd name="T41" fmla="*/ 641 h 696"/>
                <a:gd name="T42" fmla="*/ 25 w 408"/>
                <a:gd name="T43" fmla="*/ 595 h 696"/>
                <a:gd name="T44" fmla="*/ 25 w 408"/>
                <a:gd name="T45" fmla="*/ 344 h 696"/>
                <a:gd name="T46" fmla="*/ 62 w 408"/>
                <a:gd name="T47" fmla="*/ 328 h 696"/>
                <a:gd name="T48" fmla="*/ 349 w 408"/>
                <a:gd name="T49" fmla="*/ 328 h 696"/>
                <a:gd name="T50" fmla="*/ 386 w 408"/>
                <a:gd name="T51" fmla="*/ 344 h 696"/>
                <a:gd name="T52" fmla="*/ 386 w 408"/>
                <a:gd name="T53" fmla="*/ 595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8" h="696">
                  <a:moveTo>
                    <a:pt x="366" y="267"/>
                  </a:moveTo>
                  <a:cubicBezTo>
                    <a:pt x="328" y="267"/>
                    <a:pt x="328" y="267"/>
                    <a:pt x="328" y="267"/>
                  </a:cubicBezTo>
                  <a:cubicBezTo>
                    <a:pt x="328" y="257"/>
                    <a:pt x="328" y="257"/>
                    <a:pt x="328" y="257"/>
                  </a:cubicBezTo>
                  <a:cubicBezTo>
                    <a:pt x="346" y="257"/>
                    <a:pt x="346" y="257"/>
                    <a:pt x="346" y="257"/>
                  </a:cubicBezTo>
                  <a:cubicBezTo>
                    <a:pt x="359" y="257"/>
                    <a:pt x="370" y="246"/>
                    <a:pt x="370" y="232"/>
                  </a:cubicBezTo>
                  <a:cubicBezTo>
                    <a:pt x="370" y="24"/>
                    <a:pt x="370" y="24"/>
                    <a:pt x="370" y="24"/>
                  </a:cubicBezTo>
                  <a:cubicBezTo>
                    <a:pt x="370" y="11"/>
                    <a:pt x="288" y="0"/>
                    <a:pt x="201" y="0"/>
                  </a:cubicBezTo>
                  <a:cubicBezTo>
                    <a:pt x="114" y="0"/>
                    <a:pt x="41" y="11"/>
                    <a:pt x="41" y="24"/>
                  </a:cubicBezTo>
                  <a:cubicBezTo>
                    <a:pt x="41" y="232"/>
                    <a:pt x="41" y="232"/>
                    <a:pt x="41" y="232"/>
                  </a:cubicBezTo>
                  <a:cubicBezTo>
                    <a:pt x="41" y="246"/>
                    <a:pt x="52" y="257"/>
                    <a:pt x="65" y="257"/>
                  </a:cubicBezTo>
                  <a:cubicBezTo>
                    <a:pt x="78" y="257"/>
                    <a:pt x="78" y="257"/>
                    <a:pt x="78" y="257"/>
                  </a:cubicBezTo>
                  <a:cubicBezTo>
                    <a:pt x="78" y="267"/>
                    <a:pt x="78" y="267"/>
                    <a:pt x="78" y="267"/>
                  </a:cubicBezTo>
                  <a:cubicBezTo>
                    <a:pt x="42" y="267"/>
                    <a:pt x="42" y="267"/>
                    <a:pt x="42" y="267"/>
                  </a:cubicBezTo>
                  <a:cubicBezTo>
                    <a:pt x="18" y="267"/>
                    <a:pt x="0" y="286"/>
                    <a:pt x="0" y="309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0" y="660"/>
                    <a:pt x="40" y="696"/>
                    <a:pt x="199" y="696"/>
                  </a:cubicBezTo>
                  <a:cubicBezTo>
                    <a:pt x="357" y="696"/>
                    <a:pt x="408" y="660"/>
                    <a:pt x="408" y="636"/>
                  </a:cubicBezTo>
                  <a:cubicBezTo>
                    <a:pt x="408" y="309"/>
                    <a:pt x="408" y="309"/>
                    <a:pt x="408" y="309"/>
                  </a:cubicBezTo>
                  <a:cubicBezTo>
                    <a:pt x="408" y="286"/>
                    <a:pt x="389" y="267"/>
                    <a:pt x="366" y="267"/>
                  </a:cubicBezTo>
                  <a:close/>
                  <a:moveTo>
                    <a:pt x="386" y="595"/>
                  </a:moveTo>
                  <a:cubicBezTo>
                    <a:pt x="386" y="613"/>
                    <a:pt x="341" y="641"/>
                    <a:pt x="201" y="641"/>
                  </a:cubicBezTo>
                  <a:cubicBezTo>
                    <a:pt x="61" y="641"/>
                    <a:pt x="25" y="613"/>
                    <a:pt x="25" y="595"/>
                  </a:cubicBezTo>
                  <a:cubicBezTo>
                    <a:pt x="25" y="344"/>
                    <a:pt x="25" y="344"/>
                    <a:pt x="25" y="344"/>
                  </a:cubicBezTo>
                  <a:cubicBezTo>
                    <a:pt x="25" y="327"/>
                    <a:pt x="42" y="328"/>
                    <a:pt x="62" y="328"/>
                  </a:cubicBezTo>
                  <a:cubicBezTo>
                    <a:pt x="349" y="328"/>
                    <a:pt x="349" y="328"/>
                    <a:pt x="349" y="328"/>
                  </a:cubicBezTo>
                  <a:cubicBezTo>
                    <a:pt x="369" y="328"/>
                    <a:pt x="386" y="327"/>
                    <a:pt x="386" y="344"/>
                  </a:cubicBezTo>
                  <a:lnTo>
                    <a:pt x="386" y="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0"/>
            <p:cNvSpPr>
              <a:spLocks noEditPoints="1"/>
            </p:cNvSpPr>
            <p:nvPr/>
          </p:nvSpPr>
          <p:spPr bwMode="auto">
            <a:xfrm>
              <a:off x="-3592513" y="1066800"/>
              <a:ext cx="1363662" cy="2714625"/>
            </a:xfrm>
            <a:custGeom>
              <a:avLst/>
              <a:gdLst>
                <a:gd name="T0" fmla="*/ 363 w 363"/>
                <a:gd name="T1" fmla="*/ 175 h 721"/>
                <a:gd name="T2" fmla="*/ 181 w 363"/>
                <a:gd name="T3" fmla="*/ 0 h 721"/>
                <a:gd name="T4" fmla="*/ 0 w 363"/>
                <a:gd name="T5" fmla="*/ 175 h 721"/>
                <a:gd name="T6" fmla="*/ 0 w 363"/>
                <a:gd name="T7" fmla="*/ 350 h 721"/>
                <a:gd name="T8" fmla="*/ 2 w 363"/>
                <a:gd name="T9" fmla="*/ 350 h 721"/>
                <a:gd name="T10" fmla="*/ 2 w 363"/>
                <a:gd name="T11" fmla="*/ 548 h 721"/>
                <a:gd name="T12" fmla="*/ 181 w 363"/>
                <a:gd name="T13" fmla="*/ 721 h 721"/>
                <a:gd name="T14" fmla="*/ 361 w 363"/>
                <a:gd name="T15" fmla="*/ 548 h 721"/>
                <a:gd name="T16" fmla="*/ 361 w 363"/>
                <a:gd name="T17" fmla="*/ 350 h 721"/>
                <a:gd name="T18" fmla="*/ 363 w 363"/>
                <a:gd name="T19" fmla="*/ 350 h 721"/>
                <a:gd name="T20" fmla="*/ 363 w 363"/>
                <a:gd name="T21" fmla="*/ 175 h 721"/>
                <a:gd name="T22" fmla="*/ 21 w 363"/>
                <a:gd name="T23" fmla="*/ 175 h 721"/>
                <a:gd name="T24" fmla="*/ 181 w 363"/>
                <a:gd name="T25" fmla="*/ 21 h 721"/>
                <a:gd name="T26" fmla="*/ 342 w 363"/>
                <a:gd name="T27" fmla="*/ 175 h 721"/>
                <a:gd name="T28" fmla="*/ 342 w 363"/>
                <a:gd name="T29" fmla="*/ 329 h 721"/>
                <a:gd name="T30" fmla="*/ 21 w 363"/>
                <a:gd name="T31" fmla="*/ 329 h 721"/>
                <a:gd name="T32" fmla="*/ 21 w 363"/>
                <a:gd name="T33" fmla="*/ 175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3" h="721">
                  <a:moveTo>
                    <a:pt x="363" y="175"/>
                  </a:moveTo>
                  <a:cubicBezTo>
                    <a:pt x="363" y="78"/>
                    <a:pt x="281" y="0"/>
                    <a:pt x="181" y="0"/>
                  </a:cubicBezTo>
                  <a:cubicBezTo>
                    <a:pt x="82" y="0"/>
                    <a:pt x="0" y="78"/>
                    <a:pt x="0" y="175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2" y="350"/>
                    <a:pt x="2" y="350"/>
                    <a:pt x="2" y="350"/>
                  </a:cubicBezTo>
                  <a:cubicBezTo>
                    <a:pt x="2" y="548"/>
                    <a:pt x="2" y="548"/>
                    <a:pt x="2" y="548"/>
                  </a:cubicBezTo>
                  <a:cubicBezTo>
                    <a:pt x="2" y="644"/>
                    <a:pt x="82" y="721"/>
                    <a:pt x="181" y="721"/>
                  </a:cubicBezTo>
                  <a:cubicBezTo>
                    <a:pt x="281" y="721"/>
                    <a:pt x="361" y="644"/>
                    <a:pt x="361" y="548"/>
                  </a:cubicBezTo>
                  <a:cubicBezTo>
                    <a:pt x="361" y="350"/>
                    <a:pt x="361" y="350"/>
                    <a:pt x="361" y="350"/>
                  </a:cubicBezTo>
                  <a:cubicBezTo>
                    <a:pt x="363" y="350"/>
                    <a:pt x="363" y="350"/>
                    <a:pt x="363" y="350"/>
                  </a:cubicBezTo>
                  <a:lnTo>
                    <a:pt x="363" y="175"/>
                  </a:lnTo>
                  <a:close/>
                  <a:moveTo>
                    <a:pt x="21" y="175"/>
                  </a:moveTo>
                  <a:cubicBezTo>
                    <a:pt x="21" y="90"/>
                    <a:pt x="93" y="21"/>
                    <a:pt x="181" y="21"/>
                  </a:cubicBezTo>
                  <a:cubicBezTo>
                    <a:pt x="270" y="21"/>
                    <a:pt x="342" y="90"/>
                    <a:pt x="342" y="175"/>
                  </a:cubicBezTo>
                  <a:cubicBezTo>
                    <a:pt x="342" y="329"/>
                    <a:pt x="342" y="329"/>
                    <a:pt x="342" y="329"/>
                  </a:cubicBezTo>
                  <a:cubicBezTo>
                    <a:pt x="21" y="329"/>
                    <a:pt x="21" y="329"/>
                    <a:pt x="21" y="329"/>
                  </a:cubicBezTo>
                  <a:lnTo>
                    <a:pt x="21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8" name="Group 277"/>
          <p:cNvGrpSpPr/>
          <p:nvPr/>
        </p:nvGrpSpPr>
        <p:grpSpPr>
          <a:xfrm>
            <a:off x="7033632" y="1329950"/>
            <a:ext cx="802659" cy="404655"/>
            <a:chOff x="34925" y="1093788"/>
            <a:chExt cx="10079038" cy="5402262"/>
          </a:xfrm>
          <a:solidFill>
            <a:schemeClr val="bg1"/>
          </a:solidFill>
        </p:grpSpPr>
        <p:sp>
          <p:nvSpPr>
            <p:cNvPr id="99" name="Freeform 1"/>
            <p:cNvSpPr>
              <a:spLocks noChangeArrowheads="1"/>
            </p:cNvSpPr>
            <p:nvPr/>
          </p:nvSpPr>
          <p:spPr bwMode="auto">
            <a:xfrm>
              <a:off x="34925" y="1784350"/>
              <a:ext cx="3670300" cy="4051300"/>
            </a:xfrm>
            <a:custGeom>
              <a:avLst/>
              <a:gdLst>
                <a:gd name="T0" fmla="*/ 9979 w 10195"/>
                <a:gd name="T1" fmla="*/ 6006 h 11253"/>
                <a:gd name="T2" fmla="*/ 9979 w 10195"/>
                <a:gd name="T3" fmla="*/ 6006 h 11253"/>
                <a:gd name="T4" fmla="*/ 9979 w 10195"/>
                <a:gd name="T5" fmla="*/ 5163 h 11253"/>
                <a:gd name="T6" fmla="*/ 5097 w 10195"/>
                <a:gd name="T7" fmla="*/ 282 h 11253"/>
                <a:gd name="T8" fmla="*/ 4915 w 10195"/>
                <a:gd name="T9" fmla="*/ 166 h 11253"/>
                <a:gd name="T10" fmla="*/ 4071 w 10195"/>
                <a:gd name="T11" fmla="*/ 712 h 11253"/>
                <a:gd name="T12" fmla="*/ 4071 w 10195"/>
                <a:gd name="T13" fmla="*/ 3310 h 11253"/>
                <a:gd name="T14" fmla="*/ 0 w 10195"/>
                <a:gd name="T15" fmla="*/ 3310 h 11253"/>
                <a:gd name="T16" fmla="*/ 0 w 10195"/>
                <a:gd name="T17" fmla="*/ 7860 h 11253"/>
                <a:gd name="T18" fmla="*/ 4071 w 10195"/>
                <a:gd name="T19" fmla="*/ 7860 h 11253"/>
                <a:gd name="T20" fmla="*/ 4071 w 10195"/>
                <a:gd name="T21" fmla="*/ 10457 h 11253"/>
                <a:gd name="T22" fmla="*/ 5097 w 10195"/>
                <a:gd name="T23" fmla="*/ 10887 h 11253"/>
                <a:gd name="T24" fmla="*/ 9979 w 10195"/>
                <a:gd name="T25" fmla="*/ 6006 h 1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95" h="11253">
                  <a:moveTo>
                    <a:pt x="9979" y="6006"/>
                  </a:moveTo>
                  <a:lnTo>
                    <a:pt x="9979" y="6006"/>
                  </a:lnTo>
                  <a:cubicBezTo>
                    <a:pt x="10194" y="5774"/>
                    <a:pt x="10194" y="5395"/>
                    <a:pt x="9979" y="5163"/>
                  </a:cubicBezTo>
                  <a:cubicBezTo>
                    <a:pt x="8340" y="3542"/>
                    <a:pt x="6719" y="1904"/>
                    <a:pt x="5097" y="282"/>
                  </a:cubicBezTo>
                  <a:cubicBezTo>
                    <a:pt x="5048" y="232"/>
                    <a:pt x="4981" y="199"/>
                    <a:pt x="4915" y="166"/>
                  </a:cubicBezTo>
                  <a:cubicBezTo>
                    <a:pt x="4534" y="0"/>
                    <a:pt x="4071" y="265"/>
                    <a:pt x="4071" y="712"/>
                  </a:cubicBezTo>
                  <a:cubicBezTo>
                    <a:pt x="4071" y="3310"/>
                    <a:pt x="4071" y="3310"/>
                    <a:pt x="4071" y="3310"/>
                  </a:cubicBezTo>
                  <a:cubicBezTo>
                    <a:pt x="0" y="3310"/>
                    <a:pt x="0" y="3310"/>
                    <a:pt x="0" y="3310"/>
                  </a:cubicBezTo>
                  <a:cubicBezTo>
                    <a:pt x="0" y="7860"/>
                    <a:pt x="0" y="7860"/>
                    <a:pt x="0" y="7860"/>
                  </a:cubicBezTo>
                  <a:cubicBezTo>
                    <a:pt x="4071" y="7860"/>
                    <a:pt x="4071" y="7860"/>
                    <a:pt x="4071" y="7860"/>
                  </a:cubicBezTo>
                  <a:cubicBezTo>
                    <a:pt x="4071" y="10457"/>
                    <a:pt x="4071" y="10457"/>
                    <a:pt x="4071" y="10457"/>
                  </a:cubicBezTo>
                  <a:cubicBezTo>
                    <a:pt x="4071" y="10970"/>
                    <a:pt x="4717" y="11252"/>
                    <a:pt x="5097" y="10887"/>
                  </a:cubicBezTo>
                  <a:cubicBezTo>
                    <a:pt x="6719" y="9250"/>
                    <a:pt x="8340" y="7628"/>
                    <a:pt x="9979" y="600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0" name="Freeform 2"/>
            <p:cNvSpPr>
              <a:spLocks noChangeArrowheads="1"/>
            </p:cNvSpPr>
            <p:nvPr/>
          </p:nvSpPr>
          <p:spPr bwMode="auto">
            <a:xfrm>
              <a:off x="2381250" y="1093788"/>
              <a:ext cx="7732713" cy="5402262"/>
            </a:xfrm>
            <a:custGeom>
              <a:avLst/>
              <a:gdLst>
                <a:gd name="T0" fmla="*/ 4319 w 21479"/>
                <a:gd name="T1" fmla="*/ 6222 h 15008"/>
                <a:gd name="T2" fmla="*/ 4319 w 21479"/>
                <a:gd name="T3" fmla="*/ 6222 h 15008"/>
                <a:gd name="T4" fmla="*/ 4319 w 21479"/>
                <a:gd name="T5" fmla="*/ 8786 h 15008"/>
                <a:gd name="T6" fmla="*/ 364 w 21479"/>
                <a:gd name="T7" fmla="*/ 12740 h 15008"/>
                <a:gd name="T8" fmla="*/ 364 w 21479"/>
                <a:gd name="T9" fmla="*/ 13717 h 15008"/>
                <a:gd name="T10" fmla="*/ 2135 w 21479"/>
                <a:gd name="T11" fmla="*/ 15007 h 15008"/>
                <a:gd name="T12" fmla="*/ 19691 w 21479"/>
                <a:gd name="T13" fmla="*/ 15007 h 15008"/>
                <a:gd name="T14" fmla="*/ 21478 w 21479"/>
                <a:gd name="T15" fmla="*/ 13204 h 15008"/>
                <a:gd name="T16" fmla="*/ 21478 w 21479"/>
                <a:gd name="T17" fmla="*/ 1787 h 15008"/>
                <a:gd name="T18" fmla="*/ 19691 w 21479"/>
                <a:gd name="T19" fmla="*/ 0 h 15008"/>
                <a:gd name="T20" fmla="*/ 6321 w 21479"/>
                <a:gd name="T21" fmla="*/ 0 h 15008"/>
                <a:gd name="T22" fmla="*/ 2151 w 21479"/>
                <a:gd name="T23" fmla="*/ 0 h 15008"/>
                <a:gd name="T24" fmla="*/ 364 w 21479"/>
                <a:gd name="T25" fmla="*/ 2250 h 15008"/>
                <a:gd name="T26" fmla="*/ 4319 w 21479"/>
                <a:gd name="T27" fmla="*/ 6222 h 15008"/>
                <a:gd name="T28" fmla="*/ 12807 w 21479"/>
                <a:gd name="T29" fmla="*/ 10986 h 15008"/>
                <a:gd name="T30" fmla="*/ 12807 w 21479"/>
                <a:gd name="T31" fmla="*/ 10986 h 15008"/>
                <a:gd name="T32" fmla="*/ 12245 w 21479"/>
                <a:gd name="T33" fmla="*/ 11532 h 15008"/>
                <a:gd name="T34" fmla="*/ 7298 w 21479"/>
                <a:gd name="T35" fmla="*/ 11532 h 15008"/>
                <a:gd name="T36" fmla="*/ 6752 w 21479"/>
                <a:gd name="T37" fmla="*/ 10986 h 15008"/>
                <a:gd name="T38" fmla="*/ 6752 w 21479"/>
                <a:gd name="T39" fmla="*/ 10904 h 15008"/>
                <a:gd name="T40" fmla="*/ 7298 w 21479"/>
                <a:gd name="T41" fmla="*/ 10341 h 15008"/>
                <a:gd name="T42" fmla="*/ 12245 w 21479"/>
                <a:gd name="T43" fmla="*/ 10341 h 15008"/>
                <a:gd name="T44" fmla="*/ 12807 w 21479"/>
                <a:gd name="T45" fmla="*/ 10904 h 15008"/>
                <a:gd name="T46" fmla="*/ 12807 w 21479"/>
                <a:gd name="T47" fmla="*/ 10986 h 15008"/>
                <a:gd name="T48" fmla="*/ 15852 w 21479"/>
                <a:gd name="T49" fmla="*/ 8389 h 15008"/>
                <a:gd name="T50" fmla="*/ 15852 w 21479"/>
                <a:gd name="T51" fmla="*/ 8389 h 15008"/>
                <a:gd name="T52" fmla="*/ 15290 w 21479"/>
                <a:gd name="T53" fmla="*/ 8935 h 15008"/>
                <a:gd name="T54" fmla="*/ 7298 w 21479"/>
                <a:gd name="T55" fmla="*/ 8935 h 15008"/>
                <a:gd name="T56" fmla="*/ 6752 w 21479"/>
                <a:gd name="T57" fmla="*/ 8389 h 15008"/>
                <a:gd name="T58" fmla="*/ 6752 w 21479"/>
                <a:gd name="T59" fmla="*/ 8306 h 15008"/>
                <a:gd name="T60" fmla="*/ 7298 w 21479"/>
                <a:gd name="T61" fmla="*/ 7743 h 15008"/>
                <a:gd name="T62" fmla="*/ 15290 w 21479"/>
                <a:gd name="T63" fmla="*/ 7743 h 15008"/>
                <a:gd name="T64" fmla="*/ 15852 w 21479"/>
                <a:gd name="T65" fmla="*/ 8306 h 15008"/>
                <a:gd name="T66" fmla="*/ 15852 w 21479"/>
                <a:gd name="T67" fmla="*/ 8389 h 15008"/>
                <a:gd name="T68" fmla="*/ 15852 w 21479"/>
                <a:gd name="T69" fmla="*/ 5858 h 15008"/>
                <a:gd name="T70" fmla="*/ 15852 w 21479"/>
                <a:gd name="T71" fmla="*/ 5858 h 15008"/>
                <a:gd name="T72" fmla="*/ 15852 w 21479"/>
                <a:gd name="T73" fmla="*/ 2035 h 15008"/>
                <a:gd name="T74" fmla="*/ 15852 w 21479"/>
                <a:gd name="T75" fmla="*/ 5858 h 15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479" h="15008">
                  <a:moveTo>
                    <a:pt x="4319" y="6222"/>
                  </a:moveTo>
                  <a:lnTo>
                    <a:pt x="4319" y="6222"/>
                  </a:lnTo>
                  <a:cubicBezTo>
                    <a:pt x="5014" y="6917"/>
                    <a:pt x="5014" y="8090"/>
                    <a:pt x="4319" y="8786"/>
                  </a:cubicBezTo>
                  <a:cubicBezTo>
                    <a:pt x="2995" y="10109"/>
                    <a:pt x="1671" y="11433"/>
                    <a:pt x="364" y="12740"/>
                  </a:cubicBezTo>
                  <a:cubicBezTo>
                    <a:pt x="364" y="13717"/>
                    <a:pt x="364" y="13717"/>
                    <a:pt x="364" y="13717"/>
                  </a:cubicBezTo>
                  <a:cubicBezTo>
                    <a:pt x="364" y="14709"/>
                    <a:pt x="1043" y="15007"/>
                    <a:pt x="2135" y="15007"/>
                  </a:cubicBezTo>
                  <a:cubicBezTo>
                    <a:pt x="3376" y="15007"/>
                    <a:pt x="18897" y="15007"/>
                    <a:pt x="19691" y="15007"/>
                  </a:cubicBezTo>
                  <a:cubicBezTo>
                    <a:pt x="21197" y="15007"/>
                    <a:pt x="21478" y="13998"/>
                    <a:pt x="21478" y="13204"/>
                  </a:cubicBezTo>
                  <a:cubicBezTo>
                    <a:pt x="21478" y="9398"/>
                    <a:pt x="21478" y="5593"/>
                    <a:pt x="21478" y="1787"/>
                  </a:cubicBezTo>
                  <a:cubicBezTo>
                    <a:pt x="21478" y="927"/>
                    <a:pt x="21263" y="0"/>
                    <a:pt x="19691" y="0"/>
                  </a:cubicBezTo>
                  <a:cubicBezTo>
                    <a:pt x="15224" y="0"/>
                    <a:pt x="10772" y="0"/>
                    <a:pt x="6321" y="0"/>
                  </a:cubicBezTo>
                  <a:cubicBezTo>
                    <a:pt x="4931" y="0"/>
                    <a:pt x="3541" y="0"/>
                    <a:pt x="2151" y="0"/>
                  </a:cubicBezTo>
                  <a:cubicBezTo>
                    <a:pt x="0" y="0"/>
                    <a:pt x="364" y="2250"/>
                    <a:pt x="364" y="2250"/>
                  </a:cubicBezTo>
                  <a:lnTo>
                    <a:pt x="4319" y="6222"/>
                  </a:lnTo>
                  <a:close/>
                  <a:moveTo>
                    <a:pt x="12807" y="10986"/>
                  </a:moveTo>
                  <a:lnTo>
                    <a:pt x="12807" y="10986"/>
                  </a:lnTo>
                  <a:cubicBezTo>
                    <a:pt x="12807" y="11284"/>
                    <a:pt x="12542" y="11532"/>
                    <a:pt x="12245" y="11532"/>
                  </a:cubicBezTo>
                  <a:cubicBezTo>
                    <a:pt x="10590" y="11532"/>
                    <a:pt x="8952" y="11532"/>
                    <a:pt x="7298" y="11532"/>
                  </a:cubicBezTo>
                  <a:cubicBezTo>
                    <a:pt x="7000" y="11532"/>
                    <a:pt x="6752" y="11284"/>
                    <a:pt x="6752" y="10986"/>
                  </a:cubicBezTo>
                  <a:cubicBezTo>
                    <a:pt x="6752" y="10904"/>
                    <a:pt x="6752" y="10904"/>
                    <a:pt x="6752" y="10904"/>
                  </a:cubicBezTo>
                  <a:cubicBezTo>
                    <a:pt x="6752" y="10589"/>
                    <a:pt x="7000" y="10341"/>
                    <a:pt x="7298" y="10341"/>
                  </a:cubicBezTo>
                  <a:cubicBezTo>
                    <a:pt x="8952" y="10341"/>
                    <a:pt x="10590" y="10341"/>
                    <a:pt x="12245" y="10341"/>
                  </a:cubicBezTo>
                  <a:cubicBezTo>
                    <a:pt x="12542" y="10341"/>
                    <a:pt x="12807" y="10589"/>
                    <a:pt x="12807" y="10904"/>
                  </a:cubicBezTo>
                  <a:lnTo>
                    <a:pt x="12807" y="10986"/>
                  </a:lnTo>
                  <a:close/>
                  <a:moveTo>
                    <a:pt x="15852" y="8389"/>
                  </a:moveTo>
                  <a:lnTo>
                    <a:pt x="15852" y="8389"/>
                  </a:lnTo>
                  <a:cubicBezTo>
                    <a:pt x="15852" y="8686"/>
                    <a:pt x="15604" y="8935"/>
                    <a:pt x="15290" y="8935"/>
                  </a:cubicBezTo>
                  <a:cubicBezTo>
                    <a:pt x="12626" y="8935"/>
                    <a:pt x="9961" y="8935"/>
                    <a:pt x="7298" y="8935"/>
                  </a:cubicBezTo>
                  <a:cubicBezTo>
                    <a:pt x="7000" y="8935"/>
                    <a:pt x="6752" y="8686"/>
                    <a:pt x="6752" y="8389"/>
                  </a:cubicBezTo>
                  <a:cubicBezTo>
                    <a:pt x="6752" y="8306"/>
                    <a:pt x="6752" y="8306"/>
                    <a:pt x="6752" y="8306"/>
                  </a:cubicBezTo>
                  <a:cubicBezTo>
                    <a:pt x="6752" y="8008"/>
                    <a:pt x="7000" y="7743"/>
                    <a:pt x="7298" y="7743"/>
                  </a:cubicBezTo>
                  <a:cubicBezTo>
                    <a:pt x="9961" y="7743"/>
                    <a:pt x="12626" y="7743"/>
                    <a:pt x="15290" y="7743"/>
                  </a:cubicBezTo>
                  <a:cubicBezTo>
                    <a:pt x="15604" y="7743"/>
                    <a:pt x="15852" y="8008"/>
                    <a:pt x="15852" y="8306"/>
                  </a:cubicBezTo>
                  <a:lnTo>
                    <a:pt x="15852" y="8389"/>
                  </a:lnTo>
                  <a:close/>
                  <a:moveTo>
                    <a:pt x="15852" y="5858"/>
                  </a:moveTo>
                  <a:lnTo>
                    <a:pt x="15852" y="5858"/>
                  </a:lnTo>
                  <a:cubicBezTo>
                    <a:pt x="13370" y="5858"/>
                    <a:pt x="13403" y="2035"/>
                    <a:pt x="15852" y="2035"/>
                  </a:cubicBezTo>
                  <a:cubicBezTo>
                    <a:pt x="18301" y="2035"/>
                    <a:pt x="18335" y="5858"/>
                    <a:pt x="15852" y="585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1" name="Group 526"/>
          <p:cNvGrpSpPr/>
          <p:nvPr/>
        </p:nvGrpSpPr>
        <p:grpSpPr>
          <a:xfrm>
            <a:off x="7199441" y="2587909"/>
            <a:ext cx="471040" cy="547629"/>
            <a:chOff x="4332288" y="1631950"/>
            <a:chExt cx="3530600" cy="3597275"/>
          </a:xfrm>
          <a:solidFill>
            <a:schemeClr val="bg1"/>
          </a:solidFill>
        </p:grpSpPr>
        <p:sp>
          <p:nvSpPr>
            <p:cNvPr id="102" name="Rectangle 158"/>
            <p:cNvSpPr>
              <a:spLocks noChangeArrowheads="1"/>
            </p:cNvSpPr>
            <p:nvPr/>
          </p:nvSpPr>
          <p:spPr bwMode="auto">
            <a:xfrm>
              <a:off x="4332288" y="4635500"/>
              <a:ext cx="993775" cy="593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159"/>
            <p:cNvSpPr>
              <a:spLocks noChangeArrowheads="1"/>
            </p:cNvSpPr>
            <p:nvPr/>
          </p:nvSpPr>
          <p:spPr bwMode="auto">
            <a:xfrm>
              <a:off x="5600701" y="4635500"/>
              <a:ext cx="993775" cy="593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160"/>
            <p:cNvSpPr>
              <a:spLocks noChangeArrowheads="1"/>
            </p:cNvSpPr>
            <p:nvPr/>
          </p:nvSpPr>
          <p:spPr bwMode="auto">
            <a:xfrm>
              <a:off x="6869113" y="4635500"/>
              <a:ext cx="993775" cy="593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161"/>
            <p:cNvSpPr>
              <a:spLocks noChangeArrowheads="1"/>
            </p:cNvSpPr>
            <p:nvPr/>
          </p:nvSpPr>
          <p:spPr bwMode="auto">
            <a:xfrm>
              <a:off x="5600701" y="3811588"/>
              <a:ext cx="993775" cy="5905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162"/>
            <p:cNvSpPr>
              <a:spLocks noChangeArrowheads="1"/>
            </p:cNvSpPr>
            <p:nvPr/>
          </p:nvSpPr>
          <p:spPr bwMode="auto">
            <a:xfrm>
              <a:off x="6869113" y="3811588"/>
              <a:ext cx="993775" cy="5905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163"/>
            <p:cNvSpPr>
              <a:spLocks noChangeArrowheads="1"/>
            </p:cNvSpPr>
            <p:nvPr/>
          </p:nvSpPr>
          <p:spPr bwMode="auto">
            <a:xfrm>
              <a:off x="6869113" y="2982913"/>
              <a:ext cx="993775" cy="595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164"/>
            <p:cNvSpPr>
              <a:spLocks noChangeArrowheads="1"/>
            </p:cNvSpPr>
            <p:nvPr/>
          </p:nvSpPr>
          <p:spPr bwMode="auto">
            <a:xfrm>
              <a:off x="6869113" y="2159000"/>
              <a:ext cx="993775" cy="595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65"/>
            <p:cNvSpPr>
              <a:spLocks/>
            </p:cNvSpPr>
            <p:nvPr/>
          </p:nvSpPr>
          <p:spPr bwMode="auto">
            <a:xfrm>
              <a:off x="4332288" y="1631950"/>
              <a:ext cx="2333625" cy="2471738"/>
            </a:xfrm>
            <a:custGeom>
              <a:avLst/>
              <a:gdLst>
                <a:gd name="T0" fmla="*/ 418 w 620"/>
                <a:gd name="T1" fmla="*/ 127 h 657"/>
                <a:gd name="T2" fmla="*/ 469 w 620"/>
                <a:gd name="T3" fmla="*/ 151 h 657"/>
                <a:gd name="T4" fmla="*/ 454 w 620"/>
                <a:gd name="T5" fmla="*/ 180 h 657"/>
                <a:gd name="T6" fmla="*/ 431 w 620"/>
                <a:gd name="T7" fmla="*/ 220 h 657"/>
                <a:gd name="T8" fmla="*/ 402 w 620"/>
                <a:gd name="T9" fmla="*/ 268 h 657"/>
                <a:gd name="T10" fmla="*/ 369 w 620"/>
                <a:gd name="T11" fmla="*/ 319 h 657"/>
                <a:gd name="T12" fmla="*/ 350 w 620"/>
                <a:gd name="T13" fmla="*/ 346 h 657"/>
                <a:gd name="T14" fmla="*/ 340 w 620"/>
                <a:gd name="T15" fmla="*/ 359 h 657"/>
                <a:gd name="T16" fmla="*/ 331 w 620"/>
                <a:gd name="T17" fmla="*/ 372 h 657"/>
                <a:gd name="T18" fmla="*/ 320 w 620"/>
                <a:gd name="T19" fmla="*/ 386 h 657"/>
                <a:gd name="T20" fmla="*/ 315 w 620"/>
                <a:gd name="T21" fmla="*/ 392 h 657"/>
                <a:gd name="T22" fmla="*/ 309 w 620"/>
                <a:gd name="T23" fmla="*/ 399 h 657"/>
                <a:gd name="T24" fmla="*/ 287 w 620"/>
                <a:gd name="T25" fmla="*/ 425 h 657"/>
                <a:gd name="T26" fmla="*/ 264 w 620"/>
                <a:gd name="T27" fmla="*/ 450 h 657"/>
                <a:gd name="T28" fmla="*/ 253 w 620"/>
                <a:gd name="T29" fmla="*/ 462 h 657"/>
                <a:gd name="T30" fmla="*/ 241 w 620"/>
                <a:gd name="T31" fmla="*/ 474 h 657"/>
                <a:gd name="T32" fmla="*/ 217 w 620"/>
                <a:gd name="T33" fmla="*/ 498 h 657"/>
                <a:gd name="T34" fmla="*/ 205 w 620"/>
                <a:gd name="T35" fmla="*/ 509 h 657"/>
                <a:gd name="T36" fmla="*/ 193 w 620"/>
                <a:gd name="T37" fmla="*/ 520 h 657"/>
                <a:gd name="T38" fmla="*/ 169 w 620"/>
                <a:gd name="T39" fmla="*/ 541 h 657"/>
                <a:gd name="T40" fmla="*/ 145 w 620"/>
                <a:gd name="T41" fmla="*/ 560 h 657"/>
                <a:gd name="T42" fmla="*/ 100 w 620"/>
                <a:gd name="T43" fmla="*/ 594 h 657"/>
                <a:gd name="T44" fmla="*/ 80 w 620"/>
                <a:gd name="T45" fmla="*/ 609 h 657"/>
                <a:gd name="T46" fmla="*/ 61 w 620"/>
                <a:gd name="T47" fmla="*/ 622 h 657"/>
                <a:gd name="T48" fmla="*/ 44 w 620"/>
                <a:gd name="T49" fmla="*/ 632 h 657"/>
                <a:gd name="T50" fmla="*/ 29 w 620"/>
                <a:gd name="T51" fmla="*/ 641 h 657"/>
                <a:gd name="T52" fmla="*/ 17 w 620"/>
                <a:gd name="T53" fmla="*/ 648 h 657"/>
                <a:gd name="T54" fmla="*/ 8 w 620"/>
                <a:gd name="T55" fmla="*/ 653 h 657"/>
                <a:gd name="T56" fmla="*/ 0 w 620"/>
                <a:gd name="T57" fmla="*/ 657 h 657"/>
                <a:gd name="T58" fmla="*/ 9 w 620"/>
                <a:gd name="T59" fmla="*/ 656 h 657"/>
                <a:gd name="T60" fmla="*/ 33 w 620"/>
                <a:gd name="T61" fmla="*/ 651 h 657"/>
                <a:gd name="T62" fmla="*/ 50 w 620"/>
                <a:gd name="T63" fmla="*/ 646 h 657"/>
                <a:gd name="T64" fmla="*/ 69 w 620"/>
                <a:gd name="T65" fmla="*/ 640 h 657"/>
                <a:gd name="T66" fmla="*/ 91 w 620"/>
                <a:gd name="T67" fmla="*/ 632 h 657"/>
                <a:gd name="T68" fmla="*/ 116 w 620"/>
                <a:gd name="T69" fmla="*/ 622 h 657"/>
                <a:gd name="T70" fmla="*/ 142 w 620"/>
                <a:gd name="T71" fmla="*/ 611 h 657"/>
                <a:gd name="T72" fmla="*/ 169 w 620"/>
                <a:gd name="T73" fmla="*/ 598 h 657"/>
                <a:gd name="T74" fmla="*/ 198 w 620"/>
                <a:gd name="T75" fmla="*/ 583 h 657"/>
                <a:gd name="T76" fmla="*/ 227 w 620"/>
                <a:gd name="T77" fmla="*/ 566 h 657"/>
                <a:gd name="T78" fmla="*/ 242 w 620"/>
                <a:gd name="T79" fmla="*/ 557 h 657"/>
                <a:gd name="T80" fmla="*/ 256 w 620"/>
                <a:gd name="T81" fmla="*/ 547 h 657"/>
                <a:gd name="T82" fmla="*/ 271 w 620"/>
                <a:gd name="T83" fmla="*/ 537 h 657"/>
                <a:gd name="T84" fmla="*/ 286 w 620"/>
                <a:gd name="T85" fmla="*/ 527 h 657"/>
                <a:gd name="T86" fmla="*/ 300 w 620"/>
                <a:gd name="T87" fmla="*/ 516 h 657"/>
                <a:gd name="T88" fmla="*/ 315 w 620"/>
                <a:gd name="T89" fmla="*/ 504 h 657"/>
                <a:gd name="T90" fmla="*/ 343 w 620"/>
                <a:gd name="T91" fmla="*/ 481 h 657"/>
                <a:gd name="T92" fmla="*/ 370 w 620"/>
                <a:gd name="T93" fmla="*/ 456 h 657"/>
                <a:gd name="T94" fmla="*/ 377 w 620"/>
                <a:gd name="T95" fmla="*/ 450 h 657"/>
                <a:gd name="T96" fmla="*/ 384 w 620"/>
                <a:gd name="T97" fmla="*/ 443 h 657"/>
                <a:gd name="T98" fmla="*/ 396 w 620"/>
                <a:gd name="T99" fmla="*/ 430 h 657"/>
                <a:gd name="T100" fmla="*/ 445 w 620"/>
                <a:gd name="T101" fmla="*/ 377 h 657"/>
                <a:gd name="T102" fmla="*/ 486 w 620"/>
                <a:gd name="T103" fmla="*/ 325 h 657"/>
                <a:gd name="T104" fmla="*/ 521 w 620"/>
                <a:gd name="T105" fmla="*/ 277 h 657"/>
                <a:gd name="T106" fmla="*/ 548 w 620"/>
                <a:gd name="T107" fmla="*/ 235 h 657"/>
                <a:gd name="T108" fmla="*/ 568 w 620"/>
                <a:gd name="T109" fmla="*/ 202 h 657"/>
                <a:gd name="T110" fmla="*/ 570 w 620"/>
                <a:gd name="T111" fmla="*/ 199 h 657"/>
                <a:gd name="T112" fmla="*/ 620 w 620"/>
                <a:gd name="T113" fmla="*/ 223 h 657"/>
                <a:gd name="T114" fmla="*/ 602 w 620"/>
                <a:gd name="T115" fmla="*/ 0 h 657"/>
                <a:gd name="T116" fmla="*/ 418 w 620"/>
                <a:gd name="T117" fmla="*/ 12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0" h="657">
                  <a:moveTo>
                    <a:pt x="418" y="127"/>
                  </a:moveTo>
                  <a:cubicBezTo>
                    <a:pt x="469" y="151"/>
                    <a:pt x="469" y="151"/>
                    <a:pt x="469" y="151"/>
                  </a:cubicBezTo>
                  <a:cubicBezTo>
                    <a:pt x="465" y="159"/>
                    <a:pt x="460" y="169"/>
                    <a:pt x="454" y="180"/>
                  </a:cubicBezTo>
                  <a:cubicBezTo>
                    <a:pt x="447" y="192"/>
                    <a:pt x="439" y="206"/>
                    <a:pt x="431" y="220"/>
                  </a:cubicBezTo>
                  <a:cubicBezTo>
                    <a:pt x="422" y="235"/>
                    <a:pt x="413" y="251"/>
                    <a:pt x="402" y="268"/>
                  </a:cubicBezTo>
                  <a:cubicBezTo>
                    <a:pt x="392" y="284"/>
                    <a:pt x="381" y="301"/>
                    <a:pt x="369" y="319"/>
                  </a:cubicBezTo>
                  <a:cubicBezTo>
                    <a:pt x="363" y="328"/>
                    <a:pt x="356" y="337"/>
                    <a:pt x="350" y="346"/>
                  </a:cubicBezTo>
                  <a:cubicBezTo>
                    <a:pt x="347" y="350"/>
                    <a:pt x="344" y="355"/>
                    <a:pt x="340" y="359"/>
                  </a:cubicBezTo>
                  <a:cubicBezTo>
                    <a:pt x="337" y="363"/>
                    <a:pt x="334" y="368"/>
                    <a:pt x="331" y="372"/>
                  </a:cubicBezTo>
                  <a:cubicBezTo>
                    <a:pt x="327" y="376"/>
                    <a:pt x="323" y="381"/>
                    <a:pt x="320" y="386"/>
                  </a:cubicBezTo>
                  <a:cubicBezTo>
                    <a:pt x="315" y="392"/>
                    <a:pt x="315" y="392"/>
                    <a:pt x="315" y="392"/>
                  </a:cubicBezTo>
                  <a:cubicBezTo>
                    <a:pt x="309" y="399"/>
                    <a:pt x="309" y="399"/>
                    <a:pt x="309" y="399"/>
                  </a:cubicBezTo>
                  <a:cubicBezTo>
                    <a:pt x="302" y="407"/>
                    <a:pt x="295" y="416"/>
                    <a:pt x="287" y="425"/>
                  </a:cubicBezTo>
                  <a:cubicBezTo>
                    <a:pt x="280" y="433"/>
                    <a:pt x="272" y="441"/>
                    <a:pt x="264" y="450"/>
                  </a:cubicBezTo>
                  <a:cubicBezTo>
                    <a:pt x="261" y="454"/>
                    <a:pt x="257" y="458"/>
                    <a:pt x="253" y="462"/>
                  </a:cubicBezTo>
                  <a:cubicBezTo>
                    <a:pt x="249" y="466"/>
                    <a:pt x="245" y="470"/>
                    <a:pt x="241" y="474"/>
                  </a:cubicBezTo>
                  <a:cubicBezTo>
                    <a:pt x="233" y="482"/>
                    <a:pt x="225" y="490"/>
                    <a:pt x="217" y="498"/>
                  </a:cubicBezTo>
                  <a:cubicBezTo>
                    <a:pt x="213" y="502"/>
                    <a:pt x="209" y="505"/>
                    <a:pt x="205" y="509"/>
                  </a:cubicBezTo>
                  <a:cubicBezTo>
                    <a:pt x="201" y="513"/>
                    <a:pt x="197" y="516"/>
                    <a:pt x="193" y="520"/>
                  </a:cubicBezTo>
                  <a:cubicBezTo>
                    <a:pt x="185" y="527"/>
                    <a:pt x="177" y="534"/>
                    <a:pt x="169" y="541"/>
                  </a:cubicBezTo>
                  <a:cubicBezTo>
                    <a:pt x="161" y="548"/>
                    <a:pt x="153" y="554"/>
                    <a:pt x="145" y="560"/>
                  </a:cubicBezTo>
                  <a:cubicBezTo>
                    <a:pt x="130" y="573"/>
                    <a:pt x="114" y="584"/>
                    <a:pt x="100" y="594"/>
                  </a:cubicBezTo>
                  <a:cubicBezTo>
                    <a:pt x="93" y="599"/>
                    <a:pt x="86" y="604"/>
                    <a:pt x="80" y="609"/>
                  </a:cubicBezTo>
                  <a:cubicBezTo>
                    <a:pt x="73" y="613"/>
                    <a:pt x="66" y="618"/>
                    <a:pt x="61" y="622"/>
                  </a:cubicBezTo>
                  <a:cubicBezTo>
                    <a:pt x="54" y="625"/>
                    <a:pt x="49" y="629"/>
                    <a:pt x="44" y="632"/>
                  </a:cubicBezTo>
                  <a:cubicBezTo>
                    <a:pt x="38" y="636"/>
                    <a:pt x="33" y="639"/>
                    <a:pt x="29" y="641"/>
                  </a:cubicBezTo>
                  <a:cubicBezTo>
                    <a:pt x="24" y="644"/>
                    <a:pt x="20" y="646"/>
                    <a:pt x="17" y="648"/>
                  </a:cubicBezTo>
                  <a:cubicBezTo>
                    <a:pt x="13" y="650"/>
                    <a:pt x="10" y="652"/>
                    <a:pt x="8" y="653"/>
                  </a:cubicBezTo>
                  <a:cubicBezTo>
                    <a:pt x="3" y="656"/>
                    <a:pt x="0" y="657"/>
                    <a:pt x="0" y="657"/>
                  </a:cubicBezTo>
                  <a:cubicBezTo>
                    <a:pt x="0" y="657"/>
                    <a:pt x="3" y="657"/>
                    <a:pt x="9" y="656"/>
                  </a:cubicBezTo>
                  <a:cubicBezTo>
                    <a:pt x="14" y="655"/>
                    <a:pt x="22" y="653"/>
                    <a:pt x="33" y="651"/>
                  </a:cubicBezTo>
                  <a:cubicBezTo>
                    <a:pt x="38" y="649"/>
                    <a:pt x="43" y="648"/>
                    <a:pt x="50" y="646"/>
                  </a:cubicBezTo>
                  <a:cubicBezTo>
                    <a:pt x="56" y="644"/>
                    <a:pt x="62" y="642"/>
                    <a:pt x="69" y="640"/>
                  </a:cubicBezTo>
                  <a:cubicBezTo>
                    <a:pt x="76" y="637"/>
                    <a:pt x="84" y="635"/>
                    <a:pt x="91" y="632"/>
                  </a:cubicBezTo>
                  <a:cubicBezTo>
                    <a:pt x="99" y="629"/>
                    <a:pt x="107" y="626"/>
                    <a:pt x="116" y="622"/>
                  </a:cubicBezTo>
                  <a:cubicBezTo>
                    <a:pt x="124" y="619"/>
                    <a:pt x="133" y="615"/>
                    <a:pt x="142" y="611"/>
                  </a:cubicBezTo>
                  <a:cubicBezTo>
                    <a:pt x="151" y="607"/>
                    <a:pt x="160" y="603"/>
                    <a:pt x="169" y="598"/>
                  </a:cubicBezTo>
                  <a:cubicBezTo>
                    <a:pt x="179" y="593"/>
                    <a:pt x="188" y="588"/>
                    <a:pt x="198" y="583"/>
                  </a:cubicBezTo>
                  <a:cubicBezTo>
                    <a:pt x="207" y="578"/>
                    <a:pt x="217" y="572"/>
                    <a:pt x="227" y="566"/>
                  </a:cubicBezTo>
                  <a:cubicBezTo>
                    <a:pt x="232" y="563"/>
                    <a:pt x="237" y="560"/>
                    <a:pt x="242" y="557"/>
                  </a:cubicBezTo>
                  <a:cubicBezTo>
                    <a:pt x="246" y="554"/>
                    <a:pt x="251" y="550"/>
                    <a:pt x="256" y="547"/>
                  </a:cubicBezTo>
                  <a:cubicBezTo>
                    <a:pt x="261" y="544"/>
                    <a:pt x="266" y="540"/>
                    <a:pt x="271" y="537"/>
                  </a:cubicBezTo>
                  <a:cubicBezTo>
                    <a:pt x="276" y="534"/>
                    <a:pt x="281" y="530"/>
                    <a:pt x="286" y="527"/>
                  </a:cubicBezTo>
                  <a:cubicBezTo>
                    <a:pt x="290" y="523"/>
                    <a:pt x="295" y="519"/>
                    <a:pt x="300" y="516"/>
                  </a:cubicBezTo>
                  <a:cubicBezTo>
                    <a:pt x="305" y="512"/>
                    <a:pt x="310" y="508"/>
                    <a:pt x="315" y="504"/>
                  </a:cubicBezTo>
                  <a:cubicBezTo>
                    <a:pt x="324" y="497"/>
                    <a:pt x="334" y="489"/>
                    <a:pt x="343" y="481"/>
                  </a:cubicBezTo>
                  <a:cubicBezTo>
                    <a:pt x="352" y="473"/>
                    <a:pt x="361" y="464"/>
                    <a:pt x="370" y="456"/>
                  </a:cubicBezTo>
                  <a:cubicBezTo>
                    <a:pt x="377" y="450"/>
                    <a:pt x="377" y="450"/>
                    <a:pt x="377" y="450"/>
                  </a:cubicBezTo>
                  <a:cubicBezTo>
                    <a:pt x="384" y="443"/>
                    <a:pt x="384" y="443"/>
                    <a:pt x="384" y="443"/>
                  </a:cubicBezTo>
                  <a:cubicBezTo>
                    <a:pt x="388" y="439"/>
                    <a:pt x="392" y="435"/>
                    <a:pt x="396" y="430"/>
                  </a:cubicBezTo>
                  <a:cubicBezTo>
                    <a:pt x="414" y="413"/>
                    <a:pt x="430" y="395"/>
                    <a:pt x="445" y="377"/>
                  </a:cubicBezTo>
                  <a:cubicBezTo>
                    <a:pt x="460" y="360"/>
                    <a:pt x="473" y="342"/>
                    <a:pt x="486" y="325"/>
                  </a:cubicBezTo>
                  <a:cubicBezTo>
                    <a:pt x="499" y="309"/>
                    <a:pt x="510" y="292"/>
                    <a:pt x="521" y="277"/>
                  </a:cubicBezTo>
                  <a:cubicBezTo>
                    <a:pt x="531" y="262"/>
                    <a:pt x="540" y="248"/>
                    <a:pt x="548" y="235"/>
                  </a:cubicBezTo>
                  <a:cubicBezTo>
                    <a:pt x="556" y="222"/>
                    <a:pt x="563" y="211"/>
                    <a:pt x="568" y="202"/>
                  </a:cubicBezTo>
                  <a:cubicBezTo>
                    <a:pt x="569" y="201"/>
                    <a:pt x="569" y="200"/>
                    <a:pt x="570" y="199"/>
                  </a:cubicBezTo>
                  <a:cubicBezTo>
                    <a:pt x="620" y="223"/>
                    <a:pt x="620" y="223"/>
                    <a:pt x="620" y="223"/>
                  </a:cubicBezTo>
                  <a:cubicBezTo>
                    <a:pt x="602" y="0"/>
                    <a:pt x="602" y="0"/>
                    <a:pt x="602" y="0"/>
                  </a:cubicBezTo>
                  <a:lnTo>
                    <a:pt x="418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166173" y="5197538"/>
            <a:ext cx="537576" cy="530604"/>
            <a:chOff x="9883775" y="2357438"/>
            <a:chExt cx="3286126" cy="3276601"/>
          </a:xfrm>
          <a:solidFill>
            <a:schemeClr val="bg1"/>
          </a:solidFill>
        </p:grpSpPr>
        <p:sp>
          <p:nvSpPr>
            <p:cNvPr id="66" name="Freeform 168"/>
            <p:cNvSpPr>
              <a:spLocks/>
            </p:cNvSpPr>
            <p:nvPr/>
          </p:nvSpPr>
          <p:spPr bwMode="auto">
            <a:xfrm>
              <a:off x="9883775" y="4749801"/>
              <a:ext cx="879475" cy="884238"/>
            </a:xfrm>
            <a:custGeom>
              <a:avLst/>
              <a:gdLst>
                <a:gd name="T0" fmla="*/ 127 w 234"/>
                <a:gd name="T1" fmla="*/ 34 h 235"/>
                <a:gd name="T2" fmla="*/ 93 w 234"/>
                <a:gd name="T3" fmla="*/ 0 h 235"/>
                <a:gd name="T4" fmla="*/ 36 w 234"/>
                <a:gd name="T5" fmla="*/ 91 h 235"/>
                <a:gd name="T6" fmla="*/ 6 w 234"/>
                <a:gd name="T7" fmla="*/ 200 h 235"/>
                <a:gd name="T8" fmla="*/ 0 w 234"/>
                <a:gd name="T9" fmla="*/ 235 h 235"/>
                <a:gd name="T10" fmla="*/ 35 w 234"/>
                <a:gd name="T11" fmla="*/ 228 h 235"/>
                <a:gd name="T12" fmla="*/ 142 w 234"/>
                <a:gd name="T13" fmla="*/ 198 h 235"/>
                <a:gd name="T14" fmla="*/ 234 w 234"/>
                <a:gd name="T15" fmla="*/ 141 h 235"/>
                <a:gd name="T16" fmla="*/ 200 w 234"/>
                <a:gd name="T17" fmla="*/ 107 h 235"/>
                <a:gd name="T18" fmla="*/ 122 w 234"/>
                <a:gd name="T19" fmla="*/ 154 h 235"/>
                <a:gd name="T20" fmla="*/ 61 w 234"/>
                <a:gd name="T21" fmla="*/ 173 h 235"/>
                <a:gd name="T22" fmla="*/ 79 w 234"/>
                <a:gd name="T23" fmla="*/ 112 h 235"/>
                <a:gd name="T24" fmla="*/ 127 w 234"/>
                <a:gd name="T25" fmla="*/ 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4" h="235">
                  <a:moveTo>
                    <a:pt x="127" y="34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73" y="21"/>
                    <a:pt x="50" y="61"/>
                    <a:pt x="36" y="91"/>
                  </a:cubicBezTo>
                  <a:cubicBezTo>
                    <a:pt x="21" y="122"/>
                    <a:pt x="8" y="192"/>
                    <a:pt x="6" y="20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35" y="228"/>
                    <a:pt x="35" y="228"/>
                    <a:pt x="35" y="228"/>
                  </a:cubicBezTo>
                  <a:cubicBezTo>
                    <a:pt x="42" y="226"/>
                    <a:pt x="111" y="213"/>
                    <a:pt x="142" y="198"/>
                  </a:cubicBezTo>
                  <a:cubicBezTo>
                    <a:pt x="173" y="183"/>
                    <a:pt x="214" y="162"/>
                    <a:pt x="234" y="141"/>
                  </a:cubicBezTo>
                  <a:cubicBezTo>
                    <a:pt x="200" y="107"/>
                    <a:pt x="200" y="107"/>
                    <a:pt x="200" y="107"/>
                  </a:cubicBezTo>
                  <a:cubicBezTo>
                    <a:pt x="188" y="119"/>
                    <a:pt x="159" y="137"/>
                    <a:pt x="122" y="154"/>
                  </a:cubicBezTo>
                  <a:cubicBezTo>
                    <a:pt x="109" y="161"/>
                    <a:pt x="83" y="168"/>
                    <a:pt x="61" y="173"/>
                  </a:cubicBezTo>
                  <a:cubicBezTo>
                    <a:pt x="66" y="150"/>
                    <a:pt x="73" y="125"/>
                    <a:pt x="79" y="112"/>
                  </a:cubicBezTo>
                  <a:cubicBezTo>
                    <a:pt x="92" y="84"/>
                    <a:pt x="112" y="49"/>
                    <a:pt x="127" y="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69"/>
            <p:cNvSpPr>
              <a:spLocks noEditPoints="1"/>
            </p:cNvSpPr>
            <p:nvPr/>
          </p:nvSpPr>
          <p:spPr bwMode="auto">
            <a:xfrm>
              <a:off x="9936163" y="2357438"/>
              <a:ext cx="3233738" cy="3235325"/>
            </a:xfrm>
            <a:custGeom>
              <a:avLst/>
              <a:gdLst>
                <a:gd name="T0" fmla="*/ 675 w 860"/>
                <a:gd name="T1" fmla="*/ 26 h 860"/>
                <a:gd name="T2" fmla="*/ 454 w 860"/>
                <a:gd name="T3" fmla="*/ 146 h 860"/>
                <a:gd name="T4" fmla="*/ 246 w 860"/>
                <a:gd name="T5" fmla="*/ 384 h 860"/>
                <a:gd name="T6" fmla="*/ 193 w 860"/>
                <a:gd name="T7" fmla="*/ 387 h 860"/>
                <a:gd name="T8" fmla="*/ 0 w 860"/>
                <a:gd name="T9" fmla="*/ 530 h 860"/>
                <a:gd name="T10" fmla="*/ 171 w 860"/>
                <a:gd name="T11" fmla="*/ 589 h 860"/>
                <a:gd name="T12" fmla="*/ 171 w 860"/>
                <a:gd name="T13" fmla="*/ 690 h 860"/>
                <a:gd name="T14" fmla="*/ 272 w 860"/>
                <a:gd name="T15" fmla="*/ 690 h 860"/>
                <a:gd name="T16" fmla="*/ 330 w 860"/>
                <a:gd name="T17" fmla="*/ 860 h 860"/>
                <a:gd name="T18" fmla="*/ 473 w 860"/>
                <a:gd name="T19" fmla="*/ 668 h 860"/>
                <a:gd name="T20" fmla="*/ 477 w 860"/>
                <a:gd name="T21" fmla="*/ 616 h 860"/>
                <a:gd name="T22" fmla="*/ 715 w 860"/>
                <a:gd name="T23" fmla="*/ 406 h 860"/>
                <a:gd name="T24" fmla="*/ 834 w 860"/>
                <a:gd name="T25" fmla="*/ 185 h 860"/>
                <a:gd name="T26" fmla="*/ 860 w 860"/>
                <a:gd name="T27" fmla="*/ 0 h 860"/>
                <a:gd name="T28" fmla="*/ 675 w 860"/>
                <a:gd name="T29" fmla="*/ 26 h 860"/>
                <a:gd name="T30" fmla="*/ 787 w 860"/>
                <a:gd name="T31" fmla="*/ 179 h 860"/>
                <a:gd name="T32" fmla="*/ 683 w 860"/>
                <a:gd name="T33" fmla="*/ 370 h 860"/>
                <a:gd name="T34" fmla="*/ 438 w 860"/>
                <a:gd name="T35" fmla="*/ 587 h 860"/>
                <a:gd name="T36" fmla="*/ 431 w 860"/>
                <a:gd name="T37" fmla="*/ 593 h 860"/>
                <a:gd name="T38" fmla="*/ 426 w 860"/>
                <a:gd name="T39" fmla="*/ 650 h 860"/>
                <a:gd name="T40" fmla="*/ 346 w 860"/>
                <a:gd name="T41" fmla="*/ 759 h 860"/>
                <a:gd name="T42" fmla="*/ 306 w 860"/>
                <a:gd name="T43" fmla="*/ 642 h 860"/>
                <a:gd name="T44" fmla="*/ 219 w 860"/>
                <a:gd name="T45" fmla="*/ 642 h 860"/>
                <a:gd name="T46" fmla="*/ 219 w 860"/>
                <a:gd name="T47" fmla="*/ 555 h 860"/>
                <a:gd name="T48" fmla="*/ 102 w 860"/>
                <a:gd name="T49" fmla="*/ 514 h 860"/>
                <a:gd name="T50" fmla="*/ 210 w 860"/>
                <a:gd name="T51" fmla="*/ 434 h 860"/>
                <a:gd name="T52" fmla="*/ 269 w 860"/>
                <a:gd name="T53" fmla="*/ 430 h 860"/>
                <a:gd name="T54" fmla="*/ 275 w 860"/>
                <a:gd name="T55" fmla="*/ 423 h 860"/>
                <a:gd name="T56" fmla="*/ 490 w 860"/>
                <a:gd name="T57" fmla="*/ 177 h 860"/>
                <a:gd name="T58" fmla="*/ 682 w 860"/>
                <a:gd name="T59" fmla="*/ 74 h 860"/>
                <a:gd name="T60" fmla="*/ 804 w 860"/>
                <a:gd name="T61" fmla="*/ 57 h 860"/>
                <a:gd name="T62" fmla="*/ 787 w 860"/>
                <a:gd name="T63" fmla="*/ 179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0" h="860">
                  <a:moveTo>
                    <a:pt x="675" y="26"/>
                  </a:moveTo>
                  <a:cubicBezTo>
                    <a:pt x="588" y="38"/>
                    <a:pt x="512" y="79"/>
                    <a:pt x="454" y="146"/>
                  </a:cubicBezTo>
                  <a:cubicBezTo>
                    <a:pt x="406" y="200"/>
                    <a:pt x="276" y="349"/>
                    <a:pt x="246" y="384"/>
                  </a:cubicBezTo>
                  <a:cubicBezTo>
                    <a:pt x="193" y="387"/>
                    <a:pt x="193" y="387"/>
                    <a:pt x="193" y="387"/>
                  </a:cubicBezTo>
                  <a:cubicBezTo>
                    <a:pt x="0" y="530"/>
                    <a:pt x="0" y="530"/>
                    <a:pt x="0" y="530"/>
                  </a:cubicBezTo>
                  <a:cubicBezTo>
                    <a:pt x="171" y="589"/>
                    <a:pt x="171" y="589"/>
                    <a:pt x="171" y="589"/>
                  </a:cubicBezTo>
                  <a:cubicBezTo>
                    <a:pt x="171" y="690"/>
                    <a:pt x="171" y="690"/>
                    <a:pt x="171" y="690"/>
                  </a:cubicBezTo>
                  <a:cubicBezTo>
                    <a:pt x="272" y="690"/>
                    <a:pt x="272" y="690"/>
                    <a:pt x="272" y="690"/>
                  </a:cubicBezTo>
                  <a:cubicBezTo>
                    <a:pt x="330" y="860"/>
                    <a:pt x="330" y="860"/>
                    <a:pt x="330" y="860"/>
                  </a:cubicBezTo>
                  <a:cubicBezTo>
                    <a:pt x="473" y="668"/>
                    <a:pt x="473" y="668"/>
                    <a:pt x="473" y="668"/>
                  </a:cubicBezTo>
                  <a:cubicBezTo>
                    <a:pt x="477" y="616"/>
                    <a:pt x="477" y="616"/>
                    <a:pt x="477" y="616"/>
                  </a:cubicBezTo>
                  <a:cubicBezTo>
                    <a:pt x="512" y="586"/>
                    <a:pt x="661" y="454"/>
                    <a:pt x="715" y="406"/>
                  </a:cubicBezTo>
                  <a:cubicBezTo>
                    <a:pt x="781" y="348"/>
                    <a:pt x="822" y="272"/>
                    <a:pt x="834" y="185"/>
                  </a:cubicBezTo>
                  <a:cubicBezTo>
                    <a:pt x="860" y="0"/>
                    <a:pt x="860" y="0"/>
                    <a:pt x="860" y="0"/>
                  </a:cubicBezTo>
                  <a:lnTo>
                    <a:pt x="675" y="26"/>
                  </a:lnTo>
                  <a:close/>
                  <a:moveTo>
                    <a:pt x="787" y="179"/>
                  </a:moveTo>
                  <a:cubicBezTo>
                    <a:pt x="776" y="254"/>
                    <a:pt x="741" y="320"/>
                    <a:pt x="683" y="370"/>
                  </a:cubicBezTo>
                  <a:cubicBezTo>
                    <a:pt x="622" y="424"/>
                    <a:pt x="440" y="585"/>
                    <a:pt x="438" y="587"/>
                  </a:cubicBezTo>
                  <a:cubicBezTo>
                    <a:pt x="431" y="593"/>
                    <a:pt x="431" y="593"/>
                    <a:pt x="431" y="593"/>
                  </a:cubicBezTo>
                  <a:cubicBezTo>
                    <a:pt x="426" y="650"/>
                    <a:pt x="426" y="650"/>
                    <a:pt x="426" y="650"/>
                  </a:cubicBezTo>
                  <a:cubicBezTo>
                    <a:pt x="346" y="759"/>
                    <a:pt x="346" y="759"/>
                    <a:pt x="346" y="759"/>
                  </a:cubicBezTo>
                  <a:cubicBezTo>
                    <a:pt x="306" y="642"/>
                    <a:pt x="306" y="642"/>
                    <a:pt x="306" y="642"/>
                  </a:cubicBezTo>
                  <a:cubicBezTo>
                    <a:pt x="219" y="642"/>
                    <a:pt x="219" y="642"/>
                    <a:pt x="219" y="642"/>
                  </a:cubicBezTo>
                  <a:cubicBezTo>
                    <a:pt x="219" y="555"/>
                    <a:pt x="219" y="555"/>
                    <a:pt x="219" y="555"/>
                  </a:cubicBezTo>
                  <a:cubicBezTo>
                    <a:pt x="102" y="514"/>
                    <a:pt x="102" y="514"/>
                    <a:pt x="102" y="514"/>
                  </a:cubicBezTo>
                  <a:cubicBezTo>
                    <a:pt x="210" y="434"/>
                    <a:pt x="210" y="434"/>
                    <a:pt x="210" y="434"/>
                  </a:cubicBezTo>
                  <a:cubicBezTo>
                    <a:pt x="269" y="430"/>
                    <a:pt x="269" y="430"/>
                    <a:pt x="269" y="430"/>
                  </a:cubicBezTo>
                  <a:cubicBezTo>
                    <a:pt x="275" y="423"/>
                    <a:pt x="275" y="423"/>
                    <a:pt x="275" y="423"/>
                  </a:cubicBezTo>
                  <a:cubicBezTo>
                    <a:pt x="275" y="423"/>
                    <a:pt x="436" y="239"/>
                    <a:pt x="490" y="177"/>
                  </a:cubicBezTo>
                  <a:cubicBezTo>
                    <a:pt x="540" y="120"/>
                    <a:pt x="607" y="84"/>
                    <a:pt x="682" y="74"/>
                  </a:cubicBezTo>
                  <a:cubicBezTo>
                    <a:pt x="804" y="57"/>
                    <a:pt x="804" y="57"/>
                    <a:pt x="804" y="57"/>
                  </a:cubicBezTo>
                  <a:lnTo>
                    <a:pt x="787" y="1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70"/>
            <p:cNvSpPr>
              <a:spLocks noEditPoints="1"/>
            </p:cNvSpPr>
            <p:nvPr/>
          </p:nvSpPr>
          <p:spPr bwMode="auto">
            <a:xfrm>
              <a:off x="11880850" y="3019426"/>
              <a:ext cx="601663" cy="628650"/>
            </a:xfrm>
            <a:custGeom>
              <a:avLst/>
              <a:gdLst>
                <a:gd name="T0" fmla="*/ 24 w 160"/>
                <a:gd name="T1" fmla="*/ 31 h 167"/>
                <a:gd name="T2" fmla="*/ 0 w 160"/>
                <a:gd name="T3" fmla="*/ 87 h 167"/>
                <a:gd name="T4" fmla="*/ 24 w 160"/>
                <a:gd name="T5" fmla="*/ 144 h 167"/>
                <a:gd name="T6" fmla="*/ 80 w 160"/>
                <a:gd name="T7" fmla="*/ 167 h 167"/>
                <a:gd name="T8" fmla="*/ 136 w 160"/>
                <a:gd name="T9" fmla="*/ 144 h 167"/>
                <a:gd name="T10" fmla="*/ 160 w 160"/>
                <a:gd name="T11" fmla="*/ 87 h 167"/>
                <a:gd name="T12" fmla="*/ 136 w 160"/>
                <a:gd name="T13" fmla="*/ 31 h 167"/>
                <a:gd name="T14" fmla="*/ 24 w 160"/>
                <a:gd name="T15" fmla="*/ 31 h 167"/>
                <a:gd name="T16" fmla="*/ 102 w 160"/>
                <a:gd name="T17" fmla="*/ 110 h 167"/>
                <a:gd name="T18" fmla="*/ 58 w 160"/>
                <a:gd name="T19" fmla="*/ 110 h 167"/>
                <a:gd name="T20" fmla="*/ 48 w 160"/>
                <a:gd name="T21" fmla="*/ 87 h 167"/>
                <a:gd name="T22" fmla="*/ 58 w 160"/>
                <a:gd name="T23" fmla="*/ 65 h 167"/>
                <a:gd name="T24" fmla="*/ 80 w 160"/>
                <a:gd name="T25" fmla="*/ 56 h 167"/>
                <a:gd name="T26" fmla="*/ 102 w 160"/>
                <a:gd name="T27" fmla="*/ 65 h 167"/>
                <a:gd name="T28" fmla="*/ 112 w 160"/>
                <a:gd name="T29" fmla="*/ 87 h 167"/>
                <a:gd name="T30" fmla="*/ 102 w 160"/>
                <a:gd name="T31" fmla="*/ 11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0" h="167">
                  <a:moveTo>
                    <a:pt x="24" y="31"/>
                  </a:moveTo>
                  <a:cubicBezTo>
                    <a:pt x="9" y="46"/>
                    <a:pt x="0" y="66"/>
                    <a:pt x="0" y="87"/>
                  </a:cubicBezTo>
                  <a:cubicBezTo>
                    <a:pt x="0" y="109"/>
                    <a:pt x="9" y="129"/>
                    <a:pt x="24" y="144"/>
                  </a:cubicBezTo>
                  <a:cubicBezTo>
                    <a:pt x="39" y="159"/>
                    <a:pt x="60" y="167"/>
                    <a:pt x="80" y="167"/>
                  </a:cubicBezTo>
                  <a:cubicBezTo>
                    <a:pt x="100" y="167"/>
                    <a:pt x="121" y="159"/>
                    <a:pt x="136" y="144"/>
                  </a:cubicBezTo>
                  <a:cubicBezTo>
                    <a:pt x="151" y="129"/>
                    <a:pt x="160" y="109"/>
                    <a:pt x="160" y="87"/>
                  </a:cubicBezTo>
                  <a:cubicBezTo>
                    <a:pt x="160" y="66"/>
                    <a:pt x="151" y="46"/>
                    <a:pt x="136" y="31"/>
                  </a:cubicBezTo>
                  <a:cubicBezTo>
                    <a:pt x="105" y="0"/>
                    <a:pt x="55" y="0"/>
                    <a:pt x="24" y="31"/>
                  </a:cubicBezTo>
                  <a:close/>
                  <a:moveTo>
                    <a:pt x="102" y="110"/>
                  </a:moveTo>
                  <a:cubicBezTo>
                    <a:pt x="90" y="122"/>
                    <a:pt x="70" y="122"/>
                    <a:pt x="58" y="110"/>
                  </a:cubicBezTo>
                  <a:cubicBezTo>
                    <a:pt x="52" y="104"/>
                    <a:pt x="48" y="96"/>
                    <a:pt x="48" y="87"/>
                  </a:cubicBezTo>
                  <a:cubicBezTo>
                    <a:pt x="48" y="79"/>
                    <a:pt x="52" y="71"/>
                    <a:pt x="58" y="65"/>
                  </a:cubicBezTo>
                  <a:cubicBezTo>
                    <a:pt x="64" y="59"/>
                    <a:pt x="72" y="56"/>
                    <a:pt x="80" y="56"/>
                  </a:cubicBezTo>
                  <a:cubicBezTo>
                    <a:pt x="88" y="56"/>
                    <a:pt x="96" y="59"/>
                    <a:pt x="102" y="65"/>
                  </a:cubicBezTo>
                  <a:cubicBezTo>
                    <a:pt x="108" y="71"/>
                    <a:pt x="112" y="79"/>
                    <a:pt x="112" y="87"/>
                  </a:cubicBezTo>
                  <a:cubicBezTo>
                    <a:pt x="112" y="96"/>
                    <a:pt x="108" y="104"/>
                    <a:pt x="102" y="1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1383440" y="3868419"/>
            <a:ext cx="334257" cy="545658"/>
            <a:chOff x="-2651126" y="1468438"/>
            <a:chExt cx="2493963" cy="3368675"/>
          </a:xfrm>
          <a:solidFill>
            <a:schemeClr val="bg1"/>
          </a:solidFill>
        </p:grpSpPr>
        <p:sp>
          <p:nvSpPr>
            <p:cNvPr id="111" name="Freeform 160"/>
            <p:cNvSpPr>
              <a:spLocks noEditPoints="1"/>
            </p:cNvSpPr>
            <p:nvPr/>
          </p:nvSpPr>
          <p:spPr bwMode="auto">
            <a:xfrm>
              <a:off x="-2651126" y="1468438"/>
              <a:ext cx="2493963" cy="3368675"/>
            </a:xfrm>
            <a:custGeom>
              <a:avLst/>
              <a:gdLst>
                <a:gd name="T0" fmla="*/ 593 w 663"/>
                <a:gd name="T1" fmla="*/ 0 h 896"/>
                <a:gd name="T2" fmla="*/ 70 w 663"/>
                <a:gd name="T3" fmla="*/ 0 h 896"/>
                <a:gd name="T4" fmla="*/ 0 w 663"/>
                <a:gd name="T5" fmla="*/ 70 h 896"/>
                <a:gd name="T6" fmla="*/ 0 w 663"/>
                <a:gd name="T7" fmla="*/ 826 h 896"/>
                <a:gd name="T8" fmla="*/ 70 w 663"/>
                <a:gd name="T9" fmla="*/ 896 h 896"/>
                <a:gd name="T10" fmla="*/ 593 w 663"/>
                <a:gd name="T11" fmla="*/ 896 h 896"/>
                <a:gd name="T12" fmla="*/ 663 w 663"/>
                <a:gd name="T13" fmla="*/ 826 h 896"/>
                <a:gd name="T14" fmla="*/ 663 w 663"/>
                <a:gd name="T15" fmla="*/ 70 h 896"/>
                <a:gd name="T16" fmla="*/ 593 w 663"/>
                <a:gd name="T17" fmla="*/ 0 h 896"/>
                <a:gd name="T18" fmla="*/ 615 w 663"/>
                <a:gd name="T19" fmla="*/ 826 h 896"/>
                <a:gd name="T20" fmla="*/ 593 w 663"/>
                <a:gd name="T21" fmla="*/ 848 h 896"/>
                <a:gd name="T22" fmla="*/ 70 w 663"/>
                <a:gd name="T23" fmla="*/ 848 h 896"/>
                <a:gd name="T24" fmla="*/ 48 w 663"/>
                <a:gd name="T25" fmla="*/ 826 h 896"/>
                <a:gd name="T26" fmla="*/ 48 w 663"/>
                <a:gd name="T27" fmla="*/ 70 h 896"/>
                <a:gd name="T28" fmla="*/ 70 w 663"/>
                <a:gd name="T29" fmla="*/ 48 h 896"/>
                <a:gd name="T30" fmla="*/ 593 w 663"/>
                <a:gd name="T31" fmla="*/ 48 h 896"/>
                <a:gd name="T32" fmla="*/ 615 w 663"/>
                <a:gd name="T33" fmla="*/ 70 h 896"/>
                <a:gd name="T34" fmla="*/ 615 w 663"/>
                <a:gd name="T35" fmla="*/ 826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3" h="896">
                  <a:moveTo>
                    <a:pt x="593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826"/>
                    <a:pt x="0" y="826"/>
                    <a:pt x="0" y="826"/>
                  </a:cubicBezTo>
                  <a:cubicBezTo>
                    <a:pt x="0" y="865"/>
                    <a:pt x="31" y="896"/>
                    <a:pt x="70" y="896"/>
                  </a:cubicBezTo>
                  <a:cubicBezTo>
                    <a:pt x="593" y="896"/>
                    <a:pt x="593" y="896"/>
                    <a:pt x="593" y="896"/>
                  </a:cubicBezTo>
                  <a:cubicBezTo>
                    <a:pt x="632" y="896"/>
                    <a:pt x="663" y="865"/>
                    <a:pt x="663" y="826"/>
                  </a:cubicBezTo>
                  <a:cubicBezTo>
                    <a:pt x="663" y="70"/>
                    <a:pt x="663" y="70"/>
                    <a:pt x="663" y="70"/>
                  </a:cubicBezTo>
                  <a:cubicBezTo>
                    <a:pt x="663" y="31"/>
                    <a:pt x="632" y="0"/>
                    <a:pt x="593" y="0"/>
                  </a:cubicBezTo>
                  <a:close/>
                  <a:moveTo>
                    <a:pt x="615" y="826"/>
                  </a:moveTo>
                  <a:cubicBezTo>
                    <a:pt x="615" y="838"/>
                    <a:pt x="605" y="848"/>
                    <a:pt x="593" y="848"/>
                  </a:cubicBezTo>
                  <a:cubicBezTo>
                    <a:pt x="70" y="848"/>
                    <a:pt x="70" y="848"/>
                    <a:pt x="70" y="848"/>
                  </a:cubicBezTo>
                  <a:cubicBezTo>
                    <a:pt x="58" y="848"/>
                    <a:pt x="48" y="838"/>
                    <a:pt x="48" y="826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48" y="58"/>
                    <a:pt x="58" y="48"/>
                    <a:pt x="70" y="48"/>
                  </a:cubicBezTo>
                  <a:cubicBezTo>
                    <a:pt x="593" y="48"/>
                    <a:pt x="593" y="48"/>
                    <a:pt x="593" y="48"/>
                  </a:cubicBezTo>
                  <a:cubicBezTo>
                    <a:pt x="605" y="48"/>
                    <a:pt x="615" y="58"/>
                    <a:pt x="615" y="70"/>
                  </a:cubicBezTo>
                  <a:lnTo>
                    <a:pt x="615" y="8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61"/>
            <p:cNvSpPr>
              <a:spLocks/>
            </p:cNvSpPr>
            <p:nvPr/>
          </p:nvSpPr>
          <p:spPr bwMode="auto">
            <a:xfrm>
              <a:off x="-1657351" y="4294188"/>
              <a:ext cx="508000" cy="180975"/>
            </a:xfrm>
            <a:custGeom>
              <a:avLst/>
              <a:gdLst>
                <a:gd name="T0" fmla="*/ 111 w 135"/>
                <a:gd name="T1" fmla="*/ 0 h 48"/>
                <a:gd name="T2" fmla="*/ 24 w 135"/>
                <a:gd name="T3" fmla="*/ 0 h 48"/>
                <a:gd name="T4" fmla="*/ 0 w 135"/>
                <a:gd name="T5" fmla="*/ 24 h 48"/>
                <a:gd name="T6" fmla="*/ 24 w 135"/>
                <a:gd name="T7" fmla="*/ 48 h 48"/>
                <a:gd name="T8" fmla="*/ 111 w 135"/>
                <a:gd name="T9" fmla="*/ 48 h 48"/>
                <a:gd name="T10" fmla="*/ 135 w 135"/>
                <a:gd name="T11" fmla="*/ 24 h 48"/>
                <a:gd name="T12" fmla="*/ 111 w 135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48">
                  <a:moveTo>
                    <a:pt x="111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24" y="48"/>
                    <a:pt x="135" y="37"/>
                    <a:pt x="135" y="24"/>
                  </a:cubicBezTo>
                  <a:cubicBezTo>
                    <a:pt x="135" y="11"/>
                    <a:pt x="124" y="0"/>
                    <a:pt x="1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62"/>
            <p:cNvSpPr>
              <a:spLocks noEditPoints="1"/>
            </p:cNvSpPr>
            <p:nvPr/>
          </p:nvSpPr>
          <p:spPr bwMode="auto">
            <a:xfrm>
              <a:off x="-2270126" y="1851026"/>
              <a:ext cx="1733550" cy="2263775"/>
            </a:xfrm>
            <a:custGeom>
              <a:avLst/>
              <a:gdLst>
                <a:gd name="T0" fmla="*/ 0 w 461"/>
                <a:gd name="T1" fmla="*/ 602 h 602"/>
                <a:gd name="T2" fmla="*/ 461 w 461"/>
                <a:gd name="T3" fmla="*/ 602 h 602"/>
                <a:gd name="T4" fmla="*/ 461 w 461"/>
                <a:gd name="T5" fmla="*/ 0 h 602"/>
                <a:gd name="T6" fmla="*/ 0 w 461"/>
                <a:gd name="T7" fmla="*/ 0 h 602"/>
                <a:gd name="T8" fmla="*/ 0 w 461"/>
                <a:gd name="T9" fmla="*/ 602 h 602"/>
                <a:gd name="T10" fmla="*/ 48 w 461"/>
                <a:gd name="T11" fmla="*/ 554 h 602"/>
                <a:gd name="T12" fmla="*/ 48 w 461"/>
                <a:gd name="T13" fmla="*/ 330 h 602"/>
                <a:gd name="T14" fmla="*/ 151 w 461"/>
                <a:gd name="T15" fmla="*/ 330 h 602"/>
                <a:gd name="T16" fmla="*/ 174 w 461"/>
                <a:gd name="T17" fmla="*/ 312 h 602"/>
                <a:gd name="T18" fmla="*/ 192 w 461"/>
                <a:gd name="T19" fmla="*/ 237 h 602"/>
                <a:gd name="T20" fmla="*/ 252 w 461"/>
                <a:gd name="T21" fmla="*/ 479 h 602"/>
                <a:gd name="T22" fmla="*/ 275 w 461"/>
                <a:gd name="T23" fmla="*/ 497 h 602"/>
                <a:gd name="T24" fmla="*/ 275 w 461"/>
                <a:gd name="T25" fmla="*/ 497 h 602"/>
                <a:gd name="T26" fmla="*/ 298 w 461"/>
                <a:gd name="T27" fmla="*/ 479 h 602"/>
                <a:gd name="T28" fmla="*/ 337 w 461"/>
                <a:gd name="T29" fmla="*/ 328 h 602"/>
                <a:gd name="T30" fmla="*/ 413 w 461"/>
                <a:gd name="T31" fmla="*/ 328 h 602"/>
                <a:gd name="T32" fmla="*/ 413 w 461"/>
                <a:gd name="T33" fmla="*/ 554 h 602"/>
                <a:gd name="T34" fmla="*/ 48 w 461"/>
                <a:gd name="T35" fmla="*/ 554 h 602"/>
                <a:gd name="T36" fmla="*/ 413 w 461"/>
                <a:gd name="T37" fmla="*/ 48 h 602"/>
                <a:gd name="T38" fmla="*/ 413 w 461"/>
                <a:gd name="T39" fmla="*/ 280 h 602"/>
                <a:gd name="T40" fmla="*/ 318 w 461"/>
                <a:gd name="T41" fmla="*/ 280 h 602"/>
                <a:gd name="T42" fmla="*/ 295 w 461"/>
                <a:gd name="T43" fmla="*/ 298 h 602"/>
                <a:gd name="T44" fmla="*/ 275 w 461"/>
                <a:gd name="T45" fmla="*/ 374 h 602"/>
                <a:gd name="T46" fmla="*/ 215 w 461"/>
                <a:gd name="T47" fmla="*/ 129 h 602"/>
                <a:gd name="T48" fmla="*/ 192 w 461"/>
                <a:gd name="T49" fmla="*/ 110 h 602"/>
                <a:gd name="T50" fmla="*/ 191 w 461"/>
                <a:gd name="T51" fmla="*/ 110 h 602"/>
                <a:gd name="T52" fmla="*/ 168 w 461"/>
                <a:gd name="T53" fmla="*/ 129 h 602"/>
                <a:gd name="T54" fmla="*/ 132 w 461"/>
                <a:gd name="T55" fmla="*/ 282 h 602"/>
                <a:gd name="T56" fmla="*/ 48 w 461"/>
                <a:gd name="T57" fmla="*/ 282 h 602"/>
                <a:gd name="T58" fmla="*/ 48 w 461"/>
                <a:gd name="T59" fmla="*/ 48 h 602"/>
                <a:gd name="T60" fmla="*/ 413 w 461"/>
                <a:gd name="T61" fmla="*/ 48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61" h="602">
                  <a:moveTo>
                    <a:pt x="0" y="602"/>
                  </a:moveTo>
                  <a:cubicBezTo>
                    <a:pt x="461" y="602"/>
                    <a:pt x="461" y="602"/>
                    <a:pt x="461" y="602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02"/>
                  </a:lnTo>
                  <a:close/>
                  <a:moveTo>
                    <a:pt x="48" y="554"/>
                  </a:moveTo>
                  <a:cubicBezTo>
                    <a:pt x="48" y="330"/>
                    <a:pt x="48" y="330"/>
                    <a:pt x="48" y="330"/>
                  </a:cubicBezTo>
                  <a:cubicBezTo>
                    <a:pt x="151" y="330"/>
                    <a:pt x="151" y="330"/>
                    <a:pt x="151" y="330"/>
                  </a:cubicBezTo>
                  <a:cubicBezTo>
                    <a:pt x="162" y="330"/>
                    <a:pt x="172" y="323"/>
                    <a:pt x="174" y="312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52" y="479"/>
                    <a:pt x="252" y="479"/>
                    <a:pt x="252" y="479"/>
                  </a:cubicBezTo>
                  <a:cubicBezTo>
                    <a:pt x="254" y="490"/>
                    <a:pt x="264" y="497"/>
                    <a:pt x="275" y="497"/>
                  </a:cubicBezTo>
                  <a:cubicBezTo>
                    <a:pt x="275" y="497"/>
                    <a:pt x="275" y="497"/>
                    <a:pt x="275" y="497"/>
                  </a:cubicBezTo>
                  <a:cubicBezTo>
                    <a:pt x="286" y="497"/>
                    <a:pt x="296" y="490"/>
                    <a:pt x="298" y="479"/>
                  </a:cubicBezTo>
                  <a:cubicBezTo>
                    <a:pt x="337" y="328"/>
                    <a:pt x="337" y="328"/>
                    <a:pt x="337" y="328"/>
                  </a:cubicBezTo>
                  <a:cubicBezTo>
                    <a:pt x="413" y="328"/>
                    <a:pt x="413" y="328"/>
                    <a:pt x="413" y="328"/>
                  </a:cubicBezTo>
                  <a:cubicBezTo>
                    <a:pt x="413" y="554"/>
                    <a:pt x="413" y="554"/>
                    <a:pt x="413" y="554"/>
                  </a:cubicBezTo>
                  <a:lnTo>
                    <a:pt x="48" y="554"/>
                  </a:lnTo>
                  <a:close/>
                  <a:moveTo>
                    <a:pt x="413" y="48"/>
                  </a:moveTo>
                  <a:cubicBezTo>
                    <a:pt x="413" y="280"/>
                    <a:pt x="413" y="280"/>
                    <a:pt x="413" y="280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07" y="280"/>
                    <a:pt x="297" y="287"/>
                    <a:pt x="295" y="298"/>
                  </a:cubicBezTo>
                  <a:cubicBezTo>
                    <a:pt x="275" y="374"/>
                    <a:pt x="275" y="374"/>
                    <a:pt x="275" y="374"/>
                  </a:cubicBezTo>
                  <a:cubicBezTo>
                    <a:pt x="215" y="129"/>
                    <a:pt x="215" y="129"/>
                    <a:pt x="215" y="129"/>
                  </a:cubicBezTo>
                  <a:cubicBezTo>
                    <a:pt x="212" y="118"/>
                    <a:pt x="203" y="110"/>
                    <a:pt x="192" y="110"/>
                  </a:cubicBezTo>
                  <a:cubicBezTo>
                    <a:pt x="191" y="110"/>
                    <a:pt x="191" y="110"/>
                    <a:pt x="191" y="110"/>
                  </a:cubicBezTo>
                  <a:cubicBezTo>
                    <a:pt x="180" y="110"/>
                    <a:pt x="171" y="118"/>
                    <a:pt x="168" y="129"/>
                  </a:cubicBezTo>
                  <a:cubicBezTo>
                    <a:pt x="132" y="282"/>
                    <a:pt x="132" y="282"/>
                    <a:pt x="132" y="282"/>
                  </a:cubicBezTo>
                  <a:cubicBezTo>
                    <a:pt x="48" y="282"/>
                    <a:pt x="48" y="282"/>
                    <a:pt x="48" y="282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413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4" name="Group 231"/>
          <p:cNvGrpSpPr/>
          <p:nvPr/>
        </p:nvGrpSpPr>
        <p:grpSpPr>
          <a:xfrm>
            <a:off x="11415273" y="5210459"/>
            <a:ext cx="368301" cy="458787"/>
            <a:chOff x="555625" y="2976563"/>
            <a:chExt cx="368301" cy="458787"/>
          </a:xfrm>
          <a:solidFill>
            <a:schemeClr val="bg1"/>
          </a:solidFill>
        </p:grpSpPr>
        <p:sp>
          <p:nvSpPr>
            <p:cNvPr id="115" name="Freeform 18"/>
            <p:cNvSpPr>
              <a:spLocks/>
            </p:cNvSpPr>
            <p:nvPr/>
          </p:nvSpPr>
          <p:spPr bwMode="auto">
            <a:xfrm>
              <a:off x="604838" y="3059113"/>
              <a:ext cx="66675" cy="68262"/>
            </a:xfrm>
            <a:custGeom>
              <a:avLst/>
              <a:gdLst/>
              <a:ahLst/>
              <a:cxnLst>
                <a:cxn ang="0">
                  <a:pos x="81" y="132"/>
                </a:cxn>
                <a:cxn ang="0">
                  <a:pos x="104" y="132"/>
                </a:cxn>
                <a:cxn ang="0">
                  <a:pos x="104" y="132"/>
                </a:cxn>
                <a:cxn ang="0">
                  <a:pos x="104" y="132"/>
                </a:cxn>
                <a:cxn ang="0">
                  <a:pos x="111" y="131"/>
                </a:cxn>
                <a:cxn ang="0">
                  <a:pos x="112" y="130"/>
                </a:cxn>
                <a:cxn ang="0">
                  <a:pos x="118" y="128"/>
                </a:cxn>
                <a:cxn ang="0">
                  <a:pos x="118" y="128"/>
                </a:cxn>
                <a:cxn ang="0">
                  <a:pos x="128" y="117"/>
                </a:cxn>
                <a:cxn ang="0">
                  <a:pos x="128" y="117"/>
                </a:cxn>
                <a:cxn ang="0">
                  <a:pos x="128" y="117"/>
                </a:cxn>
                <a:cxn ang="0">
                  <a:pos x="130" y="111"/>
                </a:cxn>
                <a:cxn ang="0">
                  <a:pos x="131" y="110"/>
                </a:cxn>
                <a:cxn ang="0">
                  <a:pos x="131" y="104"/>
                </a:cxn>
                <a:cxn ang="0">
                  <a:pos x="131" y="38"/>
                </a:cxn>
                <a:cxn ang="0">
                  <a:pos x="131" y="28"/>
                </a:cxn>
                <a:cxn ang="0">
                  <a:pos x="123" y="8"/>
                </a:cxn>
                <a:cxn ang="0">
                  <a:pos x="104" y="0"/>
                </a:cxn>
                <a:cxn ang="0">
                  <a:pos x="28" y="0"/>
                </a:cxn>
                <a:cxn ang="0">
                  <a:pos x="8" y="8"/>
                </a:cxn>
                <a:cxn ang="0">
                  <a:pos x="0" y="28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1" y="110"/>
                </a:cxn>
                <a:cxn ang="0">
                  <a:pos x="1" y="111"/>
                </a:cxn>
                <a:cxn ang="0">
                  <a:pos x="3" y="117"/>
                </a:cxn>
                <a:cxn ang="0">
                  <a:pos x="3" y="117"/>
                </a:cxn>
                <a:cxn ang="0">
                  <a:pos x="3" y="117"/>
                </a:cxn>
                <a:cxn ang="0">
                  <a:pos x="13" y="128"/>
                </a:cxn>
                <a:cxn ang="0">
                  <a:pos x="14" y="128"/>
                </a:cxn>
                <a:cxn ang="0">
                  <a:pos x="19" y="130"/>
                </a:cxn>
                <a:cxn ang="0">
                  <a:pos x="21" y="131"/>
                </a:cxn>
                <a:cxn ang="0">
                  <a:pos x="28" y="132"/>
                </a:cxn>
                <a:cxn ang="0">
                  <a:pos x="28" y="132"/>
                </a:cxn>
                <a:cxn ang="0">
                  <a:pos x="28" y="132"/>
                </a:cxn>
                <a:cxn ang="0">
                  <a:pos x="51" y="132"/>
                </a:cxn>
                <a:cxn ang="0">
                  <a:pos x="81" y="132"/>
                </a:cxn>
              </a:cxnLst>
              <a:rect l="0" t="0" r="r" b="b"/>
              <a:pathLst>
                <a:path w="131" h="132">
                  <a:moveTo>
                    <a:pt x="81" y="132"/>
                  </a:moveTo>
                  <a:cubicBezTo>
                    <a:pt x="104" y="132"/>
                    <a:pt x="104" y="132"/>
                    <a:pt x="104" y="132"/>
                  </a:cubicBezTo>
                  <a:cubicBezTo>
                    <a:pt x="104" y="132"/>
                    <a:pt x="104" y="132"/>
                    <a:pt x="104" y="132"/>
                  </a:cubicBezTo>
                  <a:cubicBezTo>
                    <a:pt x="104" y="132"/>
                    <a:pt x="104" y="132"/>
                    <a:pt x="104" y="132"/>
                  </a:cubicBezTo>
                  <a:cubicBezTo>
                    <a:pt x="106" y="132"/>
                    <a:pt x="108" y="132"/>
                    <a:pt x="111" y="131"/>
                  </a:cubicBezTo>
                  <a:cubicBezTo>
                    <a:pt x="111" y="131"/>
                    <a:pt x="112" y="131"/>
                    <a:pt x="112" y="130"/>
                  </a:cubicBezTo>
                  <a:cubicBezTo>
                    <a:pt x="114" y="130"/>
                    <a:pt x="116" y="129"/>
                    <a:pt x="118" y="128"/>
                  </a:cubicBezTo>
                  <a:cubicBezTo>
                    <a:pt x="118" y="128"/>
                    <a:pt x="118" y="128"/>
                    <a:pt x="118" y="128"/>
                  </a:cubicBezTo>
                  <a:cubicBezTo>
                    <a:pt x="123" y="125"/>
                    <a:pt x="126" y="121"/>
                    <a:pt x="128" y="117"/>
                  </a:cubicBezTo>
                  <a:cubicBezTo>
                    <a:pt x="128" y="117"/>
                    <a:pt x="128" y="117"/>
                    <a:pt x="128" y="117"/>
                  </a:cubicBezTo>
                  <a:cubicBezTo>
                    <a:pt x="128" y="117"/>
                    <a:pt x="128" y="117"/>
                    <a:pt x="128" y="117"/>
                  </a:cubicBezTo>
                  <a:cubicBezTo>
                    <a:pt x="129" y="115"/>
                    <a:pt x="130" y="113"/>
                    <a:pt x="130" y="111"/>
                  </a:cubicBezTo>
                  <a:cubicBezTo>
                    <a:pt x="130" y="111"/>
                    <a:pt x="131" y="111"/>
                    <a:pt x="131" y="110"/>
                  </a:cubicBezTo>
                  <a:cubicBezTo>
                    <a:pt x="131" y="108"/>
                    <a:pt x="131" y="106"/>
                    <a:pt x="131" y="104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1" y="21"/>
                    <a:pt x="129" y="14"/>
                    <a:pt x="123" y="8"/>
                  </a:cubicBezTo>
                  <a:cubicBezTo>
                    <a:pt x="118" y="3"/>
                    <a:pt x="111" y="0"/>
                    <a:pt x="10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0" y="0"/>
                    <a:pt x="13" y="3"/>
                    <a:pt x="8" y="8"/>
                  </a:cubicBezTo>
                  <a:cubicBezTo>
                    <a:pt x="3" y="14"/>
                    <a:pt x="0" y="21"/>
                    <a:pt x="0" y="2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6"/>
                    <a:pt x="0" y="108"/>
                    <a:pt x="1" y="110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2" y="113"/>
                    <a:pt x="2" y="115"/>
                    <a:pt x="3" y="117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6" y="121"/>
                    <a:pt x="9" y="125"/>
                    <a:pt x="13" y="128"/>
                  </a:cubicBezTo>
                  <a:cubicBezTo>
                    <a:pt x="13" y="128"/>
                    <a:pt x="14" y="128"/>
                    <a:pt x="14" y="128"/>
                  </a:cubicBezTo>
                  <a:cubicBezTo>
                    <a:pt x="15" y="129"/>
                    <a:pt x="17" y="130"/>
                    <a:pt x="19" y="130"/>
                  </a:cubicBezTo>
                  <a:cubicBezTo>
                    <a:pt x="20" y="131"/>
                    <a:pt x="20" y="131"/>
                    <a:pt x="21" y="131"/>
                  </a:cubicBezTo>
                  <a:cubicBezTo>
                    <a:pt x="23" y="132"/>
                    <a:pt x="25" y="132"/>
                    <a:pt x="28" y="132"/>
                  </a:cubicBezTo>
                  <a:cubicBezTo>
                    <a:pt x="28" y="132"/>
                    <a:pt x="28" y="132"/>
                    <a:pt x="28" y="132"/>
                  </a:cubicBezTo>
                  <a:cubicBezTo>
                    <a:pt x="28" y="132"/>
                    <a:pt x="28" y="132"/>
                    <a:pt x="28" y="132"/>
                  </a:cubicBezTo>
                  <a:cubicBezTo>
                    <a:pt x="51" y="132"/>
                    <a:pt x="51" y="132"/>
                    <a:pt x="51" y="132"/>
                  </a:cubicBezTo>
                  <a:lnTo>
                    <a:pt x="81" y="1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6" name="Freeform 19"/>
            <p:cNvSpPr>
              <a:spLocks/>
            </p:cNvSpPr>
            <p:nvPr/>
          </p:nvSpPr>
          <p:spPr bwMode="auto">
            <a:xfrm>
              <a:off x="715963" y="3059113"/>
              <a:ext cx="66675" cy="68262"/>
            </a:xfrm>
            <a:custGeom>
              <a:avLst/>
              <a:gdLst/>
              <a:ahLst/>
              <a:cxnLst>
                <a:cxn ang="0">
                  <a:pos x="81" y="132"/>
                </a:cxn>
                <a:cxn ang="0">
                  <a:pos x="104" y="132"/>
                </a:cxn>
                <a:cxn ang="0">
                  <a:pos x="104" y="132"/>
                </a:cxn>
                <a:cxn ang="0">
                  <a:pos x="104" y="132"/>
                </a:cxn>
                <a:cxn ang="0">
                  <a:pos x="111" y="131"/>
                </a:cxn>
                <a:cxn ang="0">
                  <a:pos x="112" y="130"/>
                </a:cxn>
                <a:cxn ang="0">
                  <a:pos x="118" y="128"/>
                </a:cxn>
                <a:cxn ang="0">
                  <a:pos x="118" y="128"/>
                </a:cxn>
                <a:cxn ang="0">
                  <a:pos x="128" y="117"/>
                </a:cxn>
                <a:cxn ang="0">
                  <a:pos x="128" y="117"/>
                </a:cxn>
                <a:cxn ang="0">
                  <a:pos x="128" y="117"/>
                </a:cxn>
                <a:cxn ang="0">
                  <a:pos x="130" y="111"/>
                </a:cxn>
                <a:cxn ang="0">
                  <a:pos x="131" y="110"/>
                </a:cxn>
                <a:cxn ang="0">
                  <a:pos x="131" y="104"/>
                </a:cxn>
                <a:cxn ang="0">
                  <a:pos x="131" y="38"/>
                </a:cxn>
                <a:cxn ang="0">
                  <a:pos x="131" y="28"/>
                </a:cxn>
                <a:cxn ang="0">
                  <a:pos x="123" y="8"/>
                </a:cxn>
                <a:cxn ang="0">
                  <a:pos x="104" y="0"/>
                </a:cxn>
                <a:cxn ang="0">
                  <a:pos x="28" y="0"/>
                </a:cxn>
                <a:cxn ang="0">
                  <a:pos x="8" y="8"/>
                </a:cxn>
                <a:cxn ang="0">
                  <a:pos x="0" y="28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1" y="110"/>
                </a:cxn>
                <a:cxn ang="0">
                  <a:pos x="1" y="111"/>
                </a:cxn>
                <a:cxn ang="0">
                  <a:pos x="3" y="117"/>
                </a:cxn>
                <a:cxn ang="0">
                  <a:pos x="3" y="117"/>
                </a:cxn>
                <a:cxn ang="0">
                  <a:pos x="3" y="117"/>
                </a:cxn>
                <a:cxn ang="0">
                  <a:pos x="13" y="128"/>
                </a:cxn>
                <a:cxn ang="0">
                  <a:pos x="14" y="128"/>
                </a:cxn>
                <a:cxn ang="0">
                  <a:pos x="19" y="130"/>
                </a:cxn>
                <a:cxn ang="0">
                  <a:pos x="21" y="131"/>
                </a:cxn>
                <a:cxn ang="0">
                  <a:pos x="28" y="132"/>
                </a:cxn>
                <a:cxn ang="0">
                  <a:pos x="28" y="132"/>
                </a:cxn>
                <a:cxn ang="0">
                  <a:pos x="28" y="132"/>
                </a:cxn>
                <a:cxn ang="0">
                  <a:pos x="51" y="132"/>
                </a:cxn>
                <a:cxn ang="0">
                  <a:pos x="81" y="132"/>
                </a:cxn>
              </a:cxnLst>
              <a:rect l="0" t="0" r="r" b="b"/>
              <a:pathLst>
                <a:path w="131" h="132">
                  <a:moveTo>
                    <a:pt x="81" y="132"/>
                  </a:moveTo>
                  <a:cubicBezTo>
                    <a:pt x="104" y="132"/>
                    <a:pt x="104" y="132"/>
                    <a:pt x="104" y="132"/>
                  </a:cubicBezTo>
                  <a:cubicBezTo>
                    <a:pt x="104" y="132"/>
                    <a:pt x="104" y="132"/>
                    <a:pt x="104" y="132"/>
                  </a:cubicBezTo>
                  <a:cubicBezTo>
                    <a:pt x="104" y="132"/>
                    <a:pt x="104" y="132"/>
                    <a:pt x="104" y="132"/>
                  </a:cubicBezTo>
                  <a:cubicBezTo>
                    <a:pt x="106" y="132"/>
                    <a:pt x="108" y="132"/>
                    <a:pt x="111" y="131"/>
                  </a:cubicBezTo>
                  <a:cubicBezTo>
                    <a:pt x="111" y="131"/>
                    <a:pt x="112" y="131"/>
                    <a:pt x="112" y="130"/>
                  </a:cubicBezTo>
                  <a:cubicBezTo>
                    <a:pt x="114" y="130"/>
                    <a:pt x="116" y="129"/>
                    <a:pt x="118" y="128"/>
                  </a:cubicBezTo>
                  <a:cubicBezTo>
                    <a:pt x="118" y="128"/>
                    <a:pt x="118" y="128"/>
                    <a:pt x="118" y="128"/>
                  </a:cubicBezTo>
                  <a:cubicBezTo>
                    <a:pt x="123" y="125"/>
                    <a:pt x="126" y="121"/>
                    <a:pt x="128" y="117"/>
                  </a:cubicBezTo>
                  <a:cubicBezTo>
                    <a:pt x="128" y="117"/>
                    <a:pt x="128" y="117"/>
                    <a:pt x="128" y="117"/>
                  </a:cubicBezTo>
                  <a:cubicBezTo>
                    <a:pt x="128" y="117"/>
                    <a:pt x="128" y="117"/>
                    <a:pt x="128" y="117"/>
                  </a:cubicBezTo>
                  <a:cubicBezTo>
                    <a:pt x="129" y="115"/>
                    <a:pt x="130" y="113"/>
                    <a:pt x="130" y="111"/>
                  </a:cubicBezTo>
                  <a:cubicBezTo>
                    <a:pt x="131" y="111"/>
                    <a:pt x="131" y="111"/>
                    <a:pt x="131" y="110"/>
                  </a:cubicBezTo>
                  <a:cubicBezTo>
                    <a:pt x="131" y="108"/>
                    <a:pt x="131" y="106"/>
                    <a:pt x="131" y="104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1" y="21"/>
                    <a:pt x="129" y="14"/>
                    <a:pt x="123" y="8"/>
                  </a:cubicBezTo>
                  <a:cubicBezTo>
                    <a:pt x="118" y="3"/>
                    <a:pt x="111" y="0"/>
                    <a:pt x="10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4" y="3"/>
                    <a:pt x="8" y="8"/>
                  </a:cubicBezTo>
                  <a:cubicBezTo>
                    <a:pt x="3" y="14"/>
                    <a:pt x="0" y="21"/>
                    <a:pt x="0" y="2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6"/>
                    <a:pt x="0" y="108"/>
                    <a:pt x="1" y="110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2" y="113"/>
                    <a:pt x="2" y="115"/>
                    <a:pt x="3" y="117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6" y="121"/>
                    <a:pt x="9" y="125"/>
                    <a:pt x="13" y="128"/>
                  </a:cubicBezTo>
                  <a:cubicBezTo>
                    <a:pt x="13" y="128"/>
                    <a:pt x="14" y="128"/>
                    <a:pt x="14" y="128"/>
                  </a:cubicBezTo>
                  <a:cubicBezTo>
                    <a:pt x="16" y="129"/>
                    <a:pt x="17" y="130"/>
                    <a:pt x="19" y="130"/>
                  </a:cubicBezTo>
                  <a:cubicBezTo>
                    <a:pt x="20" y="131"/>
                    <a:pt x="20" y="131"/>
                    <a:pt x="21" y="131"/>
                  </a:cubicBezTo>
                  <a:cubicBezTo>
                    <a:pt x="23" y="132"/>
                    <a:pt x="26" y="132"/>
                    <a:pt x="28" y="132"/>
                  </a:cubicBezTo>
                  <a:cubicBezTo>
                    <a:pt x="28" y="132"/>
                    <a:pt x="28" y="132"/>
                    <a:pt x="28" y="132"/>
                  </a:cubicBezTo>
                  <a:cubicBezTo>
                    <a:pt x="28" y="132"/>
                    <a:pt x="28" y="132"/>
                    <a:pt x="28" y="132"/>
                  </a:cubicBezTo>
                  <a:cubicBezTo>
                    <a:pt x="51" y="132"/>
                    <a:pt x="51" y="132"/>
                    <a:pt x="51" y="132"/>
                  </a:cubicBezTo>
                  <a:lnTo>
                    <a:pt x="81" y="1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7" name="Freeform 20"/>
            <p:cNvSpPr>
              <a:spLocks/>
            </p:cNvSpPr>
            <p:nvPr/>
          </p:nvSpPr>
          <p:spPr bwMode="auto">
            <a:xfrm>
              <a:off x="604838" y="3165475"/>
              <a:ext cx="66675" cy="66675"/>
            </a:xfrm>
            <a:custGeom>
              <a:avLst/>
              <a:gdLst/>
              <a:ahLst/>
              <a:cxnLst>
                <a:cxn ang="0">
                  <a:pos x="81" y="132"/>
                </a:cxn>
                <a:cxn ang="0">
                  <a:pos x="104" y="132"/>
                </a:cxn>
                <a:cxn ang="0">
                  <a:pos x="104" y="132"/>
                </a:cxn>
                <a:cxn ang="0">
                  <a:pos x="104" y="132"/>
                </a:cxn>
                <a:cxn ang="0">
                  <a:pos x="111" y="131"/>
                </a:cxn>
                <a:cxn ang="0">
                  <a:pos x="112" y="131"/>
                </a:cxn>
                <a:cxn ang="0">
                  <a:pos x="118" y="128"/>
                </a:cxn>
                <a:cxn ang="0">
                  <a:pos x="118" y="128"/>
                </a:cxn>
                <a:cxn ang="0">
                  <a:pos x="128" y="117"/>
                </a:cxn>
                <a:cxn ang="0">
                  <a:pos x="128" y="117"/>
                </a:cxn>
                <a:cxn ang="0">
                  <a:pos x="128" y="117"/>
                </a:cxn>
                <a:cxn ang="0">
                  <a:pos x="130" y="111"/>
                </a:cxn>
                <a:cxn ang="0">
                  <a:pos x="131" y="111"/>
                </a:cxn>
                <a:cxn ang="0">
                  <a:pos x="131" y="104"/>
                </a:cxn>
                <a:cxn ang="0">
                  <a:pos x="131" y="38"/>
                </a:cxn>
                <a:cxn ang="0">
                  <a:pos x="131" y="29"/>
                </a:cxn>
                <a:cxn ang="0">
                  <a:pos x="123" y="9"/>
                </a:cxn>
                <a:cxn ang="0">
                  <a:pos x="104" y="0"/>
                </a:cxn>
                <a:cxn ang="0">
                  <a:pos x="28" y="0"/>
                </a:cxn>
                <a:cxn ang="0">
                  <a:pos x="8" y="9"/>
                </a:cxn>
                <a:cxn ang="0">
                  <a:pos x="0" y="29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1" y="111"/>
                </a:cxn>
                <a:cxn ang="0">
                  <a:pos x="1" y="111"/>
                </a:cxn>
                <a:cxn ang="0">
                  <a:pos x="3" y="117"/>
                </a:cxn>
                <a:cxn ang="0">
                  <a:pos x="3" y="117"/>
                </a:cxn>
                <a:cxn ang="0">
                  <a:pos x="3" y="117"/>
                </a:cxn>
                <a:cxn ang="0">
                  <a:pos x="13" y="128"/>
                </a:cxn>
                <a:cxn ang="0">
                  <a:pos x="14" y="128"/>
                </a:cxn>
                <a:cxn ang="0">
                  <a:pos x="19" y="131"/>
                </a:cxn>
                <a:cxn ang="0">
                  <a:pos x="21" y="131"/>
                </a:cxn>
                <a:cxn ang="0">
                  <a:pos x="28" y="132"/>
                </a:cxn>
                <a:cxn ang="0">
                  <a:pos x="28" y="132"/>
                </a:cxn>
                <a:cxn ang="0">
                  <a:pos x="28" y="132"/>
                </a:cxn>
                <a:cxn ang="0">
                  <a:pos x="51" y="132"/>
                </a:cxn>
                <a:cxn ang="0">
                  <a:pos x="81" y="132"/>
                </a:cxn>
              </a:cxnLst>
              <a:rect l="0" t="0" r="r" b="b"/>
              <a:pathLst>
                <a:path w="131" h="132">
                  <a:moveTo>
                    <a:pt x="81" y="132"/>
                  </a:moveTo>
                  <a:cubicBezTo>
                    <a:pt x="104" y="132"/>
                    <a:pt x="104" y="132"/>
                    <a:pt x="104" y="132"/>
                  </a:cubicBezTo>
                  <a:cubicBezTo>
                    <a:pt x="104" y="132"/>
                    <a:pt x="104" y="132"/>
                    <a:pt x="104" y="132"/>
                  </a:cubicBezTo>
                  <a:cubicBezTo>
                    <a:pt x="104" y="132"/>
                    <a:pt x="104" y="132"/>
                    <a:pt x="104" y="132"/>
                  </a:cubicBezTo>
                  <a:cubicBezTo>
                    <a:pt x="106" y="132"/>
                    <a:pt x="108" y="132"/>
                    <a:pt x="111" y="131"/>
                  </a:cubicBezTo>
                  <a:cubicBezTo>
                    <a:pt x="111" y="131"/>
                    <a:pt x="112" y="131"/>
                    <a:pt x="112" y="131"/>
                  </a:cubicBezTo>
                  <a:cubicBezTo>
                    <a:pt x="114" y="130"/>
                    <a:pt x="116" y="129"/>
                    <a:pt x="118" y="128"/>
                  </a:cubicBezTo>
                  <a:cubicBezTo>
                    <a:pt x="118" y="128"/>
                    <a:pt x="118" y="128"/>
                    <a:pt x="118" y="128"/>
                  </a:cubicBezTo>
                  <a:cubicBezTo>
                    <a:pt x="123" y="125"/>
                    <a:pt x="126" y="122"/>
                    <a:pt x="128" y="117"/>
                  </a:cubicBezTo>
                  <a:cubicBezTo>
                    <a:pt x="128" y="117"/>
                    <a:pt x="128" y="117"/>
                    <a:pt x="128" y="117"/>
                  </a:cubicBezTo>
                  <a:cubicBezTo>
                    <a:pt x="128" y="117"/>
                    <a:pt x="128" y="117"/>
                    <a:pt x="128" y="117"/>
                  </a:cubicBezTo>
                  <a:cubicBezTo>
                    <a:pt x="129" y="115"/>
                    <a:pt x="130" y="113"/>
                    <a:pt x="130" y="111"/>
                  </a:cubicBezTo>
                  <a:cubicBezTo>
                    <a:pt x="130" y="111"/>
                    <a:pt x="131" y="111"/>
                    <a:pt x="131" y="111"/>
                  </a:cubicBezTo>
                  <a:cubicBezTo>
                    <a:pt x="131" y="109"/>
                    <a:pt x="131" y="106"/>
                    <a:pt x="131" y="104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29"/>
                    <a:pt x="131" y="29"/>
                    <a:pt x="131" y="29"/>
                  </a:cubicBezTo>
                  <a:cubicBezTo>
                    <a:pt x="131" y="21"/>
                    <a:pt x="129" y="14"/>
                    <a:pt x="123" y="9"/>
                  </a:cubicBezTo>
                  <a:cubicBezTo>
                    <a:pt x="118" y="3"/>
                    <a:pt x="111" y="0"/>
                    <a:pt x="10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0" y="0"/>
                    <a:pt x="13" y="3"/>
                    <a:pt x="8" y="9"/>
                  </a:cubicBezTo>
                  <a:cubicBezTo>
                    <a:pt x="3" y="14"/>
                    <a:pt x="0" y="21"/>
                    <a:pt x="0" y="2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7"/>
                    <a:pt x="0" y="109"/>
                    <a:pt x="1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2" y="113"/>
                    <a:pt x="2" y="115"/>
                    <a:pt x="3" y="117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6" y="122"/>
                    <a:pt x="9" y="125"/>
                    <a:pt x="13" y="128"/>
                  </a:cubicBezTo>
                  <a:cubicBezTo>
                    <a:pt x="13" y="128"/>
                    <a:pt x="14" y="128"/>
                    <a:pt x="14" y="128"/>
                  </a:cubicBezTo>
                  <a:cubicBezTo>
                    <a:pt x="15" y="129"/>
                    <a:pt x="17" y="130"/>
                    <a:pt x="19" y="131"/>
                  </a:cubicBezTo>
                  <a:cubicBezTo>
                    <a:pt x="20" y="131"/>
                    <a:pt x="20" y="131"/>
                    <a:pt x="21" y="131"/>
                  </a:cubicBezTo>
                  <a:cubicBezTo>
                    <a:pt x="23" y="132"/>
                    <a:pt x="25" y="132"/>
                    <a:pt x="28" y="132"/>
                  </a:cubicBezTo>
                  <a:cubicBezTo>
                    <a:pt x="28" y="132"/>
                    <a:pt x="28" y="132"/>
                    <a:pt x="28" y="132"/>
                  </a:cubicBezTo>
                  <a:cubicBezTo>
                    <a:pt x="28" y="132"/>
                    <a:pt x="28" y="132"/>
                    <a:pt x="28" y="132"/>
                  </a:cubicBezTo>
                  <a:cubicBezTo>
                    <a:pt x="51" y="132"/>
                    <a:pt x="51" y="132"/>
                    <a:pt x="51" y="132"/>
                  </a:cubicBezTo>
                  <a:lnTo>
                    <a:pt x="81" y="1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8" name="Freeform 21"/>
            <p:cNvSpPr>
              <a:spLocks noEditPoints="1"/>
            </p:cNvSpPr>
            <p:nvPr/>
          </p:nvSpPr>
          <p:spPr bwMode="auto">
            <a:xfrm>
              <a:off x="555625" y="2976563"/>
              <a:ext cx="274638" cy="458787"/>
            </a:xfrm>
            <a:custGeom>
              <a:avLst/>
              <a:gdLst/>
              <a:ahLst/>
              <a:cxnLst>
                <a:cxn ang="0">
                  <a:pos x="527" y="818"/>
                </a:cxn>
                <a:cxn ang="0">
                  <a:pos x="473" y="795"/>
                </a:cxn>
                <a:cxn ang="0">
                  <a:pos x="393" y="728"/>
                </a:cxn>
                <a:cxn ang="0">
                  <a:pos x="31" y="728"/>
                </a:cxn>
                <a:cxn ang="0">
                  <a:pos x="31" y="105"/>
                </a:cxn>
                <a:cxn ang="0">
                  <a:pos x="501" y="105"/>
                </a:cxn>
                <a:cxn ang="0">
                  <a:pos x="501" y="414"/>
                </a:cxn>
                <a:cxn ang="0">
                  <a:pos x="505" y="414"/>
                </a:cxn>
                <a:cxn ang="0">
                  <a:pos x="536" y="408"/>
                </a:cxn>
                <a:cxn ang="0">
                  <a:pos x="536" y="61"/>
                </a:cxn>
                <a:cxn ang="0">
                  <a:pos x="476" y="1"/>
                </a:cxn>
                <a:cxn ang="0">
                  <a:pos x="58" y="1"/>
                </a:cxn>
                <a:cxn ang="0">
                  <a:pos x="0" y="60"/>
                </a:cxn>
                <a:cxn ang="0">
                  <a:pos x="0" y="835"/>
                </a:cxn>
                <a:cxn ang="0">
                  <a:pos x="60" y="896"/>
                </a:cxn>
                <a:cxn ang="0">
                  <a:pos x="476" y="896"/>
                </a:cxn>
                <a:cxn ang="0">
                  <a:pos x="536" y="833"/>
                </a:cxn>
                <a:cxn ang="0">
                  <a:pos x="536" y="817"/>
                </a:cxn>
                <a:cxn ang="0">
                  <a:pos x="527" y="818"/>
                </a:cxn>
                <a:cxn ang="0">
                  <a:pos x="277" y="42"/>
                </a:cxn>
                <a:cxn ang="0">
                  <a:pos x="292" y="58"/>
                </a:cxn>
                <a:cxn ang="0">
                  <a:pos x="277" y="74"/>
                </a:cxn>
                <a:cxn ang="0">
                  <a:pos x="261" y="58"/>
                </a:cxn>
                <a:cxn ang="0">
                  <a:pos x="277" y="42"/>
                </a:cxn>
                <a:cxn ang="0">
                  <a:pos x="268" y="843"/>
                </a:cxn>
                <a:cxn ang="0">
                  <a:pos x="232" y="806"/>
                </a:cxn>
                <a:cxn ang="0">
                  <a:pos x="268" y="770"/>
                </a:cxn>
                <a:cxn ang="0">
                  <a:pos x="304" y="806"/>
                </a:cxn>
                <a:cxn ang="0">
                  <a:pos x="268" y="843"/>
                </a:cxn>
              </a:cxnLst>
              <a:rect l="0" t="0" r="r" b="b"/>
              <a:pathLst>
                <a:path w="536" h="896">
                  <a:moveTo>
                    <a:pt x="527" y="818"/>
                  </a:moveTo>
                  <a:cubicBezTo>
                    <a:pt x="507" y="818"/>
                    <a:pt x="489" y="810"/>
                    <a:pt x="473" y="795"/>
                  </a:cubicBezTo>
                  <a:cubicBezTo>
                    <a:pt x="447" y="768"/>
                    <a:pt x="420" y="746"/>
                    <a:pt x="393" y="728"/>
                  </a:cubicBezTo>
                  <a:cubicBezTo>
                    <a:pt x="273" y="728"/>
                    <a:pt x="153" y="728"/>
                    <a:pt x="31" y="728"/>
                  </a:cubicBezTo>
                  <a:cubicBezTo>
                    <a:pt x="31" y="521"/>
                    <a:pt x="31" y="315"/>
                    <a:pt x="31" y="105"/>
                  </a:cubicBezTo>
                  <a:cubicBezTo>
                    <a:pt x="189" y="105"/>
                    <a:pt x="344" y="105"/>
                    <a:pt x="501" y="105"/>
                  </a:cubicBezTo>
                  <a:cubicBezTo>
                    <a:pt x="501" y="208"/>
                    <a:pt x="501" y="311"/>
                    <a:pt x="501" y="414"/>
                  </a:cubicBezTo>
                  <a:cubicBezTo>
                    <a:pt x="502" y="414"/>
                    <a:pt x="504" y="414"/>
                    <a:pt x="505" y="414"/>
                  </a:cubicBezTo>
                  <a:cubicBezTo>
                    <a:pt x="517" y="412"/>
                    <a:pt x="527" y="410"/>
                    <a:pt x="536" y="408"/>
                  </a:cubicBezTo>
                  <a:cubicBezTo>
                    <a:pt x="536" y="292"/>
                    <a:pt x="536" y="177"/>
                    <a:pt x="536" y="61"/>
                  </a:cubicBezTo>
                  <a:cubicBezTo>
                    <a:pt x="536" y="15"/>
                    <a:pt x="522" y="1"/>
                    <a:pt x="476" y="1"/>
                  </a:cubicBezTo>
                  <a:cubicBezTo>
                    <a:pt x="337" y="1"/>
                    <a:pt x="198" y="0"/>
                    <a:pt x="58" y="1"/>
                  </a:cubicBezTo>
                  <a:cubicBezTo>
                    <a:pt x="15" y="1"/>
                    <a:pt x="0" y="17"/>
                    <a:pt x="0" y="60"/>
                  </a:cubicBezTo>
                  <a:cubicBezTo>
                    <a:pt x="0" y="319"/>
                    <a:pt x="0" y="577"/>
                    <a:pt x="0" y="835"/>
                  </a:cubicBezTo>
                  <a:cubicBezTo>
                    <a:pt x="0" y="880"/>
                    <a:pt x="16" y="896"/>
                    <a:pt x="60" y="896"/>
                  </a:cubicBezTo>
                  <a:cubicBezTo>
                    <a:pt x="199" y="896"/>
                    <a:pt x="337" y="896"/>
                    <a:pt x="476" y="896"/>
                  </a:cubicBezTo>
                  <a:cubicBezTo>
                    <a:pt x="522" y="896"/>
                    <a:pt x="536" y="881"/>
                    <a:pt x="536" y="833"/>
                  </a:cubicBezTo>
                  <a:cubicBezTo>
                    <a:pt x="536" y="828"/>
                    <a:pt x="536" y="822"/>
                    <a:pt x="536" y="817"/>
                  </a:cubicBezTo>
                  <a:cubicBezTo>
                    <a:pt x="533" y="817"/>
                    <a:pt x="530" y="818"/>
                    <a:pt x="527" y="818"/>
                  </a:cubicBezTo>
                  <a:close/>
                  <a:moveTo>
                    <a:pt x="277" y="42"/>
                  </a:moveTo>
                  <a:cubicBezTo>
                    <a:pt x="292" y="58"/>
                    <a:pt x="292" y="58"/>
                    <a:pt x="292" y="58"/>
                  </a:cubicBezTo>
                  <a:cubicBezTo>
                    <a:pt x="277" y="74"/>
                    <a:pt x="277" y="74"/>
                    <a:pt x="277" y="74"/>
                  </a:cubicBezTo>
                  <a:cubicBezTo>
                    <a:pt x="261" y="58"/>
                    <a:pt x="261" y="58"/>
                    <a:pt x="261" y="58"/>
                  </a:cubicBezTo>
                  <a:lnTo>
                    <a:pt x="277" y="42"/>
                  </a:lnTo>
                  <a:close/>
                  <a:moveTo>
                    <a:pt x="268" y="843"/>
                  </a:moveTo>
                  <a:cubicBezTo>
                    <a:pt x="248" y="843"/>
                    <a:pt x="232" y="826"/>
                    <a:pt x="232" y="806"/>
                  </a:cubicBezTo>
                  <a:cubicBezTo>
                    <a:pt x="232" y="786"/>
                    <a:pt x="248" y="770"/>
                    <a:pt x="268" y="770"/>
                  </a:cubicBezTo>
                  <a:cubicBezTo>
                    <a:pt x="288" y="770"/>
                    <a:pt x="304" y="786"/>
                    <a:pt x="304" y="806"/>
                  </a:cubicBezTo>
                  <a:cubicBezTo>
                    <a:pt x="304" y="826"/>
                    <a:pt x="288" y="843"/>
                    <a:pt x="268" y="8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9" name="Freeform 22"/>
            <p:cNvSpPr>
              <a:spLocks/>
            </p:cNvSpPr>
            <p:nvPr/>
          </p:nvSpPr>
          <p:spPr bwMode="auto">
            <a:xfrm>
              <a:off x="700088" y="3155950"/>
              <a:ext cx="223838" cy="220662"/>
            </a:xfrm>
            <a:custGeom>
              <a:avLst/>
              <a:gdLst/>
              <a:ahLst/>
              <a:cxnLst>
                <a:cxn ang="0">
                  <a:pos x="420" y="271"/>
                </a:cxn>
                <a:cxn ang="0">
                  <a:pos x="419" y="267"/>
                </a:cxn>
                <a:cxn ang="0">
                  <a:pos x="335" y="103"/>
                </a:cxn>
                <a:cxn ang="0">
                  <a:pos x="298" y="82"/>
                </a:cxn>
                <a:cxn ang="0">
                  <a:pos x="294" y="83"/>
                </a:cxn>
                <a:cxn ang="0">
                  <a:pos x="228" y="102"/>
                </a:cxn>
                <a:cxn ang="0">
                  <a:pos x="215" y="111"/>
                </a:cxn>
                <a:cxn ang="0">
                  <a:pos x="203" y="116"/>
                </a:cxn>
                <a:cxn ang="0">
                  <a:pos x="201" y="116"/>
                </a:cxn>
                <a:cxn ang="0">
                  <a:pos x="188" y="114"/>
                </a:cxn>
                <a:cxn ang="0">
                  <a:pos x="147" y="139"/>
                </a:cxn>
                <a:cxn ang="0">
                  <a:pos x="133" y="117"/>
                </a:cxn>
                <a:cxn ang="0">
                  <a:pos x="67" y="19"/>
                </a:cxn>
                <a:cxn ang="0">
                  <a:pos x="36" y="0"/>
                </a:cxn>
                <a:cxn ang="0">
                  <a:pos x="20" y="4"/>
                </a:cxn>
                <a:cxn ang="0">
                  <a:pos x="9" y="53"/>
                </a:cxn>
                <a:cxn ang="0">
                  <a:pos x="25" y="78"/>
                </a:cxn>
                <a:cxn ang="0">
                  <a:pos x="123" y="238"/>
                </a:cxn>
                <a:cxn ang="0">
                  <a:pos x="132" y="261"/>
                </a:cxn>
                <a:cxn ang="0">
                  <a:pos x="54" y="233"/>
                </a:cxn>
                <a:cxn ang="0">
                  <a:pos x="42" y="231"/>
                </a:cxn>
                <a:cxn ang="0">
                  <a:pos x="12" y="252"/>
                </a:cxn>
                <a:cxn ang="0">
                  <a:pos x="34" y="297"/>
                </a:cxn>
                <a:cxn ang="0">
                  <a:pos x="218" y="419"/>
                </a:cxn>
                <a:cxn ang="0">
                  <a:pos x="245" y="430"/>
                </a:cxn>
                <a:cxn ang="0">
                  <a:pos x="259" y="428"/>
                </a:cxn>
                <a:cxn ang="0">
                  <a:pos x="388" y="367"/>
                </a:cxn>
                <a:cxn ang="0">
                  <a:pos x="420" y="271"/>
                </a:cxn>
              </a:cxnLst>
              <a:rect l="0" t="0" r="r" b="b"/>
              <a:pathLst>
                <a:path w="437" h="430">
                  <a:moveTo>
                    <a:pt x="420" y="271"/>
                  </a:moveTo>
                  <a:cubicBezTo>
                    <a:pt x="420" y="270"/>
                    <a:pt x="420" y="268"/>
                    <a:pt x="419" y="267"/>
                  </a:cubicBezTo>
                  <a:cubicBezTo>
                    <a:pt x="398" y="208"/>
                    <a:pt x="375" y="151"/>
                    <a:pt x="335" y="103"/>
                  </a:cubicBezTo>
                  <a:cubicBezTo>
                    <a:pt x="326" y="94"/>
                    <a:pt x="307" y="82"/>
                    <a:pt x="298" y="82"/>
                  </a:cubicBezTo>
                  <a:cubicBezTo>
                    <a:pt x="296" y="82"/>
                    <a:pt x="295" y="82"/>
                    <a:pt x="294" y="83"/>
                  </a:cubicBezTo>
                  <a:cubicBezTo>
                    <a:pt x="273" y="96"/>
                    <a:pt x="251" y="99"/>
                    <a:pt x="228" y="102"/>
                  </a:cubicBezTo>
                  <a:cubicBezTo>
                    <a:pt x="223" y="103"/>
                    <a:pt x="220" y="109"/>
                    <a:pt x="215" y="111"/>
                  </a:cubicBezTo>
                  <a:cubicBezTo>
                    <a:pt x="211" y="113"/>
                    <a:pt x="206" y="116"/>
                    <a:pt x="203" y="116"/>
                  </a:cubicBezTo>
                  <a:cubicBezTo>
                    <a:pt x="202" y="116"/>
                    <a:pt x="202" y="116"/>
                    <a:pt x="201" y="116"/>
                  </a:cubicBezTo>
                  <a:cubicBezTo>
                    <a:pt x="197" y="115"/>
                    <a:pt x="192" y="114"/>
                    <a:pt x="188" y="114"/>
                  </a:cubicBezTo>
                  <a:cubicBezTo>
                    <a:pt x="172" y="114"/>
                    <a:pt x="160" y="123"/>
                    <a:pt x="147" y="139"/>
                  </a:cubicBezTo>
                  <a:cubicBezTo>
                    <a:pt x="141" y="130"/>
                    <a:pt x="137" y="124"/>
                    <a:pt x="133" y="117"/>
                  </a:cubicBezTo>
                  <a:cubicBezTo>
                    <a:pt x="111" y="84"/>
                    <a:pt x="89" y="51"/>
                    <a:pt x="67" y="19"/>
                  </a:cubicBezTo>
                  <a:cubicBezTo>
                    <a:pt x="59" y="6"/>
                    <a:pt x="47" y="0"/>
                    <a:pt x="36" y="0"/>
                  </a:cubicBezTo>
                  <a:cubicBezTo>
                    <a:pt x="31" y="0"/>
                    <a:pt x="25" y="1"/>
                    <a:pt x="20" y="4"/>
                  </a:cubicBezTo>
                  <a:cubicBezTo>
                    <a:pt x="4" y="14"/>
                    <a:pt x="0" y="32"/>
                    <a:pt x="9" y="53"/>
                  </a:cubicBezTo>
                  <a:cubicBezTo>
                    <a:pt x="14" y="62"/>
                    <a:pt x="20" y="69"/>
                    <a:pt x="25" y="78"/>
                  </a:cubicBezTo>
                  <a:cubicBezTo>
                    <a:pt x="58" y="131"/>
                    <a:pt x="90" y="184"/>
                    <a:pt x="123" y="238"/>
                  </a:cubicBezTo>
                  <a:cubicBezTo>
                    <a:pt x="126" y="243"/>
                    <a:pt x="128" y="250"/>
                    <a:pt x="132" y="261"/>
                  </a:cubicBezTo>
                  <a:cubicBezTo>
                    <a:pt x="102" y="250"/>
                    <a:pt x="79" y="240"/>
                    <a:pt x="54" y="233"/>
                  </a:cubicBezTo>
                  <a:cubicBezTo>
                    <a:pt x="50" y="232"/>
                    <a:pt x="46" y="231"/>
                    <a:pt x="42" y="231"/>
                  </a:cubicBezTo>
                  <a:cubicBezTo>
                    <a:pt x="27" y="231"/>
                    <a:pt x="16" y="239"/>
                    <a:pt x="12" y="252"/>
                  </a:cubicBezTo>
                  <a:cubicBezTo>
                    <a:pt x="6" y="270"/>
                    <a:pt x="14" y="290"/>
                    <a:pt x="34" y="297"/>
                  </a:cubicBezTo>
                  <a:cubicBezTo>
                    <a:pt x="105" y="323"/>
                    <a:pt x="165" y="366"/>
                    <a:pt x="218" y="419"/>
                  </a:cubicBezTo>
                  <a:cubicBezTo>
                    <a:pt x="227" y="427"/>
                    <a:pt x="235" y="430"/>
                    <a:pt x="245" y="430"/>
                  </a:cubicBezTo>
                  <a:cubicBezTo>
                    <a:pt x="249" y="430"/>
                    <a:pt x="254" y="430"/>
                    <a:pt x="259" y="428"/>
                  </a:cubicBezTo>
                  <a:cubicBezTo>
                    <a:pt x="306" y="415"/>
                    <a:pt x="349" y="396"/>
                    <a:pt x="388" y="367"/>
                  </a:cubicBezTo>
                  <a:cubicBezTo>
                    <a:pt x="435" y="333"/>
                    <a:pt x="437" y="327"/>
                    <a:pt x="420" y="27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49530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1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QUNop6QBaSoBh8JJ8t_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89OybIR768PBZFSxoJ_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QVIATemplate_WS_1Nov2017">
  <a:themeElements>
    <a:clrScheme name="IQVIA">
      <a:dk1>
        <a:srgbClr val="2B3A42"/>
      </a:dk1>
      <a:lt1>
        <a:sysClr val="window" lastClr="FFFFFF"/>
      </a:lt1>
      <a:dk2>
        <a:srgbClr val="3F5765"/>
      </a:dk2>
      <a:lt2>
        <a:srgbClr val="FFD100"/>
      </a:lt2>
      <a:accent1>
        <a:srgbClr val="00A3E0"/>
      </a:accent1>
      <a:accent2>
        <a:srgbClr val="005587"/>
      </a:accent2>
      <a:accent3>
        <a:srgbClr val="FE8A12"/>
      </a:accent3>
      <a:accent4>
        <a:srgbClr val="43B02A"/>
      </a:accent4>
      <a:accent5>
        <a:srgbClr val="027223"/>
      </a:accent5>
      <a:accent6>
        <a:srgbClr val="00C7B1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QVIATemplate_WS_1Nov2017" id="{966B69FF-FC83-5343-952F-204861B46BF2}" vid="{9BB8CD64-2468-CC48-9AF3-1699D137A879}"/>
    </a:ext>
  </a:extLst>
</a:theme>
</file>

<file path=ppt/theme/theme2.xml><?xml version="1.0" encoding="utf-8"?>
<a:theme xmlns:a="http://schemas.openxmlformats.org/drawingml/2006/main" name="Office Theme">
  <a:themeElements>
    <a:clrScheme name="QuintilesIMS Combo">
      <a:dk1>
        <a:sysClr val="windowText" lastClr="000000"/>
      </a:dk1>
      <a:lt1>
        <a:sysClr val="window" lastClr="FFFFFF"/>
      </a:lt1>
      <a:dk2>
        <a:srgbClr val="333333"/>
      </a:dk2>
      <a:lt2>
        <a:srgbClr val="FFFBEF"/>
      </a:lt2>
      <a:accent1>
        <a:srgbClr val="297DFD"/>
      </a:accent1>
      <a:accent2>
        <a:srgbClr val="004C97"/>
      </a:accent2>
      <a:accent3>
        <a:srgbClr val="ED8B00"/>
      </a:accent3>
      <a:accent4>
        <a:srgbClr val="84BD00"/>
      </a:accent4>
      <a:accent5>
        <a:srgbClr val="43B649"/>
      </a:accent5>
      <a:accent6>
        <a:srgbClr val="864599"/>
      </a:accent6>
      <a:hlink>
        <a:srgbClr val="297DFD"/>
      </a:hlink>
      <a:folHlink>
        <a:srgbClr val="004C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QuintilesIMS Combo">
      <a:dk1>
        <a:sysClr val="windowText" lastClr="000000"/>
      </a:dk1>
      <a:lt1>
        <a:sysClr val="window" lastClr="FFFFFF"/>
      </a:lt1>
      <a:dk2>
        <a:srgbClr val="333333"/>
      </a:dk2>
      <a:lt2>
        <a:srgbClr val="FFFBEF"/>
      </a:lt2>
      <a:accent1>
        <a:srgbClr val="297DFD"/>
      </a:accent1>
      <a:accent2>
        <a:srgbClr val="004C97"/>
      </a:accent2>
      <a:accent3>
        <a:srgbClr val="ED8B00"/>
      </a:accent3>
      <a:accent4>
        <a:srgbClr val="84BD00"/>
      </a:accent4>
      <a:accent5>
        <a:srgbClr val="43B649"/>
      </a:accent5>
      <a:accent6>
        <a:srgbClr val="864599"/>
      </a:accent6>
      <a:hlink>
        <a:srgbClr val="297DFD"/>
      </a:hlink>
      <a:folHlink>
        <a:srgbClr val="004C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</Words>
  <Application>Microsoft Office PowerPoint</Application>
  <PresentationFormat>Breitbild</PresentationFormat>
  <Paragraphs>19</Paragraphs>
  <Slides>1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黑体</vt:lpstr>
      <vt:lpstr>Arial</vt:lpstr>
      <vt:lpstr>Arial Narrow</vt:lpstr>
      <vt:lpstr>Georgia</vt:lpstr>
      <vt:lpstr>Wingdings</vt:lpstr>
      <vt:lpstr>IQVIATemplate_WS_1Nov2017</vt:lpstr>
      <vt:lpstr>think-cell Folie</vt:lpstr>
      <vt:lpstr>Abbildung 1: Globale und lokale Trends im Pharmamarkt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QuintilesIMS</dc:creator>
  <cp:lastModifiedBy>Maag, Gisela</cp:lastModifiedBy>
  <cp:revision>873</cp:revision>
  <cp:lastPrinted>2018-08-30T07:55:17Z</cp:lastPrinted>
  <dcterms:created xsi:type="dcterms:W3CDTF">2017-08-11T18:07:11Z</dcterms:created>
  <dcterms:modified xsi:type="dcterms:W3CDTF">2018-09-28T18:24:30Z</dcterms:modified>
</cp:coreProperties>
</file>