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0" r:id="rId1"/>
  </p:sldMasterIdLst>
  <p:notesMasterIdLst>
    <p:notesMasterId r:id="rId4"/>
  </p:notesMasterIdLst>
  <p:handoutMasterIdLst>
    <p:handoutMasterId r:id="rId5"/>
  </p:handoutMasterIdLst>
  <p:sldIdLst>
    <p:sldId id="277" r:id="rId2"/>
    <p:sldId id="278" r:id="rId3"/>
  </p:sldIdLst>
  <p:sldSz cx="12192000" cy="6858000"/>
  <p:notesSz cx="7023100" cy="93091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A42"/>
    <a:srgbClr val="FE8A12"/>
    <a:srgbClr val="3F5765"/>
    <a:srgbClr val="FF530D"/>
    <a:srgbClr val="027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3163" autoAdjust="0"/>
  </p:normalViewPr>
  <p:slideViewPr>
    <p:cSldViewPr snapToGrid="0">
      <p:cViewPr varScale="1">
        <p:scale>
          <a:sx n="87" d="100"/>
          <a:sy n="87" d="100"/>
        </p:scale>
        <p:origin x="73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2"/>
    </p:cViewPr>
  </p:sorterViewPr>
  <p:notesViewPr>
    <p:cSldViewPr snapToGrid="0">
      <p:cViewPr varScale="1">
        <p:scale>
          <a:sx n="62" d="100"/>
          <a:sy n="62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848826577263029E-2"/>
          <c:y val="7.4986890403775569E-2"/>
          <c:w val="0.96830234684547389"/>
          <c:h val="0.8977451494493969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2302045097011012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C2D-403D-9846-4ED0CDB83B01}"/>
                </c:ext>
              </c:extLst>
            </c:dLbl>
            <c:dLbl>
              <c:idx val="1"/>
              <c:layout>
                <c:manualLayout>
                  <c:x val="0"/>
                  <c:y val="-0.48662821185107497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C2D-403D-9846-4ED0CDB83B01}"/>
                </c:ext>
              </c:extLst>
            </c:dLbl>
            <c:dLbl>
              <c:idx val="2"/>
              <c:layout>
                <c:manualLayout>
                  <c:x val="0"/>
                  <c:y val="-0.3382275825904562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C2D-403D-9846-4ED0CDB83B01}"/>
                </c:ext>
              </c:extLst>
            </c:dLbl>
            <c:dLbl>
              <c:idx val="3"/>
              <c:layout>
                <c:manualLayout>
                  <c:x val="0"/>
                  <c:y val="-0.23911903513371788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5C2D-403D-9846-4ED0CDB83B01}"/>
                </c:ext>
              </c:extLst>
            </c:dLbl>
            <c:dLbl>
              <c:idx val="4"/>
              <c:layout>
                <c:manualLayout>
                  <c:x val="0"/>
                  <c:y val="-0.18300996329313057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5C2D-403D-9846-4ED0CDB83B0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33.58</c:v>
                </c:pt>
                <c:pt idx="1">
                  <c:v>78.314999999999998</c:v>
                </c:pt>
                <c:pt idx="2">
                  <c:v>52.421999999999997</c:v>
                </c:pt>
                <c:pt idx="3">
                  <c:v>35.173000000000002</c:v>
                </c:pt>
                <c:pt idx="4">
                  <c:v>25.349333333333334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2D-403D-9846-4ED0CDB83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39512888"/>
        <c:axId val="1"/>
      </c:barChart>
      <c:catAx>
        <c:axId val="4395128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8.31499999999999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3951288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848826577263029E-2"/>
          <c:y val="2.7310924369747899E-2"/>
          <c:w val="0.96830234684547389"/>
          <c:h val="0.9453781512605041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590598.93908565713</c:v>
                </c:pt>
                <c:pt idx="1">
                  <c:v>1277351.1761395258</c:v>
                </c:pt>
                <c:pt idx="2">
                  <c:v>775966.3142802238</c:v>
                </c:pt>
                <c:pt idx="3">
                  <c:v>534332.78792954632</c:v>
                </c:pt>
                <c:pt idx="4">
                  <c:v>362826.34571180283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2-4CEC-811A-E17641587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88784352"/>
        <c:axId val="1"/>
      </c:barChart>
      <c:catAx>
        <c:axId val="5887843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77351.176139525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8878435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48134991119005E-2"/>
          <c:y val="3.4414295168762411E-2"/>
          <c:w val="0.8330373001776199"/>
          <c:h val="0.93117140966247514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A2B-4679-B400-D2C0BCC8E9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A2B-4679-B400-D2C0BCC8E96E}"/>
              </c:ext>
            </c:extLst>
          </c:dPt>
          <c:dLbls>
            <c:dLbl>
              <c:idx val="0"/>
              <c:layout>
                <c:manualLayout>
                  <c:x val="2.0130254588513915E-2"/>
                  <c:y val="-1.985440105890139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A2B-4679-B400-D2C0BCC8E96E}"/>
                </c:ext>
              </c:extLst>
            </c:dLbl>
            <c:dLbl>
              <c:idx val="1"/>
              <c:layout>
                <c:manualLayout>
                  <c:x val="-2.0130254588513915E-2"/>
                  <c:y val="1.5221707478491065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A2B-4679-B400-D2C0BCC8E9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29.071355411403211</c:v>
                </c:pt>
                <c:pt idx="1">
                  <c:v>70.928644588596796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2B-4679-B400-D2C0BCC8E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705150976909419E-2"/>
          <c:y val="3.4414295168762411E-2"/>
          <c:w val="0.8330373001776199"/>
          <c:h val="0.93117140966247514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2689-423D-A186-E98AC9DF7C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689-423D-A186-E98AC9DF7C5B}"/>
              </c:ext>
            </c:extLst>
          </c:dPt>
          <c:dLbls>
            <c:dLbl>
              <c:idx val="0"/>
              <c:layout>
                <c:manualLayout>
                  <c:x val="2.8419182948490232E-2"/>
                  <c:y val="-6.6181336863004635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689-423D-A186-E98AC9DF7C5B}"/>
                </c:ext>
              </c:extLst>
            </c:dLbl>
            <c:dLbl>
              <c:idx val="1"/>
              <c:layout>
                <c:manualLayout>
                  <c:x val="-2.8419182948490232E-2"/>
                  <c:y val="2.647253474520185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689-423D-A186-E98AC9DF7C5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45.367166474432914</c:v>
                </c:pt>
                <c:pt idx="1">
                  <c:v>54.632833525567079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89-423D-A186-E98AC9DF7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48134991119005E-2"/>
          <c:y val="3.4414295168762411E-2"/>
          <c:w val="0.8330373001776199"/>
          <c:h val="0.93117140966247514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B1A-4D05-8FF6-4799353552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B1A-4D05-8FF6-4799353552AF}"/>
              </c:ext>
            </c:extLst>
          </c:dPt>
          <c:dLbls>
            <c:dLbl>
              <c:idx val="0"/>
              <c:layout>
                <c:manualLayout>
                  <c:x val="2.0722320899940794E-2"/>
                  <c:y val="1.3236267372600927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B1A-4D05-8FF6-4799353552AF}"/>
                </c:ext>
              </c:extLst>
            </c:dLbl>
            <c:dLbl>
              <c:idx val="1"/>
              <c:layout>
                <c:manualLayout>
                  <c:x val="-2.0722320899940794E-2"/>
                  <c:y val="-1.7207147584381206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B1A-4D05-8FF6-4799353552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68.454369614911201</c:v>
                </c:pt>
                <c:pt idx="1">
                  <c:v>31.545630385088796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1A-4D05-8FF6-479935355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01"/>
            <a:ext cx="3848659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40"/>
            <a:ext cx="3848659" cy="156667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/>
              <a:pPr algn="l"/>
              <a:t>12/6/2018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5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9171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‹Nr.›</a:t>
            </a:fld>
            <a:endParaRPr lang="en-US" sz="1000"/>
          </a:p>
        </p:txBody>
      </p:sp>
      <p:grpSp>
        <p:nvGrpSpPr>
          <p:cNvPr id="13" name="Group 12"/>
          <p:cNvGrpSpPr/>
          <p:nvPr/>
        </p:nvGrpSpPr>
        <p:grpSpPr>
          <a:xfrm>
            <a:off x="5225906" y="285481"/>
            <a:ext cx="1328988" cy="362143"/>
            <a:chOff x="6113463" y="-755650"/>
            <a:chExt cx="7013575" cy="1922462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3783110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8" y="820413"/>
            <a:ext cx="3043343" cy="25134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11600" y="7061200"/>
            <a:ext cx="2687638" cy="151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06331" y="8780243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25790" y="285481"/>
            <a:ext cx="1328988" cy="362143"/>
            <a:chOff x="6113463" y="-755650"/>
            <a:chExt cx="7013575" cy="1922462"/>
          </a:xfrm>
        </p:grpSpPr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 16pt Arial</a:t>
            </a:r>
          </a:p>
        </p:txBody>
      </p:sp>
      <p:sp>
        <p:nvSpPr>
          <p:cNvPr id="19" name="TextBox 18"/>
          <p:cNvSpPr txBox="1"/>
          <p:nvPr/>
        </p:nvSpPr>
        <p:spPr bwMode="black">
          <a:xfrm>
            <a:off x="2248001" y="6520894"/>
            <a:ext cx="2204450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Copyright © 2017 IQVIA.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61101" cy="6845300"/>
          </a:xfrm>
          <a:prstGeom prst="rect">
            <a:avLst/>
          </a:prstGeom>
        </p:spPr>
      </p:pic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436735" y="5497452"/>
            <a:ext cx="2592472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16" name="Rectangle 15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89079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76620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694" y="6387858"/>
            <a:ext cx="9119524" cy="338087"/>
          </a:xfrm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6" name="Rectangle 5"/>
            <p:cNvSpPr/>
            <p:nvPr/>
          </p:nvSpPr>
          <p:spPr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gray">
          <a:xfrm>
            <a:off x="582283" y="-1"/>
            <a:ext cx="3078445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TextBox 160"/>
          <p:cNvSpPr txBox="1"/>
          <p:nvPr/>
        </p:nvSpPr>
        <p:spPr bwMode="white">
          <a:xfrm>
            <a:off x="946623" y="835016"/>
            <a:ext cx="1816547" cy="49994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Table</a:t>
            </a:r>
            <a:r>
              <a:rPr lang="en-US" sz="2800" b="1" baseline="0" dirty="0">
                <a:solidFill>
                  <a:schemeClr val="bg1"/>
                </a:solidFill>
              </a:rPr>
              <a:t> of Contents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11" hasCustomPrompt="1"/>
          </p:nvPr>
        </p:nvSpPr>
        <p:spPr>
          <a:xfrm>
            <a:off x="4236980" y="835016"/>
            <a:ext cx="7090641" cy="4999475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+"/>
              <a:defRPr sz="1800" baseline="0"/>
            </a:lvl1pPr>
            <a:lvl2pPr marL="400050" indent="-171450">
              <a:buClr>
                <a:schemeClr val="bg2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Arial 18pt TOC</a:t>
            </a: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gray">
          <a:xfrm>
            <a:off x="3660728" y="6420040"/>
            <a:ext cx="6116253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white">
          <a:xfrm>
            <a:off x="582284" y="6420040"/>
            <a:ext cx="307844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gray">
          <a:xfrm>
            <a:off x="6033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8"/>
          <p:cNvSpPr>
            <a:spLocks noChangeArrowheads="1"/>
          </p:cNvSpPr>
          <p:nvPr/>
        </p:nvSpPr>
        <p:spPr bwMode="gray">
          <a:xfrm rot="5400000">
            <a:off x="-2148815" y="3761537"/>
            <a:ext cx="6016625" cy="176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0" y="1786580"/>
            <a:ext cx="8515386" cy="4259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21276" y="2107576"/>
            <a:ext cx="6494469" cy="3616037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28pt Arial Bold Title Case</a:t>
            </a: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white">
          <a:xfrm rot="5400000">
            <a:off x="-1272658" y="3828727"/>
            <a:ext cx="4261751" cy="17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‹Nr.›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23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  <p:extLst/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641"/>
            <a:ext cx="1389888" cy="2427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053219" y="914400"/>
            <a:ext cx="10085832" cy="5029199"/>
          </a:xfrm>
          <a:prstGeom prst="rect">
            <a:avLst/>
          </a:prstGeo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Arial sentence case</a:t>
            </a:r>
          </a:p>
        </p:txBody>
      </p:sp>
    </p:spTree>
    <p:extLst/>
  </p:cSld>
  <p:clrMapOvr>
    <a:masterClrMapping/>
  </p:clrMapOvr>
  <p:transition spd="med"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2033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04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58912" y="1084819"/>
            <a:ext cx="10085562" cy="2110629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sentence case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08148"/>
            <a:ext cx="3326745" cy="3637151"/>
          </a:xfrm>
          <a:prstGeom prst="rect">
            <a:avLst/>
          </a:prstGeom>
        </p:spPr>
      </p:pic>
      <p:sp>
        <p:nvSpPr>
          <p:cNvPr id="11" name="Rectangle 58"/>
          <p:cNvSpPr>
            <a:spLocks noChangeArrowheads="1"/>
          </p:cNvSpPr>
          <p:nvPr/>
        </p:nvSpPr>
        <p:spPr bwMode="white">
          <a:xfrm>
            <a:off x="11506198" y="771348"/>
            <a:ext cx="697189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5550" y="3208148"/>
            <a:ext cx="7378924" cy="3300602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</p:spTree>
    <p:extLst/>
  </p:cSld>
  <p:clrMapOvr>
    <a:masterClrMapping/>
  </p:clrMapOvr>
  <p:transition spd="med"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86646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9" name="Rectangle 8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78564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11338560" cy="443469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3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49669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08456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4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3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91134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2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245879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107067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251832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think-cell Folie" r:id="rId20" imgW="216" imgH="216" progId="TCLayout.ActiveDocument.1">
                  <p:embed/>
                </p:oleObj>
              </mc:Choice>
              <mc:Fallback>
                <p:oleObj name="think-cell Folie" r:id="rId20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8831696" cy="3380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2420545" y="0"/>
            <a:ext cx="284385" cy="5779689"/>
            <a:chOff x="12420545" y="0"/>
            <a:chExt cx="284385" cy="5779689"/>
          </a:xfrm>
        </p:grpSpPr>
        <p:sp>
          <p:nvSpPr>
            <p:cNvPr id="4" name="Rectangle 3"/>
            <p:cNvSpPr/>
            <p:nvPr userDrawn="1"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 bwMode="gray">
            <a:xfrm>
              <a:off x="12420545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 bwMode="gray">
            <a:xfrm>
              <a:off x="12420545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gray">
            <a:xfrm>
              <a:off x="12420545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 bwMode="gray">
            <a:xfrm>
              <a:off x="12420545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>
              <a:off x="12420545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>
              <a:off x="12420545" y="2874528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12420545" y="3206436"/>
              <a:ext cx="284385" cy="28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12420545" y="3853100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12420545" y="4187002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12420545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12420545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12420545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556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9" Type="http://schemas.openxmlformats.org/officeDocument/2006/relationships/tags" Target="../tags/tag43.xml"/><Relationship Id="rId21" Type="http://schemas.openxmlformats.org/officeDocument/2006/relationships/tags" Target="../tags/tag25.xml"/><Relationship Id="rId34" Type="http://schemas.openxmlformats.org/officeDocument/2006/relationships/tags" Target="../tags/tag38.xml"/><Relationship Id="rId42" Type="http://schemas.openxmlformats.org/officeDocument/2006/relationships/tags" Target="../tags/tag46.xml"/><Relationship Id="rId47" Type="http://schemas.openxmlformats.org/officeDocument/2006/relationships/tags" Target="../tags/tag51.xml"/><Relationship Id="rId50" Type="http://schemas.openxmlformats.org/officeDocument/2006/relationships/tags" Target="../tags/tag54.xml"/><Relationship Id="rId55" Type="http://schemas.openxmlformats.org/officeDocument/2006/relationships/image" Target="../media/image5.emf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46" Type="http://schemas.openxmlformats.org/officeDocument/2006/relationships/tags" Target="../tags/tag50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29" Type="http://schemas.openxmlformats.org/officeDocument/2006/relationships/tags" Target="../tags/tag33.xml"/><Relationship Id="rId41" Type="http://schemas.openxmlformats.org/officeDocument/2006/relationships/tags" Target="../tags/tag45.xml"/><Relationship Id="rId54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40" Type="http://schemas.openxmlformats.org/officeDocument/2006/relationships/tags" Target="../tags/tag44.xml"/><Relationship Id="rId45" Type="http://schemas.openxmlformats.org/officeDocument/2006/relationships/tags" Target="../tags/tag49.xml"/><Relationship Id="rId53" Type="http://schemas.openxmlformats.org/officeDocument/2006/relationships/slideLayout" Target="../slideLayouts/slideLayout11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49" Type="http://schemas.openxmlformats.org/officeDocument/2006/relationships/tags" Target="../tags/tag53.xml"/><Relationship Id="rId57" Type="http://schemas.openxmlformats.org/officeDocument/2006/relationships/chart" Target="../charts/chart2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tags" Target="../tags/tag35.xml"/><Relationship Id="rId44" Type="http://schemas.openxmlformats.org/officeDocument/2006/relationships/tags" Target="../tags/tag48.xml"/><Relationship Id="rId52" Type="http://schemas.openxmlformats.org/officeDocument/2006/relationships/tags" Target="../tags/tag56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tags" Target="../tags/tag47.xml"/><Relationship Id="rId48" Type="http://schemas.openxmlformats.org/officeDocument/2006/relationships/tags" Target="../tags/tag52.xml"/><Relationship Id="rId56" Type="http://schemas.openxmlformats.org/officeDocument/2006/relationships/chart" Target="../charts/chart1.xml"/><Relationship Id="rId8" Type="http://schemas.openxmlformats.org/officeDocument/2006/relationships/tags" Target="../tags/tag12.xml"/><Relationship Id="rId51" Type="http://schemas.openxmlformats.org/officeDocument/2006/relationships/tags" Target="../tags/tag55.xml"/><Relationship Id="rId3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1.emf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oleObject" Target="../embeddings/oleObject6.bin"/><Relationship Id="rId2" Type="http://schemas.openxmlformats.org/officeDocument/2006/relationships/tags" Target="../tags/tag57.xml"/><Relationship Id="rId16" Type="http://schemas.openxmlformats.org/officeDocument/2006/relationships/chart" Target="../charts/chart5.xml"/><Relationship Id="rId1" Type="http://schemas.openxmlformats.org/officeDocument/2006/relationships/vmlDrawing" Target="../drawings/vmlDrawing6.vml"/><Relationship Id="rId6" Type="http://schemas.openxmlformats.org/officeDocument/2006/relationships/tags" Target="../tags/tag61.xml"/><Relationship Id="rId11" Type="http://schemas.openxmlformats.org/officeDocument/2006/relationships/slideLayout" Target="../slideLayouts/slideLayout11.xml"/><Relationship Id="rId5" Type="http://schemas.openxmlformats.org/officeDocument/2006/relationships/tags" Target="../tags/tag60.xml"/><Relationship Id="rId15" Type="http://schemas.openxmlformats.org/officeDocument/2006/relationships/chart" Target="../charts/chart4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958455F9-2A89-44A5-90B3-7742805B94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4185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think-cell Folie" r:id="rId54" imgW="216" imgH="216" progId="TCLayout.ActiveDocument.1">
                  <p:embed/>
                </p:oleObj>
              </mc:Choice>
              <mc:Fallback>
                <p:oleObj name="think-cell Folie" r:id="rId5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38866A12-2D54-4C8F-B472-3535B20D6C8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16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1" name="Titel 50">
            <a:extLst>
              <a:ext uri="{FF2B5EF4-FFF2-40B4-BE49-F238E27FC236}">
                <a16:creationId xmlns:a16="http://schemas.microsoft.com/office/drawing/2014/main" id="{AA661B5F-8C4D-4D08-8246-9DE75CED1B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34163" y="1524000"/>
            <a:ext cx="5557837" cy="31115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de-DE" sz="1600" b="1" dirty="0"/>
              <a:t>Anzahl Packungen (in Tausend)</a:t>
            </a:r>
          </a:p>
        </p:txBody>
      </p:sp>
      <p:graphicFrame>
        <p:nvGraphicFramePr>
          <p:cNvPr id="88" name="Chart 3">
            <a:extLst>
              <a:ext uri="{FF2B5EF4-FFF2-40B4-BE49-F238E27FC236}">
                <a16:creationId xmlns:a16="http://schemas.microsoft.com/office/drawing/2014/main" id="{ED68FF74-0489-4C98-8252-5CD17CD82FC9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39703790"/>
              </p:ext>
            </p:extLst>
          </p:nvPr>
        </p:nvGraphicFramePr>
        <p:xfrm>
          <a:off x="6357938" y="2478088"/>
          <a:ext cx="5208587" cy="302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6"/>
          </a:graphicData>
        </a:graphic>
      </p:graphicFrame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15EFA6B-1305-48FA-9E82-B25AD3E6E991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 bwMode="auto">
          <a:xfrm flipV="1">
            <a:off x="6943725" y="2324100"/>
            <a:ext cx="0" cy="1704975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A11A9CD5-F62A-4FED-AB27-39C375D28232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6943725" y="2324100"/>
            <a:ext cx="97155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BDF2DBBB-8011-48C3-BBE5-9BE7F585FABD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7915275" y="2324100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B64270CE-52DF-4152-90CB-F3FB6DB63288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7991475" y="2400300"/>
            <a:ext cx="931863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814F6DA5-9ED0-4A28-A9C0-CAD7332C1B72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auto">
          <a:xfrm flipV="1">
            <a:off x="7991475" y="2400300"/>
            <a:ext cx="0" cy="762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034B56FD-CBC0-4D00-9C91-7E28BA045709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8923338" y="2400300"/>
            <a:ext cx="0" cy="974725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8048BDD0-F706-42E0-938D-4296C3D519F1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9932988" y="3298825"/>
            <a:ext cx="0" cy="67468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DBFF56C-F37E-4DF2-A0B2-24E5F39E45CF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V="1">
            <a:off x="8999538" y="3298825"/>
            <a:ext cx="0" cy="762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5ECF371-89B4-4A1A-B7F7-D844990A0A9B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8999538" y="3298825"/>
            <a:ext cx="93345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A882EC94-8DEB-44F3-8F92-E57E6FB3F84E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 flipV="1">
            <a:off x="10009188" y="3897313"/>
            <a:ext cx="0" cy="762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86A5D9EB-6182-4E99-94C1-69CDC67E03AF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10009188" y="3897313"/>
            <a:ext cx="969963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8B579B93-77F7-4983-8EAC-C2094235C69A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10979150" y="3897313"/>
            <a:ext cx="0" cy="417513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4202EDA6-F271-41AD-B8B4-5F07C2BA3FFC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6740525" y="5481638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BBF65CF-716B-4BC4-974C-E5294B93FE03}" type="datetime'''''''''2''''''''0''''''''1''''''''''''''''''''''4'">
              <a:rPr lang="de-DE" altLang="en-US" sz="1400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2014</a:t>
            </a:fld>
            <a:endParaRPr lang="de-DE" sz="14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E497C52-617F-4989-AC30-53D81A829FC2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7750175" y="5481638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9BFEB93-8F03-4F04-B672-34435F23F4B7}" type="datetime'''2''''01''''''''5'''''''''''">
              <a:rPr lang="de-DE" altLang="en-US" sz="1400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2015</a:t>
            </a:fld>
            <a:endParaRPr lang="de-DE" sz="14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9AD3E03-9CB2-46D4-BBD5-50B3A01171A5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10706100" y="5481638"/>
            <a:ext cx="5461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C427437-8C5D-4A7E-94C1-CCC38CE6D16A}" type="datetime'''''''''2''''''''''''''0''''''''''1''''''''''''''8'''''">
              <a:rPr lang="de-DE" altLang="en-US" sz="1400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2018</a:t>
            </a:fld>
            <a:r>
              <a:rPr lang="de-DE" altLang="en-US" sz="1400" dirty="0">
                <a:solidFill>
                  <a:schemeClr val="tx1"/>
                </a:solidFill>
              </a:rPr>
              <a:t>**</a:t>
            </a:r>
            <a:endParaRPr lang="de-DE" sz="1400" baseline="30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3B686D7-540B-495D-8CBD-DBF4F36C93AA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8758238" y="5481638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0148819-39BF-4C35-822F-9CE742F8FA50}" type="datetime'''''2''''0''''''''''''''1''''6'''''''''''''''''''''">
              <a:rPr lang="de-DE" altLang="en-US" sz="1400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de-DE" sz="14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FA945B2-782A-4EAD-BE87-3629E6A4447E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9767888" y="5481638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78B567B-6D13-4039-8E5F-403F76048719}" type="datetime'''2''''''''''''''''''''''''''''''''''''''''0''17'''''''">
              <a:rPr lang="de-DE" altLang="en-US" sz="1400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de-DE" sz="14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A85880CB-C4B2-40AB-85D6-FB44710323B6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7092950" y="2195513"/>
            <a:ext cx="674688" cy="2587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40E90F8-2402-4BAE-9086-80A20E942B7A}" type="datetime'''+''1''''''''''''''''''''''''''''''33''%'''''''''''">
              <a:rPr lang="de-DE" altLang="en-US" sz="1200" smtClean="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+133%</a:t>
            </a:fld>
            <a:endParaRPr lang="de-DE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954024AD-7D99-4F72-AF08-E403429D7396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8205788" y="2271713"/>
            <a:ext cx="501650" cy="2587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05782A0-6CBC-4812-A0CE-665420B3CCDB}" type="datetime'''''-''''''''''''''''''3''''3''''''''%'''''''''''''''''''''">
              <a:rPr lang="de-DE" altLang="en-US" sz="1200" smtClean="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-33%</a:t>
            </a:fld>
            <a:endParaRPr lang="de-DE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C5BAF74-60F4-4379-A639-7DB6C59E3AAD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9215438" y="3170238"/>
            <a:ext cx="501650" cy="2587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3F7DA1C-CCB3-4579-843C-C02C92208EB8}" type="datetime'''''''''''-''''''''33''%'''''''''''">
              <a:rPr lang="de-DE" altLang="en-US" sz="1200" smtClean="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-33%</a:t>
            </a:fld>
            <a:endParaRPr lang="de-DE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4B7E910-CFFB-4109-86DF-996639DAE347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10242550" y="3768725"/>
            <a:ext cx="501650" cy="2587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077F024-0A8B-406F-B25F-CEF878CF337B}" type="datetime'''''''-''''2''''''8%'''''''''''''''''">
              <a:rPr lang="de-DE" altLang="en-US" sz="1200" smtClean="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-28%</a:t>
            </a:fld>
            <a:endParaRPr lang="de-DE" sz="1200" dirty="0" err="1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89" name="Chart 3">
            <a:extLst>
              <a:ext uri="{FF2B5EF4-FFF2-40B4-BE49-F238E27FC236}">
                <a16:creationId xmlns:a16="http://schemas.microsoft.com/office/drawing/2014/main" id="{5CD679CF-2227-4DBE-921C-D50C7171CB1B}"/>
              </a:ext>
            </a:extLst>
          </p:cNvPr>
          <p:cNvGraphicFramePr/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858705403"/>
              </p:ext>
            </p:extLst>
          </p:nvPr>
        </p:nvGraphicFramePr>
        <p:xfrm>
          <a:off x="566738" y="2482850"/>
          <a:ext cx="5208587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7"/>
          </a:graphicData>
        </a:graphic>
      </p:graphicFrame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72A1B197-1792-477B-9D2C-A1A76FB75EDE}"/>
              </a:ext>
            </a:extLst>
          </p:cNvPr>
          <p:cNvCxnSpPr>
            <a:cxnSpLocks/>
          </p:cNvCxnSpPr>
          <p:nvPr>
            <p:custDataLst>
              <p:tags r:id="rId27"/>
            </p:custDataLst>
          </p:nvPr>
        </p:nvCxnSpPr>
        <p:spPr bwMode="auto">
          <a:xfrm flipV="1">
            <a:off x="1152525" y="2168525"/>
            <a:ext cx="0" cy="1704975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E88A376E-ACCF-4CD0-9E55-929A690F11F1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1152525" y="2168525"/>
            <a:ext cx="97155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47144457-CA69-4EB5-A462-DBBCE2C98365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2124075" y="2168525"/>
            <a:ext cx="0" cy="168275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7A91F259-FBF1-4575-98B8-664A8F39ADB6}"/>
              </a:ext>
            </a:extLst>
          </p:cNvPr>
          <p:cNvCxnSpPr>
            <a:cxnSpLocks/>
          </p:cNvCxnSpPr>
          <p:nvPr>
            <p:custDataLst>
              <p:tags r:id="rId30"/>
            </p:custDataLst>
          </p:nvPr>
        </p:nvCxnSpPr>
        <p:spPr bwMode="auto">
          <a:xfrm flipV="1">
            <a:off x="2200275" y="2168525"/>
            <a:ext cx="0" cy="168275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9DDBF8DC-D53C-40AB-B78D-F995A614D8ED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2200275" y="2168525"/>
            <a:ext cx="931863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19258E44-AB57-4D0F-8A8E-39DAF3BEEE86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3132138" y="2168525"/>
            <a:ext cx="0" cy="129063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FCC9805A-806B-4BB7-B51A-3D951E56BE52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 flipV="1">
            <a:off x="3208338" y="3382963"/>
            <a:ext cx="0" cy="762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547A4E04-951D-4B63-907D-89ED1880596A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3208338" y="3382963"/>
            <a:ext cx="93345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89A0F50B-30E1-4F48-89E7-EE5372712F7D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4141788" y="3382963"/>
            <a:ext cx="0" cy="61595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2B0A4367-399B-412A-B994-94C1741A11CD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 flipV="1">
            <a:off x="4217988" y="3922713"/>
            <a:ext cx="0" cy="762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78EA45B2-9E0D-4BB7-81BC-D3EDAE72DDB9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4217988" y="3922713"/>
            <a:ext cx="969963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FBF01263-1D5A-445D-9373-9FF1CA991D54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5187950" y="3922713"/>
            <a:ext cx="0" cy="460375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eck 46">
            <a:extLst>
              <a:ext uri="{FF2B5EF4-FFF2-40B4-BE49-F238E27FC236}">
                <a16:creationId xmlns:a16="http://schemas.microsoft.com/office/drawing/2014/main" id="{FC1F64B3-3765-4F43-8765-9CF01CE30B7C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949325" y="5481638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41D2213-47B9-4835-8B4F-1D38F48F61E3}" type="datetime'''''''''''''''''''''''20''''''''''''''1''''''''''''''4'''''">
              <a:rPr lang="de-DE" altLang="en-US" sz="1400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2014</a:t>
            </a:fld>
            <a:endParaRPr lang="de-DE" sz="14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DAC8B2F7-5648-4D70-80DE-8DC329693618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1958975" y="5481638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E4DFADF-690A-4B16-8721-1BA96632426A}" type="datetime'''''''''2''''''''''015'''''''''''''''''''''''''">
              <a:rPr lang="de-DE" altLang="en-US" sz="1400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2015</a:t>
            </a:fld>
            <a:endParaRPr lang="de-DE" sz="14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20F60ED8-52D7-4B2D-85E9-2CD5A2E04116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2967038" y="5481638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A6E2C44-703F-4AAC-96B0-CE96BC4AEAEC}" type="datetime'''''2''''''''0''''''''''''''''''''1''''''''''6'''''">
              <a:rPr lang="de-DE" altLang="en-US" sz="1400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de-DE" sz="14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A0EC35D0-3CD9-4810-8A56-D6574F8EEFAF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3976688" y="5481638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596B932-92DD-4C30-9669-FEB6EB186485}" type="datetime'''''2''0''''''''''''''''''''''''''''1''''''7'''">
              <a:rPr lang="de-DE" altLang="en-US" sz="1400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de-DE" sz="14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8974AD7C-B3BA-4F23-A4A8-311EDA063D5E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4914900" y="5481638"/>
            <a:ext cx="5461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CE0447C-CD28-4654-AA06-6FDB3D9279E3}" type="datetime'2''''''0''''''''''''''''''''''''18'''''''''''''''''">
              <a:rPr lang="de-DE" altLang="en-US" sz="1400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2018</a:t>
            </a:fld>
            <a:r>
              <a:rPr lang="de-DE" altLang="en-US" sz="1400" dirty="0">
                <a:solidFill>
                  <a:schemeClr val="tx1"/>
                </a:solidFill>
              </a:rPr>
              <a:t>**</a:t>
            </a:r>
            <a:endParaRPr lang="de-DE" sz="1400" baseline="30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022FCD0F-32B4-47E9-9DAD-09400682859F}"/>
              </a:ext>
            </a:extLst>
          </p:cNvPr>
          <p:cNvSpPr/>
          <p:nvPr>
            <p:custDataLst>
              <p:tags r:id="rId44"/>
            </p:custDataLst>
          </p:nvPr>
        </p:nvSpPr>
        <p:spPr bwMode="gray">
          <a:xfrm>
            <a:off x="1887538" y="2374900"/>
            <a:ext cx="5508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7B224D5-3C28-4925-AEC6-A6D250B88A32}" type="datetime'''''''1.2''''7''''7,''''''''4'''''''''''''">
              <a:rPr lang="de-DE" altLang="en-US" sz="12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1.277,4</a:t>
            </a:fld>
            <a:endParaRPr lang="de-DE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A2A54DAC-3AA2-4A30-9488-E8C54815C8C8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3968750" y="4037013"/>
            <a:ext cx="4238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64B9321-1401-4239-84D9-18F2EB6EBE2E}" type="datetime'''''''''''''53''''''''''''4'''''',''''''''''''''''3'''">
              <a:rPr lang="de-DE" altLang="en-US" sz="12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534,3</a:t>
            </a:fld>
            <a:endParaRPr lang="de-DE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BF31D3C2-77A9-40F9-B0B7-6C03285E12D4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941388" y="3911600"/>
            <a:ext cx="4238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8EEDF78-A4A9-4B91-9236-645F83F4C7D8}" type="datetime'''5''''''9''0'''''''''''',''''''''''''''''''''''''6'''''">
              <a:rPr lang="de-DE" altLang="en-US" sz="12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590,6</a:t>
            </a:fld>
            <a:endParaRPr lang="de-DE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FD6BE57E-AABE-4761-B17C-80288BC559F3}"/>
              </a:ext>
            </a:extLst>
          </p:cNvPr>
          <p:cNvSpPr/>
          <p:nvPr>
            <p:custDataLst>
              <p:tags r:id="rId47"/>
            </p:custDataLst>
          </p:nvPr>
        </p:nvSpPr>
        <p:spPr bwMode="gray">
          <a:xfrm>
            <a:off x="2959100" y="3497263"/>
            <a:ext cx="4238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7911C22-002E-44A7-AC40-4E716A7B9E4C}" type="datetime'''7''7''''''''''''6'''',''''''0'''''''''''''''''''''">
              <a:rPr lang="de-DE" altLang="en-US" sz="12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776,0</a:t>
            </a:fld>
            <a:endParaRPr lang="de-DE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91DB767-1E3A-42FF-908F-17B0D83B40E5}"/>
              </a:ext>
            </a:extLst>
          </p:cNvPr>
          <p:cNvSpPr/>
          <p:nvPr>
            <p:custDataLst>
              <p:tags r:id="rId48"/>
            </p:custDataLst>
          </p:nvPr>
        </p:nvSpPr>
        <p:spPr bwMode="gray">
          <a:xfrm>
            <a:off x="4976813" y="4421188"/>
            <a:ext cx="4238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DBA054E-B106-42B3-9A4C-E494B16FB8A8}" type="datetime'''3''''''''''''''''''''''''''6''''''''''''''''''2'',''''8'''">
              <a:rPr lang="de-DE" altLang="en-US" sz="12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362,8</a:t>
            </a:fld>
            <a:endParaRPr lang="de-DE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D96F5254-2B2D-4CB9-AA8C-00FB6CE0A77A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>
            <a:off x="1309688" y="2039938"/>
            <a:ext cx="658813" cy="2587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0E61C2D-512D-4EEC-B9E3-D3E7B318256E}" type="datetime'+1''''''''''1''''''''''''''''''''''6''''%'''''''">
              <a:rPr lang="de-DE" altLang="en-US" sz="1200" smtClean="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+116%</a:t>
            </a:fld>
            <a:endParaRPr lang="de-DE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EF834E04-2DE2-4560-A786-DF9FBAD706D5}"/>
              </a:ext>
            </a:extLst>
          </p:cNvPr>
          <p:cNvSpPr/>
          <p:nvPr>
            <p:custDataLst>
              <p:tags r:id="rId50"/>
            </p:custDataLst>
          </p:nvPr>
        </p:nvSpPr>
        <p:spPr bwMode="auto">
          <a:xfrm>
            <a:off x="2414588" y="2039938"/>
            <a:ext cx="501650" cy="2587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4E47553-B312-4304-95A6-638F7B730428}" type="datetime'-''''''''''''''''''''''3''''''9''''''''''''''''''''''%'''">
              <a:rPr lang="de-DE" altLang="en-US" sz="1200" smtClean="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-39%</a:t>
            </a:fld>
            <a:endParaRPr lang="de-DE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315DE18-016B-47D6-94FD-46722B42D0A9}"/>
              </a:ext>
            </a:extLst>
          </p:cNvPr>
          <p:cNvSpPr/>
          <p:nvPr>
            <p:custDataLst>
              <p:tags r:id="rId51"/>
            </p:custDataLst>
          </p:nvPr>
        </p:nvSpPr>
        <p:spPr bwMode="auto">
          <a:xfrm>
            <a:off x="3424238" y="3254375"/>
            <a:ext cx="501650" cy="2587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ED5956F-7880-4993-86F1-248DA7DC4B96}" type="datetime'''''''''-''''''3''1''''''''''''''''''''''''''''''%'''''''''''">
              <a:rPr lang="de-DE" altLang="en-US" sz="1200" smtClean="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-31%</a:t>
            </a:fld>
            <a:endParaRPr lang="de-DE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C8C379C3-0B4A-4938-AF6C-850CAA62FCD2}"/>
              </a:ext>
            </a:extLst>
          </p:cNvPr>
          <p:cNvSpPr/>
          <p:nvPr>
            <p:custDataLst>
              <p:tags r:id="rId52"/>
            </p:custDataLst>
          </p:nvPr>
        </p:nvSpPr>
        <p:spPr bwMode="auto">
          <a:xfrm>
            <a:off x="4451350" y="3794125"/>
            <a:ext cx="501650" cy="2587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46A23DE-76FF-44E2-B9C1-AA95E102548D}" type="datetime'''-''''''''''''''''''''''''''''3''''''2''''%'''''''''''">
              <a:rPr lang="de-DE" altLang="en-US" sz="1200" smtClean="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-32%</a:t>
            </a:fld>
            <a:endParaRPr lang="de-DE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73" name="Fußzeilenplatzhalter 1">
            <a:extLst>
              <a:ext uri="{FF2B5EF4-FFF2-40B4-BE49-F238E27FC236}">
                <a16:creationId xmlns:a16="http://schemas.microsoft.com/office/drawing/2014/main" id="{89672260-DEFF-4097-A0DE-BDB9484D3B42}"/>
              </a:ext>
            </a:extLst>
          </p:cNvPr>
          <p:cNvSpPr txBox="1">
            <a:spLocks/>
          </p:cNvSpPr>
          <p:nvPr/>
        </p:nvSpPr>
        <p:spPr bwMode="gray">
          <a:xfrm>
            <a:off x="651743" y="5914524"/>
            <a:ext cx="9065345" cy="6474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/>
              <a:t>Quelle: IMS </a:t>
            </a:r>
            <a:r>
              <a:rPr lang="de-DE" sz="1100" dirty="0" err="1"/>
              <a:t>PharmaScope</a:t>
            </a:r>
            <a:r>
              <a:rPr lang="de-DE" sz="1100" baseline="30000" dirty="0">
                <a:latin typeface="Arial" panose="020B0604020202020204" pitchFamily="34" charset="0"/>
                <a:ea typeface="Verdana"/>
                <a:cs typeface="Arial" pitchFamily="34" charset="0"/>
                <a:sym typeface="Arial" panose="020B0604020202020204" pitchFamily="34" charset="0"/>
              </a:rPr>
              <a:t>®</a:t>
            </a:r>
            <a:endParaRPr lang="de-DE" sz="1100" dirty="0"/>
          </a:p>
          <a:p>
            <a:r>
              <a:rPr lang="de-DE" sz="1100" dirty="0"/>
              <a:t>*  GKV-Ausgaben in Euro zum Apothekenverkaufspreis (AVP) abzüglich der von Herstellern und Apotheken zu leistenden Zwangsrabatte, abzüglich gemeldete Rabatte aus </a:t>
            </a:r>
            <a:br>
              <a:rPr lang="de-DE" sz="1100" dirty="0"/>
            </a:br>
            <a:r>
              <a:rPr lang="de-DE" sz="1100" dirty="0"/>
              <a:t>    Erstattungsbeträgen nach §130 SGB V; </a:t>
            </a:r>
            <a:r>
              <a:rPr lang="de-DE" sz="1100" b="1" dirty="0"/>
              <a:t>ohne Einsparungen aus Rabattverträgen</a:t>
            </a:r>
          </a:p>
          <a:p>
            <a:r>
              <a:rPr lang="de-DE" sz="1100" dirty="0"/>
              <a:t>** IQVIA Berechnung </a:t>
            </a:r>
            <a:r>
              <a:rPr lang="en-US" sz="1100" dirty="0" err="1"/>
              <a:t>für</a:t>
            </a:r>
            <a:r>
              <a:rPr lang="en-US" sz="1100" dirty="0"/>
              <a:t> das </a:t>
            </a:r>
            <a:r>
              <a:rPr lang="en-US" sz="1100" dirty="0" err="1"/>
              <a:t>Jahr</a:t>
            </a:r>
            <a:r>
              <a:rPr lang="en-US" sz="1100" dirty="0"/>
              <a:t> 2018 auf Basis des </a:t>
            </a:r>
            <a:r>
              <a:rPr lang="en-US" sz="1100" dirty="0" err="1"/>
              <a:t>kumulierten</a:t>
            </a:r>
            <a:r>
              <a:rPr lang="en-US" sz="1100" dirty="0"/>
              <a:t> </a:t>
            </a:r>
            <a:r>
              <a:rPr lang="en-US" sz="1100" dirty="0" err="1"/>
              <a:t>Zeitraums</a:t>
            </a:r>
            <a:r>
              <a:rPr lang="en-US" sz="1100" dirty="0"/>
              <a:t> </a:t>
            </a:r>
            <a:r>
              <a:rPr lang="en-US" sz="1100" dirty="0" err="1"/>
              <a:t>Januar</a:t>
            </a:r>
            <a:r>
              <a:rPr lang="en-US" sz="1100" dirty="0"/>
              <a:t> </a:t>
            </a:r>
            <a:r>
              <a:rPr lang="en-US" sz="1100" dirty="0" err="1"/>
              <a:t>bis</a:t>
            </a:r>
            <a:r>
              <a:rPr lang="en-US" sz="1100" dirty="0"/>
              <a:t> September 2018</a:t>
            </a:r>
          </a:p>
        </p:txBody>
      </p:sp>
      <p:sp>
        <p:nvSpPr>
          <p:cNvPr id="77" name="Titel 50">
            <a:extLst>
              <a:ext uri="{FF2B5EF4-FFF2-40B4-BE49-F238E27FC236}">
                <a16:creationId xmlns:a16="http://schemas.microsoft.com/office/drawing/2014/main" id="{3122048F-AFB6-4F70-A3D6-063025767035}"/>
              </a:ext>
            </a:extLst>
          </p:cNvPr>
          <p:cNvSpPr txBox="1">
            <a:spLocks/>
          </p:cNvSpPr>
          <p:nvPr/>
        </p:nvSpPr>
        <p:spPr>
          <a:xfrm>
            <a:off x="352425" y="1522413"/>
            <a:ext cx="5558903" cy="311062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600" dirty="0"/>
              <a:t>GKV-Ausgaben (Mio. Euro)</a:t>
            </a:r>
            <a:r>
              <a:rPr lang="de-DE" sz="1600" baseline="30000" dirty="0"/>
              <a:t>*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B951B72E-1BC9-496B-A59A-33D260C350A4}"/>
              </a:ext>
            </a:extLst>
          </p:cNvPr>
          <p:cNvSpPr txBox="1"/>
          <p:nvPr/>
        </p:nvSpPr>
        <p:spPr>
          <a:xfrm>
            <a:off x="651743" y="544454"/>
            <a:ext cx="9906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2B3A42"/>
                </a:solidFill>
              </a:rPr>
              <a:t>Abbildung 1: </a:t>
            </a:r>
            <a:r>
              <a:rPr lang="de-DE" b="1" dirty="0"/>
              <a:t>Jährliche GKV-Ausgaben und Absatz von Hepatitis C-Therapien (DAAs)</a:t>
            </a:r>
          </a:p>
        </p:txBody>
      </p:sp>
    </p:spTree>
    <p:extLst>
      <p:ext uri="{BB962C8B-B14F-4D97-AF65-F5344CB8AC3E}">
        <p14:creationId xmlns:p14="http://schemas.microsoft.com/office/powerpoint/2010/main" val="418723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BBB20F37-CA99-4FF5-8F68-19CFB1C0E0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33412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think-cell Folie" r:id="rId12" imgW="216" imgH="216" progId="TCLayout.ActiveDocument.1">
                  <p:embed/>
                </p:oleObj>
              </mc:Choice>
              <mc:Fallback>
                <p:oleObj name="think-cell Folie" r:id="rId12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CBE8D0D5-6F32-4D31-92C3-F066AE3172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de-DE" sz="1200" dirty="0" err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AFD464C-D84A-4AD5-9FAE-77037EEFD5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7109" y="5256138"/>
            <a:ext cx="9116145" cy="338087"/>
          </a:xfrm>
        </p:spPr>
        <p:txBody>
          <a:bodyPr/>
          <a:lstStyle/>
          <a:p>
            <a:r>
              <a:rPr lang="en-US" sz="1200" dirty="0"/>
              <a:t>Quelle: IMS Contract Monitor</a:t>
            </a:r>
            <a:r>
              <a:rPr lang="en-US" sz="1200" baseline="30000" dirty="0"/>
              <a:t>®</a:t>
            </a:r>
            <a:endParaRPr lang="en-US" sz="1200" dirty="0"/>
          </a:p>
        </p:txBody>
      </p:sp>
      <p:graphicFrame>
        <p:nvGraphicFramePr>
          <p:cNvPr id="68" name="Chart 3">
            <a:extLst>
              <a:ext uri="{FF2B5EF4-FFF2-40B4-BE49-F238E27FC236}">
                <a16:creationId xmlns:a16="http://schemas.microsoft.com/office/drawing/2014/main" id="{C285A692-B28C-4B14-90B4-21E9EE723409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33964522"/>
              </p:ext>
            </p:extLst>
          </p:nvPr>
        </p:nvGraphicFramePr>
        <p:xfrm>
          <a:off x="1398588" y="1922463"/>
          <a:ext cx="2681287" cy="239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72B16B96-5D8D-4A62-9288-47BE1A0E6F20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4168775" y="4646613"/>
            <a:ext cx="214313" cy="1603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de-DE" sz="1600" dirty="0" err="1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614A600-A553-4B26-BDF9-ADB51DDD72B0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5702300" y="4646613"/>
            <a:ext cx="214313" cy="160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de-DE" sz="1600" dirty="0" err="1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9B596CF-14B3-4CDB-9AAB-CA9B723C710F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4433888" y="4641850"/>
            <a:ext cx="11668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8FE5F98-6544-4D85-8B74-CB390B8A9F43}" type="datetime'''''Mi''''t ''R''a''''''b''''''''''''attvert''''''''''ra''g'''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Mit Rabattvertrag</a:t>
            </a:fld>
            <a:endParaRPr lang="de-DE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A030FC3-13B6-4516-8F89-77465A3485F2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5967413" y="4641850"/>
            <a:ext cx="13350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F475893-E608-468D-A17A-306E24FBD016}" type="datetime'''''''''''''''Ohn''e'' ''''R''a''batt''v''''''''''er''trag'''">
              <a:rPr lang="de-DE" altLang="en-US" sz="1200" smtClean="0">
                <a:solidFill>
                  <a:schemeClr val="tx1"/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Ohne Rabattvertrag</a:t>
            </a:fld>
            <a:endParaRPr lang="de-DE" sz="1200" dirty="0" err="1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69" name="Chart 3">
            <a:extLst>
              <a:ext uri="{FF2B5EF4-FFF2-40B4-BE49-F238E27FC236}">
                <a16:creationId xmlns:a16="http://schemas.microsoft.com/office/drawing/2014/main" id="{254EF106-D606-48B5-8E83-3E8CDC88E3C0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021112609"/>
              </p:ext>
            </p:extLst>
          </p:nvPr>
        </p:nvGraphicFramePr>
        <p:xfrm>
          <a:off x="4681538" y="1922463"/>
          <a:ext cx="2681287" cy="239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70" name="Chart 3">
            <a:extLst>
              <a:ext uri="{FF2B5EF4-FFF2-40B4-BE49-F238E27FC236}">
                <a16:creationId xmlns:a16="http://schemas.microsoft.com/office/drawing/2014/main" id="{B3E0942E-CF7B-44D7-9252-6172ACF5AFAE}"/>
              </a:ext>
            </a:extLst>
          </p:cNvPr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45427110"/>
              </p:ext>
            </p:extLst>
          </p:nvPr>
        </p:nvGraphicFramePr>
        <p:xfrm>
          <a:off x="7983538" y="1922463"/>
          <a:ext cx="2681287" cy="239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59" name="Textfeld 58">
            <a:extLst>
              <a:ext uri="{FF2B5EF4-FFF2-40B4-BE49-F238E27FC236}">
                <a16:creationId xmlns:a16="http://schemas.microsoft.com/office/drawing/2014/main" id="{1525F1EA-5D7B-46AB-A840-B47C3CF05963}"/>
              </a:ext>
            </a:extLst>
          </p:cNvPr>
          <p:cNvSpPr txBox="1"/>
          <p:nvPr/>
        </p:nvSpPr>
        <p:spPr>
          <a:xfrm>
            <a:off x="1875379" y="1432818"/>
            <a:ext cx="17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2B3A42"/>
                </a:solidFill>
              </a:rPr>
              <a:t>3. Quartal 2016:</a:t>
            </a:r>
            <a:br>
              <a:rPr lang="de-DE" sz="1400" dirty="0">
                <a:solidFill>
                  <a:srgbClr val="2B3A42"/>
                </a:solidFill>
              </a:rPr>
            </a:br>
            <a:r>
              <a:rPr lang="de-DE" sz="1400" dirty="0">
                <a:solidFill>
                  <a:srgbClr val="2B3A42"/>
                </a:solidFill>
              </a:rPr>
              <a:t>12.000 Packungen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19682F5A-404B-443D-A427-DC0213988FAF}"/>
              </a:ext>
            </a:extLst>
          </p:cNvPr>
          <p:cNvSpPr txBox="1"/>
          <p:nvPr/>
        </p:nvSpPr>
        <p:spPr>
          <a:xfrm>
            <a:off x="5224369" y="1422301"/>
            <a:ext cx="15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2B3A42"/>
                </a:solidFill>
              </a:rPr>
              <a:t>3. Quartal 2017:</a:t>
            </a:r>
            <a:br>
              <a:rPr lang="de-DE" sz="1400" dirty="0">
                <a:solidFill>
                  <a:srgbClr val="2B3A42"/>
                </a:solidFill>
              </a:rPr>
            </a:br>
            <a:r>
              <a:rPr lang="de-DE" sz="1400" dirty="0">
                <a:solidFill>
                  <a:srgbClr val="2B3A42"/>
                </a:solidFill>
              </a:rPr>
              <a:t>7.800 Packungen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26A4BF4-601C-481A-BFE9-7E6ED59D3503}"/>
              </a:ext>
            </a:extLst>
          </p:cNvPr>
          <p:cNvSpPr txBox="1"/>
          <p:nvPr/>
        </p:nvSpPr>
        <p:spPr>
          <a:xfrm>
            <a:off x="8520462" y="1432818"/>
            <a:ext cx="15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2B3A42"/>
                </a:solidFill>
              </a:rPr>
              <a:t>3. Quartal 2018:</a:t>
            </a:r>
            <a:br>
              <a:rPr lang="de-DE" sz="1400" dirty="0">
                <a:solidFill>
                  <a:srgbClr val="2B3A42"/>
                </a:solidFill>
              </a:rPr>
            </a:br>
            <a:r>
              <a:rPr lang="de-DE" sz="1400" dirty="0">
                <a:solidFill>
                  <a:srgbClr val="2B3A42"/>
                </a:solidFill>
              </a:rPr>
              <a:t>5.700 Packungen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9D94AC86-4DE2-4AAD-A68A-EFF631B8D152}"/>
              </a:ext>
            </a:extLst>
          </p:cNvPr>
          <p:cNvSpPr txBox="1"/>
          <p:nvPr/>
        </p:nvSpPr>
        <p:spPr>
          <a:xfrm>
            <a:off x="547782" y="525147"/>
            <a:ext cx="11096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2B3A42"/>
                </a:solidFill>
              </a:rPr>
              <a:t>Abbildung 2: Anteil Hepatitis C-Präparate (DAAs) unter Rabattvertrag steigt kontinuierlich</a:t>
            </a:r>
          </a:p>
        </p:txBody>
      </p:sp>
    </p:spTree>
    <p:extLst>
      <p:ext uri="{BB962C8B-B14F-4D97-AF65-F5344CB8AC3E}">
        <p14:creationId xmlns:p14="http://schemas.microsoft.com/office/powerpoint/2010/main" val="22332079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688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&quot;&gt;&lt;elem m_fUsage=&quot;1.00000000000000000000E+00&quot;&gt;&lt;m_msothmcolidx val=&quot;0&quot;/&gt;&lt;m_rgb r=&quot;09&quot; g=&quot;A3&quot; b=&quot;FF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lvbsh3SrWKyNNlM9GIF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QWwsGvS0SVoQXmQKxoS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rktxJCSli2berz03S2D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awzx04RrG2Vvotc6jo3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vtXd6rSQCb2GG2Thscf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vOF6CLQI.YjmSFxh3u4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2Ey2znaTNOC7o6Ntj9WQ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vTfiZAT9Wj3QVlRsr3f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fzA0XWRvSAYFuAft3S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BMAC1cRA6Vo03wBJSvZ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uBc9KnQDGP6r8PHRtfc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pyy_BrRtGmlal5Q_49L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aTFu3RQhCeWZaZYvMk7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WYXqzoRHqaM3awcqagv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Q8wAxNT_mz9YiBVKwo3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s1qU5mQqGrxZgOxQAHh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5x65LgQpCmdan1vOOzj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L0U2tQECOzSoyVNlqs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eX4xDIQyqHGJfRBDC1k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hr7R0sQzOsPc6K9eVNh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R44vPnQ5.hQ4Hs969KH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_fUJ8_Ty64xk0wETLav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EoAU3tSoSg0YTIDURUc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ffOkRmRtOJV69jHTujl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z6Uy6bSy.OUNBIv3vyq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gwZ_AGQz2cDlAWU_2UT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tglTMWTw6CVH_LMpns6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sAha42RVOIDkinUvY.O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6OdeYjrRSWeum1UFYNLS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ElLef2Tvq06HS.YOXG_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L8sVldTU63qxO7C1NW6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6IMhb0Qmyhn07Zo1lgM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qneZ.4Tdmj2zjK1SzKY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VyPMtevQwqCGTtYbGot0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8iyfcZReK40bkBQuK_t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.cWtgfSb..5tFpaSgg_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7Wkkpw2Td6kJJgBhUDbC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1ip.1coSZyzvNS7getzU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TWlvnnRUC4F9YA_295_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HtS5QpTPm9aLfBEq2mg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ZpwV9bRsGc0Thb3laDF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1aSqFoRp625McNhqep_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biSIGkRi6HWpKiwNu0_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dPNYitTl.hFWYgPPq60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5f0EQUQmyWKibepyNYw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SkEcN5S56uNEiD12mcz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fsZcSxQhWIKIOczkk3_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Z6brOBTGq7LtpoHzrxx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31vJ0iTrOpRPur4J83z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fT8p.TTT.2mmKKNKE9w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efEgn4vRRye.ArEdE5Pk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la3hjHT.CUepLQiEva2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pxRGCSSxeyHiyA.UxVT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LJew2eQCOACwsb6g_Fk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H_32FySA22Zzk7bFMRQ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XMad0vQVqlh2uiJqcp3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tmCnChQhWgEUzYzt4YU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aodKIjS8a4Nx9aGyyxiQ"/>
</p:tagLst>
</file>

<file path=ppt/theme/theme1.xml><?xml version="1.0" encoding="utf-8"?>
<a:theme xmlns:a="http://schemas.openxmlformats.org/drawingml/2006/main" name="IQVIATemplate_WS_25Oct2017">
  <a:themeElements>
    <a:clrScheme name="IQVIA">
      <a:dk1>
        <a:srgbClr val="2B3A42"/>
      </a:dk1>
      <a:lt1>
        <a:sysClr val="window" lastClr="FFFFFF"/>
      </a:lt1>
      <a:dk2>
        <a:srgbClr val="3F5765"/>
      </a:dk2>
      <a:lt2>
        <a:srgbClr val="FFD100"/>
      </a:lt2>
      <a:accent1>
        <a:srgbClr val="00A3E0"/>
      </a:accent1>
      <a:accent2>
        <a:srgbClr val="005587"/>
      </a:accent2>
      <a:accent3>
        <a:srgbClr val="FE8A12"/>
      </a:accent3>
      <a:accent4>
        <a:srgbClr val="43B02A"/>
      </a:accent4>
      <a:accent5>
        <a:srgbClr val="027223"/>
      </a:accent5>
      <a:accent6>
        <a:srgbClr val="00C7B1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4" id="{CA988685-E0B7-494B-807A-A019B1B462CA}" vid="{E680268F-67C7-444D-8871-A058ED08FED6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IQVIA-Vorlage_Nov2017</Template>
  <TotalTime>0</TotalTime>
  <Words>125</Words>
  <Application>Microsoft Office PowerPoint</Application>
  <PresentationFormat>Breitbild</PresentationFormat>
  <Paragraphs>47</Paragraphs>
  <Slides>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Arial</vt:lpstr>
      <vt:lpstr>Arial Narrow</vt:lpstr>
      <vt:lpstr>Georgia</vt:lpstr>
      <vt:lpstr>Verdana</vt:lpstr>
      <vt:lpstr>Wingdings</vt:lpstr>
      <vt:lpstr>IQVIATemplate_WS_25Oct2017</vt:lpstr>
      <vt:lpstr>think-cell Folie</vt:lpstr>
      <vt:lpstr>Anzahl Packungen (in Tausend)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Antibiotika-Verordnungen bei niedergelassenen Ärzten</dc:title>
  <dc:creator>Rita Carius</dc:creator>
  <cp:lastModifiedBy>Maag, Gisela</cp:lastModifiedBy>
  <cp:revision>82</cp:revision>
  <cp:lastPrinted>2017-10-20T15:11:52Z</cp:lastPrinted>
  <dcterms:created xsi:type="dcterms:W3CDTF">2018-04-03T14:20:37Z</dcterms:created>
  <dcterms:modified xsi:type="dcterms:W3CDTF">2018-12-06T15:32:15Z</dcterms:modified>
</cp:coreProperties>
</file>