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00" r:id="rId1"/>
  </p:sldMasterIdLst>
  <p:notesMasterIdLst>
    <p:notesMasterId r:id="rId7"/>
  </p:notesMasterIdLst>
  <p:handoutMasterIdLst>
    <p:handoutMasterId r:id="rId8"/>
  </p:handoutMasterIdLst>
  <p:sldIdLst>
    <p:sldId id="588" r:id="rId2"/>
    <p:sldId id="589" r:id="rId3"/>
    <p:sldId id="613" r:id="rId4"/>
    <p:sldId id="610" r:id="rId5"/>
    <p:sldId id="599" r:id="rId6"/>
  </p:sldIdLst>
  <p:sldSz cx="12192000" cy="6858000"/>
  <p:notesSz cx="7023100" cy="93091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3884" userDrawn="1">
          <p15:clr>
            <a:srgbClr val="A4A3A4"/>
          </p15:clr>
        </p15:guide>
        <p15:guide id="3" orient="horz" pos="663" userDrawn="1">
          <p15:clr>
            <a:srgbClr val="A4A3A4"/>
          </p15:clr>
        </p15:guide>
        <p15:guide id="4" pos="228" userDrawn="1">
          <p15:clr>
            <a:srgbClr val="A4A3A4"/>
          </p15:clr>
        </p15:guide>
        <p15:guide id="5" pos="73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erzel, Manuel EX1" initials="SME" lastIdx="1" clrIdx="0">
    <p:extLst>
      <p:ext uri="{19B8F6BF-5375-455C-9EA6-DF929625EA0E}">
        <p15:presenceInfo xmlns:p15="http://schemas.microsoft.com/office/powerpoint/2012/main" userId="S-1-5-21-3378924584-2267847585-3061742807-583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A12"/>
    <a:srgbClr val="FF530D"/>
    <a:srgbClr val="FF9900"/>
    <a:srgbClr val="2B3A42"/>
    <a:srgbClr val="3F5765"/>
    <a:srgbClr val="027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5026" autoAdjust="0"/>
  </p:normalViewPr>
  <p:slideViewPr>
    <p:cSldViewPr>
      <p:cViewPr varScale="1">
        <p:scale>
          <a:sx n="87" d="100"/>
          <a:sy n="87" d="100"/>
        </p:scale>
        <p:origin x="523" y="62"/>
      </p:cViewPr>
      <p:guideLst>
        <p:guide orient="horz" pos="935"/>
        <p:guide orient="horz" pos="3884"/>
        <p:guide orient="horz" pos="663"/>
        <p:guide pos="228"/>
        <p:guide pos="73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2" d="100"/>
          <a:sy n="62"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6598161168199"/>
          <c:y val="4.5774647887323945E-2"/>
          <c:w val="0.55813953488372092"/>
          <c:h val="0.90845070422535212"/>
        </c:manualLayout>
      </c:layout>
      <c:pieChart>
        <c:varyColors val="0"/>
        <c:ser>
          <c:idx val="0"/>
          <c:order val="0"/>
          <c:dPt>
            <c:idx val="0"/>
            <c:bubble3D val="0"/>
            <c:spPr>
              <a:solidFill>
                <a:schemeClr val="accent2"/>
              </a:solidFill>
              <a:ln>
                <a:noFill/>
              </a:ln>
            </c:spPr>
            <c:extLst>
              <c:ext xmlns:c16="http://schemas.microsoft.com/office/drawing/2014/chart" uri="{C3380CC4-5D6E-409C-BE32-E72D297353CC}">
                <c16:uniqueId val="{00000000-B6A3-4C25-8F46-1CD66D7E27D2}"/>
              </c:ext>
            </c:extLst>
          </c:dPt>
          <c:dPt>
            <c:idx val="1"/>
            <c:bubble3D val="0"/>
            <c:spPr>
              <a:solidFill>
                <a:schemeClr val="accent1"/>
              </a:solidFill>
              <a:ln w="3175">
                <a:solidFill>
                  <a:schemeClr val="bg1"/>
                </a:solidFill>
                <a:prstDash val="solid"/>
              </a:ln>
            </c:spPr>
            <c:extLst>
              <c:ext xmlns:c16="http://schemas.microsoft.com/office/drawing/2014/chart" uri="{C3380CC4-5D6E-409C-BE32-E72D297353CC}">
                <c16:uniqueId val="{00000001-B6A3-4C25-8F46-1CD66D7E27D2}"/>
              </c:ext>
            </c:extLst>
          </c:dPt>
          <c:dLbls>
            <c:dLbl>
              <c:idx val="0"/>
              <c:layout>
                <c:manualLayout>
                  <c:x val="-4.921579232017307E-2"/>
                  <c:y val="3.873239436619718E-2"/>
                </c:manualLayout>
              </c:layout>
              <c:numFmt formatCode="#,##0&quot;%&quot;;&quot;-&quot;#,##0&quot;%&quot;" sourceLinked="0"/>
              <c:spPr>
                <a:noFill/>
                <a:ln>
                  <a:noFill/>
                </a:ln>
              </c:spPr>
              <c:txPr>
                <a:bodyPr wrap="none"/>
                <a:lstStyle/>
                <a:p>
                  <a:pPr>
                    <a:defRPr sz="1600">
                      <a:solidFill>
                        <a:schemeClr val="bg1"/>
                      </a:solidFill>
                      <a:latin typeface="+mn-lt"/>
                      <a:ea typeface="+mn-ea"/>
                      <a:cs typeface="Arial"/>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A3-4C25-8F46-1CD66D7E27D2}"/>
                </c:ext>
              </c:extLst>
            </c:dLbl>
            <c:dLbl>
              <c:idx val="1"/>
              <c:layout>
                <c:manualLayout>
                  <c:x val="4.8674959437533805E-2"/>
                  <c:y val="-3.7852112676056336E-2"/>
                </c:manualLayout>
              </c:layout>
              <c:numFmt formatCode="#,##0&quot;%&quot;;&quot;-&quot;#,##0&quot;%&quot;" sourceLinked="0"/>
              <c:spPr>
                <a:noFill/>
                <a:ln>
                  <a:noFill/>
                </a:ln>
              </c:spPr>
              <c:txPr>
                <a:bodyPr wrap="none"/>
                <a:lstStyle/>
                <a:p>
                  <a:pPr>
                    <a:defRPr sz="1600">
                      <a:solidFill>
                        <a:schemeClr val="bg1"/>
                      </a:solidFill>
                      <a:latin typeface="+mn-lt"/>
                      <a:ea typeface="+mn-ea"/>
                      <a:cs typeface="Arial"/>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A3-4C25-8F46-1CD66D7E27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85.608583572812506</c:v>
                </c:pt>
                <c:pt idx="1">
                  <c:v>14.391416427187492</c:v>
                </c:pt>
              </c:numCache>
            </c:numRef>
          </c:val>
          <c:extLst>
            <c:ext xmlns:c16="http://schemas.microsoft.com/office/drawing/2014/chart" uri="{C3380CC4-5D6E-409C-BE32-E72D297353CC}">
              <c16:uniqueId val="{00000002-B6A3-4C25-8F46-1CD66D7E27D2}"/>
            </c:ext>
          </c:extLst>
        </c:ser>
        <c:dLbls>
          <c:showLegendKey val="0"/>
          <c:showVal val="0"/>
          <c:showCatName val="0"/>
          <c:showSerName val="0"/>
          <c:showPercent val="0"/>
          <c:showBubbleSize val="0"/>
          <c:showLeaderLines val="1"/>
        </c:dLbls>
        <c:firstSliceAng val="9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44564629529476"/>
          <c:y val="4.6345811051693407E-2"/>
          <c:w val="0.55056787452677125"/>
          <c:h val="0.90730837789661323"/>
        </c:manualLayout>
      </c:layout>
      <c:pieChart>
        <c:varyColors val="0"/>
        <c:ser>
          <c:idx val="0"/>
          <c:order val="0"/>
          <c:dPt>
            <c:idx val="0"/>
            <c:bubble3D val="0"/>
            <c:spPr>
              <a:solidFill>
                <a:schemeClr val="accent2"/>
              </a:solidFill>
              <a:ln w="12700">
                <a:solidFill>
                  <a:schemeClr val="bg1"/>
                </a:solidFill>
                <a:prstDash val="solid"/>
              </a:ln>
            </c:spPr>
            <c:extLst>
              <c:ext xmlns:c16="http://schemas.microsoft.com/office/drawing/2014/chart" uri="{C3380CC4-5D6E-409C-BE32-E72D297353CC}">
                <c16:uniqueId val="{00000000-A7D9-4491-8007-7707115655FC}"/>
              </c:ext>
            </c:extLst>
          </c:dPt>
          <c:dPt>
            <c:idx val="1"/>
            <c:bubble3D val="0"/>
            <c:spPr>
              <a:solidFill>
                <a:schemeClr val="accent1"/>
              </a:solidFill>
              <a:ln>
                <a:noFill/>
              </a:ln>
            </c:spPr>
            <c:extLst>
              <c:ext xmlns:c16="http://schemas.microsoft.com/office/drawing/2014/chart" uri="{C3380CC4-5D6E-409C-BE32-E72D297353CC}">
                <c16:uniqueId val="{00000001-A7D9-4491-8007-7707115655FC}"/>
              </c:ext>
            </c:extLst>
          </c:dPt>
          <c:dLbls>
            <c:dLbl>
              <c:idx val="0"/>
              <c:layout>
                <c:manualLayout>
                  <c:x val="-5.0297458085451593E-2"/>
                  <c:y val="2.3172905525846704E-2"/>
                </c:manualLayout>
              </c:layout>
              <c:numFmt formatCode="#,##0&quot;%&quot;;&quot;-&quot;#,##0&quot;%&quot;" sourceLinked="0"/>
              <c:spPr>
                <a:noFill/>
                <a:ln>
                  <a:noFill/>
                </a:ln>
              </c:spPr>
              <c:txPr>
                <a:bodyPr wrap="none"/>
                <a:lstStyle/>
                <a:p>
                  <a:pPr>
                    <a:defRPr sz="1600">
                      <a:solidFill>
                        <a:schemeClr val="bg1"/>
                      </a:solidFill>
                      <a:latin typeface="+mn-lt"/>
                      <a:ea typeface="+mn-ea"/>
                      <a:cs typeface="Arial"/>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D9-4491-8007-7707115655FC}"/>
                </c:ext>
              </c:extLst>
            </c:dLbl>
            <c:dLbl>
              <c:idx val="1"/>
              <c:layout>
                <c:manualLayout>
                  <c:x val="6.9226608977825857E-2"/>
                  <c:y val="-3.2085561497326207E-2"/>
                </c:manualLayout>
              </c:layout>
              <c:numFmt formatCode="#,##0&quot;%&quot;;&quot;-&quot;#,##0&quot;%&quot;" sourceLinked="0"/>
              <c:spPr>
                <a:noFill/>
                <a:ln>
                  <a:noFill/>
                </a:ln>
              </c:spPr>
              <c:txPr>
                <a:bodyPr wrap="none"/>
                <a:lstStyle/>
                <a:p>
                  <a:pPr>
                    <a:defRPr sz="1600">
                      <a:solidFill>
                        <a:schemeClr val="bg1"/>
                      </a:solidFill>
                      <a:latin typeface="+mn-lt"/>
                      <a:ea typeface="+mn-ea"/>
                      <a:cs typeface="Arial"/>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D9-4491-8007-7707115655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91.354654282513224</c:v>
                </c:pt>
                <c:pt idx="1">
                  <c:v>8.6453457174867729</c:v>
                </c:pt>
              </c:numCache>
            </c:numRef>
          </c:val>
          <c:extLst>
            <c:ext xmlns:c16="http://schemas.microsoft.com/office/drawing/2014/chart" uri="{C3380CC4-5D6E-409C-BE32-E72D297353CC}">
              <c16:uniqueId val="{00000002-A7D9-4491-8007-7707115655FC}"/>
            </c:ext>
          </c:extLst>
        </c:ser>
        <c:dLbls>
          <c:showLegendKey val="0"/>
          <c:showVal val="0"/>
          <c:showCatName val="0"/>
          <c:showSerName val="0"/>
          <c:showPercent val="0"/>
          <c:showBubbleSize val="0"/>
          <c:showLeaderLines val="1"/>
        </c:dLbls>
        <c:firstSliceAng val="9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17801047120417E-2"/>
          <c:y val="2.1514273893256101E-2"/>
          <c:w val="0.92774869109947644"/>
          <c:h val="0.95697145221348778"/>
        </c:manualLayout>
      </c:layout>
      <c:barChart>
        <c:barDir val="bar"/>
        <c:grouping val="clustered"/>
        <c:varyColors val="0"/>
        <c:ser>
          <c:idx val="0"/>
          <c:order val="0"/>
          <c:spPr>
            <a:solidFill>
              <a:schemeClr val="accent1"/>
            </a:solidFill>
            <a:ln>
              <a:noFill/>
            </a:ln>
          </c:spPr>
          <c:invertIfNegative val="0"/>
          <c:dLbls>
            <c:dLbl>
              <c:idx val="0"/>
              <c:layout>
                <c:manualLayout>
                  <c:x val="0.12486910994764398"/>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58-4E8A-8C7E-C10829443F31}"/>
                </c:ext>
              </c:extLst>
            </c:dLbl>
            <c:dLbl>
              <c:idx val="1"/>
              <c:layout>
                <c:manualLayout>
                  <c:x val="9.9214659685863876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58-4E8A-8C7E-C10829443F31}"/>
                </c:ext>
              </c:extLst>
            </c:dLbl>
            <c:dLbl>
              <c:idx val="3"/>
              <c:layout>
                <c:manualLayout>
                  <c:x val="0.14136125654450263"/>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58-4E8A-8C7E-C10829443F31}"/>
                </c:ext>
              </c:extLst>
            </c:dLbl>
            <c:dLbl>
              <c:idx val="4"/>
              <c:layout>
                <c:manualLayout>
                  <c:x val="0.34031413612565448"/>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58-4E8A-8C7E-C10829443F31}"/>
                </c:ext>
              </c:extLst>
            </c:dLbl>
            <c:dLbl>
              <c:idx val="5"/>
              <c:layout>
                <c:manualLayout>
                  <c:x val="2.8534031413612566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58-4E8A-8C7E-C10829443F31}"/>
                </c:ext>
              </c:extLst>
            </c:dLbl>
            <c:dLbl>
              <c:idx val="6"/>
              <c:layout>
                <c:manualLayout>
                  <c:x val="3.5863874345549739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58-4E8A-8C7E-C10829443F31}"/>
                </c:ext>
              </c:extLst>
            </c:dLbl>
            <c:dLbl>
              <c:idx val="7"/>
              <c:layout>
                <c:manualLayout>
                  <c:x val="0.15732984293193716"/>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58-4E8A-8C7E-C10829443F31}"/>
                </c:ext>
              </c:extLst>
            </c:dLbl>
            <c:dLbl>
              <c:idx val="8"/>
              <c:layout>
                <c:manualLayout>
                  <c:x val="0.26884816753926699"/>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58-4E8A-8C7E-C10829443F31}"/>
                </c:ext>
              </c:extLst>
            </c:dLbl>
            <c:dLbl>
              <c:idx val="9"/>
              <c:layout>
                <c:manualLayout>
                  <c:x val="0.1589005235602094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58-4E8A-8C7E-C10829443F31}"/>
                </c:ext>
              </c:extLst>
            </c:dLbl>
            <c:dLbl>
              <c:idx val="10"/>
              <c:layout>
                <c:manualLayout>
                  <c:x val="0.16832460732984295"/>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58-4E8A-8C7E-C10829443F31}"/>
                </c:ext>
              </c:extLst>
            </c:dLbl>
            <c:dLbl>
              <c:idx val="11"/>
              <c:layout>
                <c:manualLayout>
                  <c:x val="0.10523560209424083"/>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58-4E8A-8C7E-C10829443F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18.63466959006481</c:v>
                </c:pt>
                <c:pt idx="1">
                  <c:v>13.945566230388051</c:v>
                </c:pt>
                <c:pt idx="2">
                  <c:v>60.516260444751879</c:v>
                </c:pt>
                <c:pt idx="3">
                  <c:v>21.627064299303079</c:v>
                </c:pt>
                <c:pt idx="4">
                  <c:v>58.002755799578679</c:v>
                </c:pt>
                <c:pt idx="5">
                  <c:v>3.2835994791979628</c:v>
                </c:pt>
                <c:pt idx="6">
                  <c:v>3.9582248153695154</c:v>
                </c:pt>
                <c:pt idx="7">
                  <c:v>-24.030208540461118</c:v>
                </c:pt>
                <c:pt idx="8">
                  <c:v>44.959264040378841</c:v>
                </c:pt>
                <c:pt idx="9">
                  <c:v>-24.317139563851363</c:v>
                </c:pt>
                <c:pt idx="10">
                  <c:v>26.551256653151121</c:v>
                </c:pt>
                <c:pt idx="11">
                  <c:v>15.004552562403806</c:v>
                </c:pt>
              </c:numCache>
            </c:numRef>
          </c:val>
          <c:extLst>
            <c:ext xmlns:c16="http://schemas.microsoft.com/office/drawing/2014/chart" uri="{C3380CC4-5D6E-409C-BE32-E72D297353CC}">
              <c16:uniqueId val="{0000000B-C058-4E8A-8C7E-C10829443F31}"/>
            </c:ext>
          </c:extLst>
        </c:ser>
        <c:ser>
          <c:idx val="1"/>
          <c:order val="1"/>
          <c:spPr>
            <a:solidFill>
              <a:schemeClr val="accent2"/>
            </a:solidFill>
            <a:ln>
              <a:noFill/>
            </a:ln>
          </c:spPr>
          <c:invertIfNegative val="0"/>
          <c:dLbls>
            <c:dLbl>
              <c:idx val="0"/>
              <c:layout>
                <c:manualLayout>
                  <c:x val="0.13586387434554975"/>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58-4E8A-8C7E-C10829443F31}"/>
                </c:ext>
              </c:extLst>
            </c:dLbl>
            <c:dLbl>
              <c:idx val="1"/>
              <c:layout>
                <c:manualLayout>
                  <c:x val="7.8272251308900517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58-4E8A-8C7E-C10829443F31}"/>
                </c:ext>
              </c:extLst>
            </c:dLbl>
            <c:dLbl>
              <c:idx val="2"/>
              <c:layout>
                <c:manualLayout>
                  <c:x val="2.1204188481675393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58-4E8A-8C7E-C10829443F31}"/>
                </c:ext>
              </c:extLst>
            </c:dLbl>
            <c:dLbl>
              <c:idx val="3"/>
              <c:layout>
                <c:manualLayout>
                  <c:x val="7.1727748691099477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58-4E8A-8C7E-C10829443F31}"/>
                </c:ext>
              </c:extLst>
            </c:dLbl>
            <c:dLbl>
              <c:idx val="4"/>
              <c:layout>
                <c:manualLayout>
                  <c:x val="7.1204188481675396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58-4E8A-8C7E-C10829443F31}"/>
                </c:ext>
              </c:extLst>
            </c:dLbl>
            <c:dLbl>
              <c:idx val="5"/>
              <c:layout>
                <c:manualLayout>
                  <c:x val="1.1518324607329843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058-4E8A-8C7E-C10829443F31}"/>
                </c:ext>
              </c:extLst>
            </c:dLbl>
            <c:dLbl>
              <c:idx val="6"/>
              <c:layout>
                <c:manualLayout>
                  <c:x val="3.2198952879581154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058-4E8A-8C7E-C10829443F31}"/>
                </c:ext>
              </c:extLst>
            </c:dLbl>
            <c:dLbl>
              <c:idx val="7"/>
              <c:layout>
                <c:manualLayout>
                  <c:x val="4.6335078534031411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058-4E8A-8C7E-C10829443F31}"/>
                </c:ext>
              </c:extLst>
            </c:dLbl>
            <c:dLbl>
              <c:idx val="8"/>
              <c:layout>
                <c:manualLayout>
                  <c:x val="1.93717277486911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058-4E8A-8C7E-C10829443F31}"/>
                </c:ext>
              </c:extLst>
            </c:dLbl>
            <c:dLbl>
              <c:idx val="9"/>
              <c:layout>
                <c:manualLayout>
                  <c:x val="2.5392670157068063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058-4E8A-8C7E-C10829443F31}"/>
                </c:ext>
              </c:extLst>
            </c:dLbl>
            <c:dLbl>
              <c:idx val="10"/>
              <c:layout>
                <c:manualLayout>
                  <c:x val="5.4973821989528798E-2"/>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058-4E8A-8C7E-C10829443F31}"/>
                </c:ext>
              </c:extLst>
            </c:dLbl>
            <c:dLbl>
              <c:idx val="11"/>
              <c:layout>
                <c:manualLayout>
                  <c:x val="6.5445026178010471E-3"/>
                  <c:y val="0"/>
                </c:manualLayout>
              </c:layout>
              <c:numFmt formatCode="#,##0.0;&quot;-&quot;#,##0.0" sourceLinked="0"/>
              <c:spPr>
                <a:noFill/>
                <a:ln>
                  <a:noFill/>
                </a:ln>
              </c:spPr>
              <c:txPr>
                <a:bodyPr wrap="none"/>
                <a:lstStyle/>
                <a:p>
                  <a:pPr>
                    <a:defRPr sz="800" b="1">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058-4E8A-8C7E-C10829443F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20.608012550959991</c:v>
                </c:pt>
                <c:pt idx="1">
                  <c:v>10.096108117496723</c:v>
                </c:pt>
                <c:pt idx="2">
                  <c:v>2.6019060725005096</c:v>
                </c:pt>
                <c:pt idx="3">
                  <c:v>9.775058763827559</c:v>
                </c:pt>
                <c:pt idx="4">
                  <c:v>9.6636995202697342</c:v>
                </c:pt>
                <c:pt idx="5">
                  <c:v>-1.7018886178396624</c:v>
                </c:pt>
                <c:pt idx="6">
                  <c:v>3.6270983213429253</c:v>
                </c:pt>
                <c:pt idx="7">
                  <c:v>5.1373498199514884</c:v>
                </c:pt>
                <c:pt idx="8">
                  <c:v>2.4353257360779543</c:v>
                </c:pt>
                <c:pt idx="9">
                  <c:v>3.0006139905149052</c:v>
                </c:pt>
                <c:pt idx="10">
                  <c:v>6.6954884017359566</c:v>
                </c:pt>
                <c:pt idx="11">
                  <c:v>-1.2313324949361013</c:v>
                </c:pt>
              </c:numCache>
            </c:numRef>
          </c:val>
          <c:extLst>
            <c:ext xmlns:c16="http://schemas.microsoft.com/office/drawing/2014/chart" uri="{C3380CC4-5D6E-409C-BE32-E72D297353CC}">
              <c16:uniqueId val="{00000018-C058-4E8A-8C7E-C10829443F31}"/>
            </c:ext>
          </c:extLst>
        </c:ser>
        <c:dLbls>
          <c:showLegendKey val="0"/>
          <c:showVal val="0"/>
          <c:showCatName val="0"/>
          <c:showSerName val="0"/>
          <c:showPercent val="0"/>
          <c:showBubbleSize val="0"/>
        </c:dLbls>
        <c:gapWidth val="80"/>
        <c:axId val="984547808"/>
        <c:axId val="1"/>
      </c:barChart>
      <c:catAx>
        <c:axId val="984547808"/>
        <c:scaling>
          <c:orientation val="maxMin"/>
        </c:scaling>
        <c:delete val="0"/>
        <c:axPos val="l"/>
        <c:majorGridlines>
          <c:spPr>
            <a:ln>
              <a:noFill/>
            </a:ln>
          </c:spPr>
        </c:majorGridlines>
        <c:majorTickMark val="none"/>
        <c:minorTickMark val="none"/>
        <c:tickLblPos val="none"/>
        <c:spPr>
          <a:ln w="9525">
            <a:solidFill>
              <a:schemeClr val="bg1"/>
            </a:solidFill>
            <a:prstDash val="solid"/>
          </a:ln>
        </c:spPr>
        <c:crossAx val="1"/>
        <c:crossesAt val="0"/>
        <c:auto val="0"/>
        <c:lblAlgn val="ctr"/>
        <c:lblOffset val="100"/>
        <c:noMultiLvlLbl val="0"/>
      </c:catAx>
      <c:valAx>
        <c:axId val="1"/>
        <c:scaling>
          <c:orientation val="minMax"/>
          <c:max val="60.516260444751879"/>
          <c:min val="-24.317139563851363"/>
        </c:scaling>
        <c:delete val="1"/>
        <c:axPos val="t"/>
        <c:numFmt formatCode="General" sourceLinked="1"/>
        <c:majorTickMark val="out"/>
        <c:minorTickMark val="none"/>
        <c:tickLblPos val="nextTo"/>
        <c:crossAx val="984547808"/>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83876500857633E-2"/>
          <c:y val="2.4287716020551145E-2"/>
          <c:w val="0.96432246998284732"/>
          <c:h val="0.95142456795889774"/>
        </c:manualLayout>
      </c:layout>
      <c:barChart>
        <c:barDir val="bar"/>
        <c:grouping val="stacked"/>
        <c:varyColors val="0"/>
        <c:ser>
          <c:idx val="0"/>
          <c:order val="0"/>
          <c:spPr>
            <a:solidFill>
              <a:srgbClr val="E7F9E3"/>
            </a:solidFill>
            <a:ln>
              <a:noFill/>
            </a:ln>
          </c:spPr>
          <c:invertIfNegative val="0"/>
          <c:val>
            <c:numRef>
              <c:f>Sheet1!$A$1:$J$1</c:f>
              <c:numCache>
                <c:formatCode>General</c:formatCode>
                <c:ptCount val="10"/>
                <c:pt idx="0">
                  <c:v>16.899999999999999</c:v>
                </c:pt>
                <c:pt idx="1">
                  <c:v>69.7</c:v>
                </c:pt>
                <c:pt idx="2">
                  <c:v>99</c:v>
                </c:pt>
                <c:pt idx="3">
                  <c:v>91.7</c:v>
                </c:pt>
                <c:pt idx="4">
                  <c:v>84.7</c:v>
                </c:pt>
                <c:pt idx="5">
                  <c:v>30.9</c:v>
                </c:pt>
                <c:pt idx="6">
                  <c:v>35.6</c:v>
                </c:pt>
                <c:pt idx="7">
                  <c:v>94.5</c:v>
                </c:pt>
                <c:pt idx="8">
                  <c:v>62.5</c:v>
                </c:pt>
                <c:pt idx="9">
                  <c:v>41</c:v>
                </c:pt>
              </c:numCache>
            </c:numRef>
          </c:val>
          <c:extLst>
            <c:ext xmlns:c16="http://schemas.microsoft.com/office/drawing/2014/chart" uri="{C3380CC4-5D6E-409C-BE32-E72D297353CC}">
              <c16:uniqueId val="{00000000-EFF3-4480-87D3-B6626DA2C519}"/>
            </c:ext>
          </c:extLst>
        </c:ser>
        <c:ser>
          <c:idx val="1"/>
          <c:order val="1"/>
          <c:spPr>
            <a:solidFill>
              <a:srgbClr val="D9F1FF"/>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F3-4480-87D3-B6626DA2C519}"/>
                </c:ext>
              </c:extLst>
            </c:dLbl>
            <c:dLbl>
              <c:idx val="1"/>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F3-4480-87D3-B6626DA2C519}"/>
                </c:ext>
              </c:extLst>
            </c:dLbl>
            <c:dLbl>
              <c:idx val="3"/>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FF3-4480-87D3-B6626DA2C519}"/>
                </c:ext>
              </c:extLst>
            </c:dLbl>
            <c:dLbl>
              <c:idx val="4"/>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F3-4480-87D3-B6626DA2C519}"/>
                </c:ext>
              </c:extLst>
            </c:dLbl>
            <c:dLbl>
              <c:idx val="5"/>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FF3-4480-87D3-B6626DA2C519}"/>
                </c:ext>
              </c:extLst>
            </c:dLbl>
            <c:dLbl>
              <c:idx val="6"/>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FF3-4480-87D3-B6626DA2C519}"/>
                </c:ext>
              </c:extLst>
            </c:dLbl>
            <c:dLbl>
              <c:idx val="7"/>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FF3-4480-87D3-B6626DA2C519}"/>
                </c:ext>
              </c:extLst>
            </c:dLbl>
            <c:dLbl>
              <c:idx val="8"/>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FF3-4480-87D3-B6626DA2C519}"/>
                </c:ext>
              </c:extLst>
            </c:dLbl>
            <c:dLbl>
              <c:idx val="9"/>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FF3-4480-87D3-B6626DA2C5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83.1</c:v>
                </c:pt>
                <c:pt idx="1">
                  <c:v>30.699999999999996</c:v>
                </c:pt>
                <c:pt idx="2">
                  <c:v>1.0000000000000009</c:v>
                </c:pt>
                <c:pt idx="3">
                  <c:v>8.2999999999999972</c:v>
                </c:pt>
                <c:pt idx="4">
                  <c:v>15.299999999999992</c:v>
                </c:pt>
                <c:pt idx="5">
                  <c:v>69.100000000000009</c:v>
                </c:pt>
                <c:pt idx="6">
                  <c:v>64.399999999999991</c:v>
                </c:pt>
                <c:pt idx="7">
                  <c:v>5.4999999999999938</c:v>
                </c:pt>
                <c:pt idx="8">
                  <c:v>37.5</c:v>
                </c:pt>
                <c:pt idx="9">
                  <c:v>59</c:v>
                </c:pt>
              </c:numCache>
            </c:numRef>
          </c:val>
          <c:extLst>
            <c:ext xmlns:c16="http://schemas.microsoft.com/office/drawing/2014/chart" uri="{C3380CC4-5D6E-409C-BE32-E72D297353CC}">
              <c16:uniqueId val="{0000000A-EFF3-4480-87D3-B6626DA2C519}"/>
            </c:ext>
          </c:extLst>
        </c:ser>
        <c:dLbls>
          <c:showLegendKey val="0"/>
          <c:showVal val="0"/>
          <c:showCatName val="0"/>
          <c:showSerName val="0"/>
          <c:showPercent val="0"/>
          <c:showBubbleSize val="0"/>
        </c:dLbls>
        <c:gapWidth val="80"/>
        <c:overlap val="100"/>
        <c:axId val="1042433824"/>
        <c:axId val="1"/>
      </c:barChart>
      <c:catAx>
        <c:axId val="1042433824"/>
        <c:scaling>
          <c:orientation val="maxMin"/>
        </c:scaling>
        <c:delete val="0"/>
        <c:axPos val="l"/>
        <c:majorGridlines>
          <c:spPr>
            <a:ln>
              <a:noFill/>
            </a:ln>
          </c:spPr>
        </c:majorGridlines>
        <c:majorTickMark val="none"/>
        <c:minorTickMark val="none"/>
        <c:tickLblPos val="none"/>
        <c:spPr>
          <a:ln w="9525">
            <a:solidFill>
              <a:schemeClr val="bg1"/>
            </a:solidFill>
            <a:prstDash val="solid"/>
          </a:ln>
        </c:spPr>
        <c:crossAx val="1"/>
        <c:crosses val="min"/>
        <c:auto val="0"/>
        <c:lblAlgn val="ctr"/>
        <c:lblOffset val="100"/>
        <c:noMultiLvlLbl val="0"/>
      </c:catAx>
      <c:valAx>
        <c:axId val="1"/>
        <c:scaling>
          <c:orientation val="minMax"/>
          <c:max val="100.4"/>
          <c:min val="0"/>
        </c:scaling>
        <c:delete val="1"/>
        <c:axPos val="t"/>
        <c:numFmt formatCode="General" sourceLinked="1"/>
        <c:majorTickMark val="out"/>
        <c:minorTickMark val="none"/>
        <c:tickLblPos val="nextTo"/>
        <c:crossAx val="104243382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90977443609019E-2"/>
          <c:y val="2.0537124802527645E-2"/>
          <c:w val="0.88209159261790837"/>
          <c:h val="0.95892575039494465"/>
        </c:manualLayout>
      </c:layout>
      <c:barChart>
        <c:barDir val="bar"/>
        <c:grouping val="clustered"/>
        <c:varyColors val="0"/>
        <c:ser>
          <c:idx val="0"/>
          <c:order val="0"/>
          <c:spPr>
            <a:solidFill>
              <a:schemeClr val="folHlink"/>
            </a:solidFill>
            <a:ln>
              <a:noFill/>
            </a:ln>
          </c:spPr>
          <c:invertIfNegative val="0"/>
          <c:dLbls>
            <c:dLbl>
              <c:idx val="0"/>
              <c:layout>
                <c:manualLayout>
                  <c:x val="8.7833219412166777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38-42A6-8133-905F09AD935B}"/>
                </c:ext>
              </c:extLst>
            </c:dLbl>
            <c:dLbl>
              <c:idx val="1"/>
              <c:layout>
                <c:manualLayout>
                  <c:x val="4.4771018455228982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38-42A6-8133-905F09AD935B}"/>
                </c:ext>
              </c:extLst>
            </c:dLbl>
            <c:dLbl>
              <c:idx val="2"/>
              <c:layout>
                <c:manualLayout>
                  <c:x val="0.17634996582365003"/>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38-42A6-8133-905F09AD935B}"/>
                </c:ext>
              </c:extLst>
            </c:dLbl>
            <c:dLbl>
              <c:idx val="3"/>
              <c:layout>
                <c:manualLayout>
                  <c:x val="0.18489405331510594"/>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38-42A6-8133-905F09AD935B}"/>
                </c:ext>
              </c:extLst>
            </c:dLbl>
            <c:dLbl>
              <c:idx val="4"/>
              <c:layout>
                <c:manualLayout>
                  <c:x val="0.3103212576896787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38-42A6-8133-905F09AD935B}"/>
                </c:ext>
              </c:extLst>
            </c:dLbl>
            <c:dLbl>
              <c:idx val="5"/>
              <c:layout>
                <c:manualLayout>
                  <c:x val="5.4682159945317844E-3"/>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C38-42A6-8133-905F09AD935B}"/>
                </c:ext>
              </c:extLst>
            </c:dLbl>
            <c:dLbl>
              <c:idx val="6"/>
              <c:layout>
                <c:manualLayout>
                  <c:x val="1.77717019822283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38-42A6-8133-905F09AD935B}"/>
                </c:ext>
              </c:extLst>
            </c:dLbl>
            <c:dLbl>
              <c:idx val="7"/>
              <c:layout>
                <c:manualLayout>
                  <c:x val="0.11483253588516747"/>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C38-42A6-8133-905F09AD935B}"/>
                </c:ext>
              </c:extLst>
            </c:dLbl>
            <c:dLbl>
              <c:idx val="8"/>
              <c:layout>
                <c:manualLayout>
                  <c:x val="5.7074504442925493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C38-42A6-8133-905F09AD935B}"/>
                </c:ext>
              </c:extLst>
            </c:dLbl>
            <c:dLbl>
              <c:idx val="9"/>
              <c:layout>
                <c:manualLayout>
                  <c:x val="8.2706766917293228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C38-42A6-8133-905F09AD935B}"/>
                </c:ext>
              </c:extLst>
            </c:dLbl>
            <c:dLbl>
              <c:idx val="10"/>
              <c:layout>
                <c:manualLayout>
                  <c:x val="7.3137388926862612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C38-42A6-8133-905F09AD935B}"/>
                </c:ext>
              </c:extLst>
            </c:dLbl>
            <c:dLbl>
              <c:idx val="11"/>
              <c:layout>
                <c:manualLayout>
                  <c:x val="7.5529733424470266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C38-42A6-8133-905F09AD93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5.2</c:v>
                </c:pt>
                <c:pt idx="1">
                  <c:v>2.2000000000000002</c:v>
                </c:pt>
                <c:pt idx="2">
                  <c:v>11.9</c:v>
                </c:pt>
                <c:pt idx="3">
                  <c:v>12.6</c:v>
                </c:pt>
                <c:pt idx="4">
                  <c:v>22.8</c:v>
                </c:pt>
                <c:pt idx="5">
                  <c:v>0.6</c:v>
                </c:pt>
                <c:pt idx="6">
                  <c:v>-1.1000000000000001</c:v>
                </c:pt>
                <c:pt idx="7">
                  <c:v>-7.1</c:v>
                </c:pt>
                <c:pt idx="8">
                  <c:v>-2.7</c:v>
                </c:pt>
                <c:pt idx="9">
                  <c:v>-4.5</c:v>
                </c:pt>
                <c:pt idx="10">
                  <c:v>4</c:v>
                </c:pt>
                <c:pt idx="11">
                  <c:v>4.2</c:v>
                </c:pt>
              </c:numCache>
            </c:numRef>
          </c:val>
          <c:extLst>
            <c:ext xmlns:c16="http://schemas.microsoft.com/office/drawing/2014/chart" uri="{C3380CC4-5D6E-409C-BE32-E72D297353CC}">
              <c16:uniqueId val="{0000000C-5C38-42A6-8133-905F09AD935B}"/>
            </c:ext>
          </c:extLst>
        </c:ser>
        <c:ser>
          <c:idx val="1"/>
          <c:order val="1"/>
          <c:spPr>
            <a:solidFill>
              <a:schemeClr val="accent3"/>
            </a:solidFill>
            <a:ln>
              <a:noFill/>
            </a:ln>
          </c:spPr>
          <c:invertIfNegative val="0"/>
          <c:dLbls>
            <c:dLbl>
              <c:idx val="0"/>
              <c:layout>
                <c:manualLayout>
                  <c:x val="0.11380724538619276"/>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C38-42A6-8133-905F09AD935B}"/>
                </c:ext>
              </c:extLst>
            </c:dLbl>
            <c:dLbl>
              <c:idx val="1"/>
              <c:layout>
                <c:manualLayout>
                  <c:x val="0.10013670539986329"/>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C38-42A6-8133-905F09AD935B}"/>
                </c:ext>
              </c:extLst>
            </c:dLbl>
            <c:dLbl>
              <c:idx val="2"/>
              <c:layout>
                <c:manualLayout>
                  <c:x val="0.15686944634313055"/>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C38-42A6-8133-905F09AD935B}"/>
                </c:ext>
              </c:extLst>
            </c:dLbl>
            <c:dLbl>
              <c:idx val="3"/>
              <c:layout>
                <c:manualLayout>
                  <c:x val="0.20710868079289133"/>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C38-42A6-8133-905F09AD935B}"/>
                </c:ext>
              </c:extLst>
            </c:dLbl>
            <c:dLbl>
              <c:idx val="4"/>
              <c:layout>
                <c:manualLayout>
                  <c:x val="0.38414217361585784"/>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C38-42A6-8133-905F09AD935B}"/>
                </c:ext>
              </c:extLst>
            </c:dLbl>
            <c:dLbl>
              <c:idx val="5"/>
              <c:layout>
                <c:manualLayout>
                  <c:x val="3.2467532467532464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C38-42A6-8133-905F09AD935B}"/>
                </c:ext>
              </c:extLst>
            </c:dLbl>
            <c:dLbl>
              <c:idx val="6"/>
              <c:layout>
                <c:manualLayout>
                  <c:x val="6.6985645933014357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C38-42A6-8133-905F09AD935B}"/>
                </c:ext>
              </c:extLst>
            </c:dLbl>
            <c:dLbl>
              <c:idx val="7"/>
              <c:layout>
                <c:manualLayout>
                  <c:x val="0.10355434039644566"/>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C38-42A6-8133-905F09AD935B}"/>
                </c:ext>
              </c:extLst>
            </c:dLbl>
            <c:dLbl>
              <c:idx val="8"/>
              <c:layout>
                <c:manualLayout>
                  <c:x val="7.5529733424470266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C38-42A6-8133-905F09AD935B}"/>
                </c:ext>
              </c:extLst>
            </c:dLbl>
            <c:dLbl>
              <c:idx val="9"/>
              <c:layout>
                <c:manualLayout>
                  <c:x val="6.2200956937799042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C38-42A6-8133-905F09AD935B}"/>
                </c:ext>
              </c:extLst>
            </c:dLbl>
            <c:dLbl>
              <c:idx val="10"/>
              <c:layout>
                <c:manualLayout>
                  <c:x val="7.0745044429254958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C38-42A6-8133-905F09AD935B}"/>
                </c:ext>
              </c:extLst>
            </c:dLbl>
            <c:dLbl>
              <c:idx val="11"/>
              <c:layout>
                <c:manualLayout>
                  <c:x val="1.77717019822283E-2"/>
                  <c:y val="0"/>
                </c:manualLayout>
              </c:layout>
              <c:numFmt formatCode="#,##0.0;&quot;-&quot;#,##0.0" sourceLinked="0"/>
              <c:spPr>
                <a:noFill/>
                <a:ln>
                  <a:noFill/>
                </a:ln>
              </c:spPr>
              <c:txPr>
                <a:bodyPr wrap="none"/>
                <a:lstStyle/>
                <a:p>
                  <a:pPr>
                    <a:defRPr sz="800">
                      <a:solidFill>
                        <a:schemeClr val="tx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C38-42A6-8133-905F09AD93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7.3</c:v>
                </c:pt>
                <c:pt idx="1">
                  <c:v>6.2</c:v>
                </c:pt>
                <c:pt idx="2">
                  <c:v>10.3</c:v>
                </c:pt>
                <c:pt idx="3">
                  <c:v>14.4</c:v>
                </c:pt>
                <c:pt idx="4">
                  <c:v>28.8</c:v>
                </c:pt>
                <c:pt idx="5">
                  <c:v>-1.7</c:v>
                </c:pt>
                <c:pt idx="6">
                  <c:v>3.5</c:v>
                </c:pt>
                <c:pt idx="7">
                  <c:v>-6.2</c:v>
                </c:pt>
                <c:pt idx="8">
                  <c:v>-3.9</c:v>
                </c:pt>
                <c:pt idx="9">
                  <c:v>3.1</c:v>
                </c:pt>
                <c:pt idx="10">
                  <c:v>3.8</c:v>
                </c:pt>
                <c:pt idx="11">
                  <c:v>1.1000000000000001</c:v>
                </c:pt>
              </c:numCache>
            </c:numRef>
          </c:val>
          <c:extLst>
            <c:ext xmlns:c16="http://schemas.microsoft.com/office/drawing/2014/chart" uri="{C3380CC4-5D6E-409C-BE32-E72D297353CC}">
              <c16:uniqueId val="{00000019-5C38-42A6-8133-905F09AD935B}"/>
            </c:ext>
          </c:extLst>
        </c:ser>
        <c:dLbls>
          <c:showLegendKey val="0"/>
          <c:showVal val="0"/>
          <c:showCatName val="0"/>
          <c:showSerName val="0"/>
          <c:showPercent val="0"/>
          <c:showBubbleSize val="0"/>
        </c:dLbls>
        <c:gapWidth val="80"/>
        <c:axId val="1045694568"/>
        <c:axId val="1"/>
      </c:barChart>
      <c:catAx>
        <c:axId val="1045694568"/>
        <c:scaling>
          <c:orientation val="maxMin"/>
        </c:scaling>
        <c:delete val="0"/>
        <c:axPos val="l"/>
        <c:majorGridlines>
          <c:spPr>
            <a:ln>
              <a:noFill/>
            </a:ln>
          </c:spPr>
        </c:majorGridlines>
        <c:majorTickMark val="none"/>
        <c:minorTickMark val="none"/>
        <c:tickLblPos val="none"/>
        <c:spPr>
          <a:ln w="9525">
            <a:solidFill>
              <a:schemeClr val="tx1"/>
            </a:solidFill>
            <a:prstDash val="solid"/>
          </a:ln>
        </c:spPr>
        <c:crossAx val="1"/>
        <c:crossesAt val="0"/>
        <c:auto val="0"/>
        <c:lblAlgn val="ctr"/>
        <c:lblOffset val="100"/>
        <c:noMultiLvlLbl val="0"/>
      </c:catAx>
      <c:valAx>
        <c:axId val="1"/>
        <c:scaling>
          <c:orientation val="minMax"/>
          <c:max val="28.8"/>
          <c:min val="-7.1"/>
        </c:scaling>
        <c:delete val="1"/>
        <c:axPos val="t"/>
        <c:numFmt formatCode="General" sourceLinked="1"/>
        <c:majorTickMark val="out"/>
        <c:minorTickMark val="none"/>
        <c:tickLblPos val="nextTo"/>
        <c:crossAx val="1045694568"/>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67605633802818E-2"/>
          <c:y val="2.2288898414059153E-2"/>
          <c:w val="0.9774647887323944"/>
          <c:h val="0.95542220317188165"/>
        </c:manualLayout>
      </c:layout>
      <c:barChart>
        <c:barDir val="bar"/>
        <c:grouping val="stacked"/>
        <c:varyColors val="0"/>
        <c:ser>
          <c:idx val="0"/>
          <c:order val="0"/>
          <c:spPr>
            <a:solidFill>
              <a:srgbClr val="FF530D"/>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35A1-48F9-9B41-C13500639E26}"/>
              </c:ext>
            </c:extLst>
          </c:dPt>
          <c:dPt>
            <c:idx val="2"/>
            <c:invertIfNegative val="0"/>
            <c:bubble3D val="0"/>
            <c:spPr>
              <a:solidFill>
                <a:srgbClr val="93C90E"/>
              </a:solidFill>
              <a:ln>
                <a:noFill/>
              </a:ln>
            </c:spPr>
            <c:extLst>
              <c:ext xmlns:c16="http://schemas.microsoft.com/office/drawing/2014/chart" uri="{C3380CC4-5D6E-409C-BE32-E72D297353CC}">
                <c16:uniqueId val="{00000001-35A1-48F9-9B41-C13500639E26}"/>
              </c:ext>
            </c:extLst>
          </c:dPt>
          <c:dPt>
            <c:idx val="4"/>
            <c:invertIfNegative val="0"/>
            <c:bubble3D val="0"/>
            <c:spPr>
              <a:solidFill>
                <a:schemeClr val="folHlink"/>
              </a:solidFill>
              <a:ln>
                <a:noFill/>
              </a:ln>
            </c:spPr>
            <c:extLst>
              <c:ext xmlns:c16="http://schemas.microsoft.com/office/drawing/2014/chart" uri="{C3380CC4-5D6E-409C-BE32-E72D297353CC}">
                <c16:uniqueId val="{00000002-35A1-48F9-9B41-C13500639E26}"/>
              </c:ext>
            </c:extLst>
          </c:dPt>
          <c:val>
            <c:numRef>
              <c:f>Sheet1!$A$1:$E$1</c:f>
              <c:numCache>
                <c:formatCode>General</c:formatCode>
                <c:ptCount val="5"/>
                <c:pt idx="0">
                  <c:v>814625900</c:v>
                </c:pt>
                <c:pt idx="2">
                  <c:v>197398900</c:v>
                </c:pt>
                <c:pt idx="3">
                  <c:v>-370496400</c:v>
                </c:pt>
                <c:pt idx="4">
                  <c:v>987723400</c:v>
                </c:pt>
              </c:numCache>
            </c:numRef>
          </c:val>
          <c:extLst>
            <c:ext xmlns:c16="http://schemas.microsoft.com/office/drawing/2014/chart" uri="{C3380CC4-5D6E-409C-BE32-E72D297353CC}">
              <c16:uniqueId val="{00000003-35A1-48F9-9B41-C13500639E26}"/>
            </c:ext>
          </c:extLst>
        </c:ser>
        <c:dLbls>
          <c:showLegendKey val="0"/>
          <c:showVal val="0"/>
          <c:showCatName val="0"/>
          <c:showSerName val="0"/>
          <c:showPercent val="0"/>
          <c:showBubbleSize val="0"/>
        </c:dLbls>
        <c:gapWidth val="40"/>
        <c:overlap val="100"/>
        <c:axId val="804132376"/>
        <c:axId val="1"/>
      </c:barChart>
      <c:catAx>
        <c:axId val="804132376"/>
        <c:scaling>
          <c:orientation val="maxMin"/>
        </c:scaling>
        <c:delete val="0"/>
        <c:axPos val="l"/>
        <c:majorGridlines>
          <c:spPr>
            <a:ln>
              <a:noFill/>
            </a:ln>
          </c:spPr>
        </c:majorGridlines>
        <c:majorTickMark val="none"/>
        <c:minorTickMark val="none"/>
        <c:tickLblPos val="none"/>
        <c:spPr>
          <a:ln w="9525">
            <a:solidFill>
              <a:schemeClr val="tx1"/>
            </a:solidFill>
            <a:prstDash val="solid"/>
          </a:ln>
        </c:spPr>
        <c:crossAx val="1"/>
        <c:crossesAt val="0"/>
        <c:auto val="0"/>
        <c:lblAlgn val="ctr"/>
        <c:lblOffset val="100"/>
        <c:noMultiLvlLbl val="0"/>
      </c:catAx>
      <c:valAx>
        <c:axId val="1"/>
        <c:scaling>
          <c:orientation val="minMax"/>
          <c:max val="987723400"/>
          <c:min val="-370496400"/>
        </c:scaling>
        <c:delete val="1"/>
        <c:axPos val="t"/>
        <c:numFmt formatCode="General" sourceLinked="1"/>
        <c:majorTickMark val="out"/>
        <c:minorTickMark val="none"/>
        <c:tickLblPos val="nextTo"/>
        <c:crossAx val="804132376"/>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1"/>
            <a:ext cx="3848659" cy="367959"/>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494675" y="669140"/>
            <a:ext cx="3848659" cy="156667"/>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a:pPr algn="l"/>
              <a:t>9/12/2018</a:t>
            </a:fld>
            <a:endParaRPr lang="en-US" sz="1000" dirty="0"/>
          </a:p>
        </p:txBody>
      </p:sp>
      <p:sp>
        <p:nvSpPr>
          <p:cNvPr id="4" name="Footer Placeholder 3"/>
          <p:cNvSpPr>
            <a:spLocks noGrp="1"/>
          </p:cNvSpPr>
          <p:nvPr>
            <p:ph type="ftr" sz="quarter" idx="2"/>
          </p:nvPr>
        </p:nvSpPr>
        <p:spPr>
          <a:xfrm>
            <a:off x="494675"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299171"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pPr/>
              <a:t>‹Nr.›</a:t>
            </a:fld>
            <a:endParaRPr lang="en-US" sz="1000"/>
          </a:p>
        </p:txBody>
      </p:sp>
      <p:grpSp>
        <p:nvGrpSpPr>
          <p:cNvPr id="13" name="Group 12"/>
          <p:cNvGrpSpPr/>
          <p:nvPr/>
        </p:nvGrpSpPr>
        <p:grpSpPr>
          <a:xfrm>
            <a:off x="5225906" y="285481"/>
            <a:ext cx="1328988" cy="362143"/>
            <a:chOff x="6113463" y="-755650"/>
            <a:chExt cx="7013575" cy="1922462"/>
          </a:xfrm>
        </p:grpSpPr>
        <p:sp>
          <p:nvSpPr>
            <p:cNvPr id="14" name="Freeform 13"/>
            <p:cNvSpPr>
              <a:spLocks noEditPoints="1"/>
            </p:cNvSpPr>
            <p:nvPr userDrawn="1"/>
          </p:nvSpPr>
          <p:spPr bwMode="auto">
            <a:xfrm>
              <a:off x="8504238" y="-80963"/>
              <a:ext cx="1154113" cy="1247775"/>
            </a:xfrm>
            <a:custGeom>
              <a:avLst/>
              <a:gdLst>
                <a:gd name="T0" fmla="*/ 213 w 307"/>
                <a:gd name="T1" fmla="*/ 252 h 331"/>
                <a:gd name="T2" fmla="*/ 200 w 307"/>
                <a:gd name="T3" fmla="*/ 228 h 331"/>
                <a:gd name="T4" fmla="*/ 176 w 307"/>
                <a:gd name="T5" fmla="*/ 220 h 331"/>
                <a:gd name="T6" fmla="*/ 169 w 307"/>
                <a:gd name="T7" fmla="*/ 244 h 331"/>
                <a:gd name="T8" fmla="*/ 180 w 307"/>
                <a:gd name="T9" fmla="*/ 266 h 331"/>
                <a:gd name="T10" fmla="*/ 180 w 307"/>
                <a:gd name="T11" fmla="*/ 266 h 331"/>
                <a:gd name="T12" fmla="*/ 160 w 307"/>
                <a:gd name="T13" fmla="*/ 268 h 331"/>
                <a:gd name="T14" fmla="*/ 40 w 307"/>
                <a:gd name="T15" fmla="*/ 160 h 331"/>
                <a:gd name="T16" fmla="*/ 148 w 307"/>
                <a:gd name="T17" fmla="*/ 39 h 331"/>
                <a:gd name="T18" fmla="*/ 269 w 307"/>
                <a:gd name="T19" fmla="*/ 148 h 331"/>
                <a:gd name="T20" fmla="*/ 213 w 307"/>
                <a:gd name="T21" fmla="*/ 252 h 331"/>
                <a:gd name="T22" fmla="*/ 146 w 307"/>
                <a:gd name="T23" fmla="*/ 4 h 331"/>
                <a:gd name="T24" fmla="*/ 4 w 307"/>
                <a:gd name="T25" fmla="*/ 162 h 331"/>
                <a:gd name="T26" fmla="*/ 162 w 307"/>
                <a:gd name="T27" fmla="*/ 304 h 331"/>
                <a:gd name="T28" fmla="*/ 197 w 307"/>
                <a:gd name="T29" fmla="*/ 298 h 331"/>
                <a:gd name="T30" fmla="*/ 197 w 307"/>
                <a:gd name="T31" fmla="*/ 298 h 331"/>
                <a:gd name="T32" fmla="*/ 208 w 307"/>
                <a:gd name="T33" fmla="*/ 319 h 331"/>
                <a:gd name="T34" fmla="*/ 232 w 307"/>
                <a:gd name="T35" fmla="*/ 327 h 331"/>
                <a:gd name="T36" fmla="*/ 240 w 307"/>
                <a:gd name="T37" fmla="*/ 303 h 331"/>
                <a:gd name="T38" fmla="*/ 230 w 307"/>
                <a:gd name="T39" fmla="*/ 284 h 331"/>
                <a:gd name="T40" fmla="*/ 304 w 307"/>
                <a:gd name="T41" fmla="*/ 146 h 331"/>
                <a:gd name="T42" fmla="*/ 146 w 307"/>
                <a:gd name="T43" fmla="*/ 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331">
                  <a:moveTo>
                    <a:pt x="213" y="252"/>
                  </a:moveTo>
                  <a:cubicBezTo>
                    <a:pt x="200" y="228"/>
                    <a:pt x="200" y="228"/>
                    <a:pt x="200" y="228"/>
                  </a:cubicBezTo>
                  <a:cubicBezTo>
                    <a:pt x="196" y="219"/>
                    <a:pt x="185" y="216"/>
                    <a:pt x="176" y="220"/>
                  </a:cubicBezTo>
                  <a:cubicBezTo>
                    <a:pt x="168" y="225"/>
                    <a:pt x="164" y="236"/>
                    <a:pt x="169" y="244"/>
                  </a:cubicBezTo>
                  <a:cubicBezTo>
                    <a:pt x="180" y="266"/>
                    <a:pt x="180" y="266"/>
                    <a:pt x="180" y="266"/>
                  </a:cubicBezTo>
                  <a:cubicBezTo>
                    <a:pt x="180" y="266"/>
                    <a:pt x="180" y="266"/>
                    <a:pt x="180" y="266"/>
                  </a:cubicBezTo>
                  <a:cubicBezTo>
                    <a:pt x="174" y="267"/>
                    <a:pt x="167" y="268"/>
                    <a:pt x="160" y="268"/>
                  </a:cubicBezTo>
                  <a:cubicBezTo>
                    <a:pt x="97" y="272"/>
                    <a:pt x="43" y="223"/>
                    <a:pt x="40" y="160"/>
                  </a:cubicBezTo>
                  <a:cubicBezTo>
                    <a:pt x="36" y="97"/>
                    <a:pt x="85" y="43"/>
                    <a:pt x="148" y="39"/>
                  </a:cubicBezTo>
                  <a:cubicBezTo>
                    <a:pt x="211" y="36"/>
                    <a:pt x="265" y="85"/>
                    <a:pt x="269" y="148"/>
                  </a:cubicBezTo>
                  <a:cubicBezTo>
                    <a:pt x="271" y="192"/>
                    <a:pt x="248" y="231"/>
                    <a:pt x="213" y="252"/>
                  </a:cubicBezTo>
                  <a:close/>
                  <a:moveTo>
                    <a:pt x="146" y="4"/>
                  </a:moveTo>
                  <a:cubicBezTo>
                    <a:pt x="64" y="8"/>
                    <a:pt x="0" y="79"/>
                    <a:pt x="4" y="162"/>
                  </a:cubicBezTo>
                  <a:cubicBezTo>
                    <a:pt x="9" y="244"/>
                    <a:pt x="79" y="308"/>
                    <a:pt x="162" y="304"/>
                  </a:cubicBezTo>
                  <a:cubicBezTo>
                    <a:pt x="174" y="303"/>
                    <a:pt x="186" y="301"/>
                    <a:pt x="197" y="298"/>
                  </a:cubicBezTo>
                  <a:cubicBezTo>
                    <a:pt x="197" y="298"/>
                    <a:pt x="197" y="298"/>
                    <a:pt x="197" y="298"/>
                  </a:cubicBezTo>
                  <a:cubicBezTo>
                    <a:pt x="208" y="319"/>
                    <a:pt x="208" y="319"/>
                    <a:pt x="208" y="319"/>
                  </a:cubicBezTo>
                  <a:cubicBezTo>
                    <a:pt x="213" y="328"/>
                    <a:pt x="223" y="331"/>
                    <a:pt x="232" y="327"/>
                  </a:cubicBezTo>
                  <a:cubicBezTo>
                    <a:pt x="241" y="322"/>
                    <a:pt x="244" y="311"/>
                    <a:pt x="240" y="303"/>
                  </a:cubicBezTo>
                  <a:cubicBezTo>
                    <a:pt x="230" y="284"/>
                    <a:pt x="230" y="284"/>
                    <a:pt x="230" y="284"/>
                  </a:cubicBezTo>
                  <a:cubicBezTo>
                    <a:pt x="277" y="256"/>
                    <a:pt x="307" y="204"/>
                    <a:pt x="304" y="146"/>
                  </a:cubicBezTo>
                  <a:cubicBezTo>
                    <a:pt x="300" y="63"/>
                    <a:pt x="229" y="0"/>
                    <a:pt x="146" y="4"/>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8121651" y="-61913"/>
              <a:ext cx="134938" cy="1123950"/>
            </a:xfrm>
            <a:custGeom>
              <a:avLst/>
              <a:gdLst>
                <a:gd name="T0" fmla="*/ 18 w 36"/>
                <a:gd name="T1" fmla="*/ 298 h 298"/>
                <a:gd name="T2" fmla="*/ 0 w 36"/>
                <a:gd name="T3" fmla="*/ 280 h 298"/>
                <a:gd name="T4" fmla="*/ 0 w 36"/>
                <a:gd name="T5" fmla="*/ 17 h 298"/>
                <a:gd name="T6" fmla="*/ 18 w 36"/>
                <a:gd name="T7" fmla="*/ 0 h 298"/>
                <a:gd name="T8" fmla="*/ 36 w 36"/>
                <a:gd name="T9" fmla="*/ 17 h 298"/>
                <a:gd name="T10" fmla="*/ 36 w 36"/>
                <a:gd name="T11" fmla="*/ 280 h 298"/>
                <a:gd name="T12" fmla="*/ 18 w 36"/>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6" h="298">
                  <a:moveTo>
                    <a:pt x="18" y="298"/>
                  </a:moveTo>
                  <a:cubicBezTo>
                    <a:pt x="8" y="298"/>
                    <a:pt x="0" y="290"/>
                    <a:pt x="0" y="280"/>
                  </a:cubicBezTo>
                  <a:cubicBezTo>
                    <a:pt x="0" y="17"/>
                    <a:pt x="0" y="17"/>
                    <a:pt x="0" y="17"/>
                  </a:cubicBezTo>
                  <a:cubicBezTo>
                    <a:pt x="0" y="8"/>
                    <a:pt x="8" y="0"/>
                    <a:pt x="18" y="0"/>
                  </a:cubicBezTo>
                  <a:cubicBezTo>
                    <a:pt x="28" y="0"/>
                    <a:pt x="36" y="8"/>
                    <a:pt x="36" y="17"/>
                  </a:cubicBezTo>
                  <a:cubicBezTo>
                    <a:pt x="36" y="280"/>
                    <a:pt x="36" y="280"/>
                    <a:pt x="36" y="280"/>
                  </a:cubicBezTo>
                  <a:cubicBezTo>
                    <a:pt x="36" y="290"/>
                    <a:pt x="28" y="298"/>
                    <a:pt x="18" y="29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11283951" y="-61913"/>
              <a:ext cx="131763" cy="1123950"/>
            </a:xfrm>
            <a:custGeom>
              <a:avLst/>
              <a:gdLst>
                <a:gd name="T0" fmla="*/ 17 w 35"/>
                <a:gd name="T1" fmla="*/ 298 h 298"/>
                <a:gd name="T2" fmla="*/ 0 w 35"/>
                <a:gd name="T3" fmla="*/ 280 h 298"/>
                <a:gd name="T4" fmla="*/ 0 w 35"/>
                <a:gd name="T5" fmla="*/ 17 h 298"/>
                <a:gd name="T6" fmla="*/ 17 w 35"/>
                <a:gd name="T7" fmla="*/ 0 h 298"/>
                <a:gd name="T8" fmla="*/ 35 w 35"/>
                <a:gd name="T9" fmla="*/ 17 h 298"/>
                <a:gd name="T10" fmla="*/ 35 w 35"/>
                <a:gd name="T11" fmla="*/ 280 h 298"/>
                <a:gd name="T12" fmla="*/ 17 w 3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5" h="298">
                  <a:moveTo>
                    <a:pt x="17" y="298"/>
                  </a:moveTo>
                  <a:cubicBezTo>
                    <a:pt x="8" y="298"/>
                    <a:pt x="0" y="290"/>
                    <a:pt x="0" y="280"/>
                  </a:cubicBezTo>
                  <a:cubicBezTo>
                    <a:pt x="0" y="17"/>
                    <a:pt x="0" y="17"/>
                    <a:pt x="0" y="17"/>
                  </a:cubicBezTo>
                  <a:cubicBezTo>
                    <a:pt x="0" y="8"/>
                    <a:pt x="8" y="0"/>
                    <a:pt x="17" y="0"/>
                  </a:cubicBezTo>
                  <a:cubicBezTo>
                    <a:pt x="27" y="0"/>
                    <a:pt x="35" y="8"/>
                    <a:pt x="35" y="17"/>
                  </a:cubicBezTo>
                  <a:cubicBezTo>
                    <a:pt x="35" y="280"/>
                    <a:pt x="35" y="280"/>
                    <a:pt x="35" y="280"/>
                  </a:cubicBezTo>
                  <a:cubicBezTo>
                    <a:pt x="35" y="290"/>
                    <a:pt x="27" y="298"/>
                    <a:pt x="17" y="29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9807576" y="-73025"/>
              <a:ext cx="1198563" cy="1135063"/>
            </a:xfrm>
            <a:custGeom>
              <a:avLst/>
              <a:gdLst>
                <a:gd name="T0" fmla="*/ 158 w 319"/>
                <a:gd name="T1" fmla="*/ 301 h 301"/>
                <a:gd name="T2" fmla="*/ 158 w 319"/>
                <a:gd name="T3" fmla="*/ 301 h 301"/>
                <a:gd name="T4" fmla="*/ 142 w 319"/>
                <a:gd name="T5" fmla="*/ 292 h 301"/>
                <a:gd name="T6" fmla="*/ 5 w 319"/>
                <a:gd name="T7" fmla="*/ 29 h 301"/>
                <a:gd name="T8" fmla="*/ 12 w 319"/>
                <a:gd name="T9" fmla="*/ 5 h 301"/>
                <a:gd name="T10" fmla="*/ 36 w 319"/>
                <a:gd name="T11" fmla="*/ 12 h 301"/>
                <a:gd name="T12" fmla="*/ 158 w 319"/>
                <a:gd name="T13" fmla="*/ 245 h 301"/>
                <a:gd name="T14" fmla="*/ 283 w 319"/>
                <a:gd name="T15" fmla="*/ 12 h 301"/>
                <a:gd name="T16" fmla="*/ 307 w 319"/>
                <a:gd name="T17" fmla="*/ 5 h 301"/>
                <a:gd name="T18" fmla="*/ 314 w 319"/>
                <a:gd name="T19" fmla="*/ 29 h 301"/>
                <a:gd name="T20" fmla="*/ 174 w 319"/>
                <a:gd name="T21" fmla="*/ 292 h 301"/>
                <a:gd name="T22" fmla="*/ 158 w 319"/>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 h="301">
                  <a:moveTo>
                    <a:pt x="158" y="301"/>
                  </a:moveTo>
                  <a:cubicBezTo>
                    <a:pt x="158" y="301"/>
                    <a:pt x="158" y="301"/>
                    <a:pt x="158" y="301"/>
                  </a:cubicBezTo>
                  <a:cubicBezTo>
                    <a:pt x="151" y="301"/>
                    <a:pt x="145" y="297"/>
                    <a:pt x="142" y="292"/>
                  </a:cubicBezTo>
                  <a:cubicBezTo>
                    <a:pt x="5" y="29"/>
                    <a:pt x="5" y="29"/>
                    <a:pt x="5" y="29"/>
                  </a:cubicBezTo>
                  <a:cubicBezTo>
                    <a:pt x="0" y="20"/>
                    <a:pt x="3" y="9"/>
                    <a:pt x="12" y="5"/>
                  </a:cubicBezTo>
                  <a:cubicBezTo>
                    <a:pt x="21" y="0"/>
                    <a:pt x="31" y="4"/>
                    <a:pt x="36" y="12"/>
                  </a:cubicBezTo>
                  <a:cubicBezTo>
                    <a:pt x="158" y="245"/>
                    <a:pt x="158" y="245"/>
                    <a:pt x="158" y="245"/>
                  </a:cubicBezTo>
                  <a:cubicBezTo>
                    <a:pt x="283" y="12"/>
                    <a:pt x="283" y="12"/>
                    <a:pt x="283" y="12"/>
                  </a:cubicBezTo>
                  <a:cubicBezTo>
                    <a:pt x="287" y="3"/>
                    <a:pt x="298" y="0"/>
                    <a:pt x="307" y="5"/>
                  </a:cubicBezTo>
                  <a:cubicBezTo>
                    <a:pt x="315" y="9"/>
                    <a:pt x="319" y="20"/>
                    <a:pt x="314" y="29"/>
                  </a:cubicBezTo>
                  <a:cubicBezTo>
                    <a:pt x="174" y="292"/>
                    <a:pt x="174" y="292"/>
                    <a:pt x="174" y="292"/>
                  </a:cubicBezTo>
                  <a:cubicBezTo>
                    <a:pt x="171" y="298"/>
                    <a:pt x="165" y="301"/>
                    <a:pt x="158" y="30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12125326" y="703263"/>
              <a:ext cx="454025" cy="131763"/>
            </a:xfrm>
            <a:custGeom>
              <a:avLst/>
              <a:gdLst>
                <a:gd name="T0" fmla="*/ 103 w 121"/>
                <a:gd name="T1" fmla="*/ 35 h 35"/>
                <a:gd name="T2" fmla="*/ 18 w 121"/>
                <a:gd name="T3" fmla="*/ 35 h 35"/>
                <a:gd name="T4" fmla="*/ 0 w 121"/>
                <a:gd name="T5" fmla="*/ 18 h 35"/>
                <a:gd name="T6" fmla="*/ 18 w 121"/>
                <a:gd name="T7" fmla="*/ 0 h 35"/>
                <a:gd name="T8" fmla="*/ 103 w 121"/>
                <a:gd name="T9" fmla="*/ 0 h 35"/>
                <a:gd name="T10" fmla="*/ 121 w 121"/>
                <a:gd name="T11" fmla="*/ 18 h 35"/>
                <a:gd name="T12" fmla="*/ 103 w 12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1" h="35">
                  <a:moveTo>
                    <a:pt x="103" y="35"/>
                  </a:moveTo>
                  <a:cubicBezTo>
                    <a:pt x="18" y="35"/>
                    <a:pt x="18" y="35"/>
                    <a:pt x="18" y="35"/>
                  </a:cubicBezTo>
                  <a:cubicBezTo>
                    <a:pt x="8" y="35"/>
                    <a:pt x="0" y="28"/>
                    <a:pt x="0" y="18"/>
                  </a:cubicBezTo>
                  <a:cubicBezTo>
                    <a:pt x="0" y="8"/>
                    <a:pt x="8" y="0"/>
                    <a:pt x="18" y="0"/>
                  </a:cubicBezTo>
                  <a:cubicBezTo>
                    <a:pt x="103" y="0"/>
                    <a:pt x="103" y="0"/>
                    <a:pt x="103" y="0"/>
                  </a:cubicBezTo>
                  <a:cubicBezTo>
                    <a:pt x="113" y="0"/>
                    <a:pt x="121" y="8"/>
                    <a:pt x="121" y="18"/>
                  </a:cubicBezTo>
                  <a:cubicBezTo>
                    <a:pt x="121" y="28"/>
                    <a:pt x="113" y="35"/>
                    <a:pt x="103" y="3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11753851" y="-66675"/>
              <a:ext cx="1193800" cy="1139825"/>
            </a:xfrm>
            <a:custGeom>
              <a:avLst/>
              <a:gdLst>
                <a:gd name="T0" fmla="*/ 298 w 318"/>
                <a:gd name="T1" fmla="*/ 299 h 302"/>
                <a:gd name="T2" fmla="*/ 282 w 318"/>
                <a:gd name="T3" fmla="*/ 290 h 302"/>
                <a:gd name="T4" fmla="*/ 160 w 318"/>
                <a:gd name="T5" fmla="*/ 56 h 302"/>
                <a:gd name="T6" fmla="*/ 36 w 318"/>
                <a:gd name="T7" fmla="*/ 290 h 302"/>
                <a:gd name="T8" fmla="*/ 12 w 318"/>
                <a:gd name="T9" fmla="*/ 297 h 302"/>
                <a:gd name="T10" fmla="*/ 4 w 318"/>
                <a:gd name="T11" fmla="*/ 273 h 302"/>
                <a:gd name="T12" fmla="*/ 145 w 318"/>
                <a:gd name="T13" fmla="*/ 10 h 302"/>
                <a:gd name="T14" fmla="*/ 160 w 318"/>
                <a:gd name="T15" fmla="*/ 1 h 302"/>
                <a:gd name="T16" fmla="*/ 176 w 318"/>
                <a:gd name="T17" fmla="*/ 10 h 302"/>
                <a:gd name="T18" fmla="*/ 314 w 318"/>
                <a:gd name="T19" fmla="*/ 273 h 302"/>
                <a:gd name="T20" fmla="*/ 306 w 318"/>
                <a:gd name="T21" fmla="*/ 297 h 302"/>
                <a:gd name="T22" fmla="*/ 298 w 318"/>
                <a:gd name="T23" fmla="*/ 29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02">
                  <a:moveTo>
                    <a:pt x="298" y="299"/>
                  </a:moveTo>
                  <a:cubicBezTo>
                    <a:pt x="292" y="299"/>
                    <a:pt x="286" y="296"/>
                    <a:pt x="282" y="290"/>
                  </a:cubicBezTo>
                  <a:cubicBezTo>
                    <a:pt x="160" y="56"/>
                    <a:pt x="160" y="56"/>
                    <a:pt x="160" y="56"/>
                  </a:cubicBezTo>
                  <a:cubicBezTo>
                    <a:pt x="36" y="290"/>
                    <a:pt x="36" y="290"/>
                    <a:pt x="36" y="290"/>
                  </a:cubicBezTo>
                  <a:cubicBezTo>
                    <a:pt x="31" y="298"/>
                    <a:pt x="20" y="302"/>
                    <a:pt x="12" y="297"/>
                  </a:cubicBezTo>
                  <a:cubicBezTo>
                    <a:pt x="3" y="292"/>
                    <a:pt x="0" y="282"/>
                    <a:pt x="4" y="273"/>
                  </a:cubicBezTo>
                  <a:cubicBezTo>
                    <a:pt x="145" y="10"/>
                    <a:pt x="145" y="10"/>
                    <a:pt x="145" y="10"/>
                  </a:cubicBezTo>
                  <a:cubicBezTo>
                    <a:pt x="148" y="4"/>
                    <a:pt x="154" y="0"/>
                    <a:pt x="160" y="1"/>
                  </a:cubicBezTo>
                  <a:cubicBezTo>
                    <a:pt x="167" y="1"/>
                    <a:pt x="173" y="4"/>
                    <a:pt x="176" y="10"/>
                  </a:cubicBezTo>
                  <a:cubicBezTo>
                    <a:pt x="314" y="273"/>
                    <a:pt x="314" y="273"/>
                    <a:pt x="314" y="273"/>
                  </a:cubicBezTo>
                  <a:cubicBezTo>
                    <a:pt x="318" y="282"/>
                    <a:pt x="315" y="293"/>
                    <a:pt x="306" y="297"/>
                  </a:cubicBezTo>
                  <a:cubicBezTo>
                    <a:pt x="304" y="298"/>
                    <a:pt x="301" y="299"/>
                    <a:pt x="298" y="29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12807951" y="-61913"/>
              <a:ext cx="128588" cy="161925"/>
            </a:xfrm>
            <a:custGeom>
              <a:avLst/>
              <a:gdLst>
                <a:gd name="T0" fmla="*/ 48 w 81"/>
                <a:gd name="T1" fmla="*/ 102 h 102"/>
                <a:gd name="T2" fmla="*/ 33 w 81"/>
                <a:gd name="T3" fmla="*/ 102 h 102"/>
                <a:gd name="T4" fmla="*/ 33 w 81"/>
                <a:gd name="T5" fmla="*/ 12 h 102"/>
                <a:gd name="T6" fmla="*/ 0 w 81"/>
                <a:gd name="T7" fmla="*/ 12 h 102"/>
                <a:gd name="T8" fmla="*/ 0 w 81"/>
                <a:gd name="T9" fmla="*/ 0 h 102"/>
                <a:gd name="T10" fmla="*/ 81 w 81"/>
                <a:gd name="T11" fmla="*/ 0 h 102"/>
                <a:gd name="T12" fmla="*/ 81 w 81"/>
                <a:gd name="T13" fmla="*/ 12 h 102"/>
                <a:gd name="T14" fmla="*/ 48 w 81"/>
                <a:gd name="T15" fmla="*/ 12 h 102"/>
                <a:gd name="T16" fmla="*/ 48 w 81"/>
                <a:gd name="T17" fmla="*/ 102 h 102"/>
                <a:gd name="T18" fmla="*/ 48 w 81"/>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8" y="102"/>
                  </a:moveTo>
                  <a:lnTo>
                    <a:pt x="33" y="102"/>
                  </a:lnTo>
                  <a:lnTo>
                    <a:pt x="33" y="12"/>
                  </a:lnTo>
                  <a:lnTo>
                    <a:pt x="0" y="12"/>
                  </a:lnTo>
                  <a:lnTo>
                    <a:pt x="0" y="0"/>
                  </a:lnTo>
                  <a:lnTo>
                    <a:pt x="81" y="0"/>
                  </a:lnTo>
                  <a:lnTo>
                    <a:pt x="81" y="12"/>
                  </a:lnTo>
                  <a:lnTo>
                    <a:pt x="48" y="12"/>
                  </a:lnTo>
                  <a:lnTo>
                    <a:pt x="48" y="102"/>
                  </a:lnTo>
                  <a:lnTo>
                    <a:pt x="48" y="10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12958763" y="-61913"/>
              <a:ext cx="168275" cy="161925"/>
            </a:xfrm>
            <a:custGeom>
              <a:avLst/>
              <a:gdLst>
                <a:gd name="T0" fmla="*/ 54 w 106"/>
                <a:gd name="T1" fmla="*/ 78 h 102"/>
                <a:gd name="T2" fmla="*/ 54 w 106"/>
                <a:gd name="T3" fmla="*/ 78 h 102"/>
                <a:gd name="T4" fmla="*/ 85 w 106"/>
                <a:gd name="T5" fmla="*/ 0 h 102"/>
                <a:gd name="T6" fmla="*/ 106 w 106"/>
                <a:gd name="T7" fmla="*/ 0 h 102"/>
                <a:gd name="T8" fmla="*/ 106 w 106"/>
                <a:gd name="T9" fmla="*/ 102 h 102"/>
                <a:gd name="T10" fmla="*/ 92 w 106"/>
                <a:gd name="T11" fmla="*/ 102 h 102"/>
                <a:gd name="T12" fmla="*/ 92 w 106"/>
                <a:gd name="T13" fmla="*/ 16 h 102"/>
                <a:gd name="T14" fmla="*/ 92 w 106"/>
                <a:gd name="T15" fmla="*/ 16 h 102"/>
                <a:gd name="T16" fmla="*/ 59 w 106"/>
                <a:gd name="T17" fmla="*/ 102 h 102"/>
                <a:gd name="T18" fmla="*/ 50 w 106"/>
                <a:gd name="T19" fmla="*/ 102 h 102"/>
                <a:gd name="T20" fmla="*/ 14 w 106"/>
                <a:gd name="T21" fmla="*/ 16 h 102"/>
                <a:gd name="T22" fmla="*/ 14 w 106"/>
                <a:gd name="T23" fmla="*/ 16 h 102"/>
                <a:gd name="T24" fmla="*/ 14 w 106"/>
                <a:gd name="T25" fmla="*/ 102 h 102"/>
                <a:gd name="T26" fmla="*/ 0 w 106"/>
                <a:gd name="T27" fmla="*/ 102 h 102"/>
                <a:gd name="T28" fmla="*/ 0 w 106"/>
                <a:gd name="T29" fmla="*/ 0 h 102"/>
                <a:gd name="T30" fmla="*/ 24 w 106"/>
                <a:gd name="T31" fmla="*/ 0 h 102"/>
                <a:gd name="T32" fmla="*/ 54 w 106"/>
                <a:gd name="T33" fmla="*/ 78 h 102"/>
                <a:gd name="T34" fmla="*/ 54 w 106"/>
                <a:gd name="T3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2">
                  <a:moveTo>
                    <a:pt x="54" y="78"/>
                  </a:moveTo>
                  <a:lnTo>
                    <a:pt x="54" y="78"/>
                  </a:lnTo>
                  <a:lnTo>
                    <a:pt x="85" y="0"/>
                  </a:lnTo>
                  <a:lnTo>
                    <a:pt x="106" y="0"/>
                  </a:lnTo>
                  <a:lnTo>
                    <a:pt x="106" y="102"/>
                  </a:lnTo>
                  <a:lnTo>
                    <a:pt x="92" y="102"/>
                  </a:lnTo>
                  <a:lnTo>
                    <a:pt x="92" y="16"/>
                  </a:lnTo>
                  <a:lnTo>
                    <a:pt x="92" y="16"/>
                  </a:lnTo>
                  <a:lnTo>
                    <a:pt x="59" y="102"/>
                  </a:lnTo>
                  <a:lnTo>
                    <a:pt x="50" y="102"/>
                  </a:lnTo>
                  <a:lnTo>
                    <a:pt x="14" y="16"/>
                  </a:lnTo>
                  <a:lnTo>
                    <a:pt x="14" y="16"/>
                  </a:lnTo>
                  <a:lnTo>
                    <a:pt x="14" y="102"/>
                  </a:lnTo>
                  <a:lnTo>
                    <a:pt x="0" y="102"/>
                  </a:lnTo>
                  <a:lnTo>
                    <a:pt x="0" y="0"/>
                  </a:lnTo>
                  <a:lnTo>
                    <a:pt x="24" y="0"/>
                  </a:lnTo>
                  <a:lnTo>
                    <a:pt x="54" y="78"/>
                  </a:lnTo>
                  <a:lnTo>
                    <a:pt x="54" y="7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7329488" y="876300"/>
              <a:ext cx="461963" cy="112713"/>
            </a:xfrm>
            <a:custGeom>
              <a:avLst/>
              <a:gdLst>
                <a:gd name="T0" fmla="*/ 108 w 123"/>
                <a:gd name="T1" fmla="*/ 0 h 30"/>
                <a:gd name="T2" fmla="*/ 21 w 123"/>
                <a:gd name="T3" fmla="*/ 0 h 30"/>
                <a:gd name="T4" fmla="*/ 0 w 123"/>
                <a:gd name="T5" fmla="*/ 30 h 30"/>
                <a:gd name="T6" fmla="*/ 108 w 123"/>
                <a:gd name="T7" fmla="*/ 30 h 30"/>
                <a:gd name="T8" fmla="*/ 123 w 123"/>
                <a:gd name="T9" fmla="*/ 15 h 30"/>
                <a:gd name="T10" fmla="*/ 123 w 123"/>
                <a:gd name="T11" fmla="*/ 15 h 30"/>
                <a:gd name="T12" fmla="*/ 108 w 12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3" h="30">
                  <a:moveTo>
                    <a:pt x="108" y="0"/>
                  </a:moveTo>
                  <a:cubicBezTo>
                    <a:pt x="21" y="0"/>
                    <a:pt x="21" y="0"/>
                    <a:pt x="21" y="0"/>
                  </a:cubicBezTo>
                  <a:cubicBezTo>
                    <a:pt x="15" y="11"/>
                    <a:pt x="8" y="21"/>
                    <a:pt x="0" y="30"/>
                  </a:cubicBezTo>
                  <a:cubicBezTo>
                    <a:pt x="108" y="30"/>
                    <a:pt x="108" y="30"/>
                    <a:pt x="108" y="30"/>
                  </a:cubicBezTo>
                  <a:cubicBezTo>
                    <a:pt x="117" y="30"/>
                    <a:pt x="123" y="23"/>
                    <a:pt x="123" y="15"/>
                  </a:cubicBezTo>
                  <a:cubicBezTo>
                    <a:pt x="123" y="15"/>
                    <a:pt x="123" y="15"/>
                    <a:pt x="123" y="15"/>
                  </a:cubicBezTo>
                  <a:cubicBezTo>
                    <a:pt x="123" y="7"/>
                    <a:pt x="117" y="0"/>
                    <a:pt x="108"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7458076" y="657225"/>
              <a:ext cx="333375" cy="114300"/>
            </a:xfrm>
            <a:custGeom>
              <a:avLst/>
              <a:gdLst>
                <a:gd name="T0" fmla="*/ 74 w 89"/>
                <a:gd name="T1" fmla="*/ 0 h 30"/>
                <a:gd name="T2" fmla="*/ 8 w 89"/>
                <a:gd name="T3" fmla="*/ 0 h 30"/>
                <a:gd name="T4" fmla="*/ 0 w 89"/>
                <a:gd name="T5" fmla="*/ 30 h 30"/>
                <a:gd name="T6" fmla="*/ 74 w 89"/>
                <a:gd name="T7" fmla="*/ 30 h 30"/>
                <a:gd name="T8" fmla="*/ 89 w 89"/>
                <a:gd name="T9" fmla="*/ 15 h 30"/>
                <a:gd name="T10" fmla="*/ 74 w 89"/>
                <a:gd name="T11" fmla="*/ 0 h 30"/>
              </a:gdLst>
              <a:ahLst/>
              <a:cxnLst>
                <a:cxn ang="0">
                  <a:pos x="T0" y="T1"/>
                </a:cxn>
                <a:cxn ang="0">
                  <a:pos x="T2" y="T3"/>
                </a:cxn>
                <a:cxn ang="0">
                  <a:pos x="T4" y="T5"/>
                </a:cxn>
                <a:cxn ang="0">
                  <a:pos x="T6" y="T7"/>
                </a:cxn>
                <a:cxn ang="0">
                  <a:pos x="T8" y="T9"/>
                </a:cxn>
                <a:cxn ang="0">
                  <a:pos x="T10" y="T11"/>
                </a:cxn>
              </a:cxnLst>
              <a:rect l="0" t="0" r="r" b="b"/>
              <a:pathLst>
                <a:path w="89" h="30">
                  <a:moveTo>
                    <a:pt x="74" y="0"/>
                  </a:moveTo>
                  <a:cubicBezTo>
                    <a:pt x="8" y="0"/>
                    <a:pt x="8" y="0"/>
                    <a:pt x="8" y="0"/>
                  </a:cubicBezTo>
                  <a:cubicBezTo>
                    <a:pt x="6" y="11"/>
                    <a:pt x="3" y="21"/>
                    <a:pt x="0" y="30"/>
                  </a:cubicBezTo>
                  <a:cubicBezTo>
                    <a:pt x="74" y="30"/>
                    <a:pt x="74" y="30"/>
                    <a:pt x="74" y="30"/>
                  </a:cubicBezTo>
                  <a:cubicBezTo>
                    <a:pt x="83" y="30"/>
                    <a:pt x="89" y="24"/>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7502526" y="442913"/>
              <a:ext cx="288925" cy="112713"/>
            </a:xfrm>
            <a:custGeom>
              <a:avLst/>
              <a:gdLst>
                <a:gd name="T0" fmla="*/ 62 w 77"/>
                <a:gd name="T1" fmla="*/ 0 h 30"/>
                <a:gd name="T2" fmla="*/ 0 w 77"/>
                <a:gd name="T3" fmla="*/ 0 h 30"/>
                <a:gd name="T4" fmla="*/ 0 w 77"/>
                <a:gd name="T5" fmla="*/ 14 h 30"/>
                <a:gd name="T6" fmla="*/ 0 w 77"/>
                <a:gd name="T7" fmla="*/ 30 h 30"/>
                <a:gd name="T8" fmla="*/ 62 w 77"/>
                <a:gd name="T9" fmla="*/ 30 h 30"/>
                <a:gd name="T10" fmla="*/ 77 w 77"/>
                <a:gd name="T11" fmla="*/ 15 h 30"/>
                <a:gd name="T12" fmla="*/ 62 w 7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77" h="30">
                  <a:moveTo>
                    <a:pt x="62" y="0"/>
                  </a:moveTo>
                  <a:cubicBezTo>
                    <a:pt x="0" y="0"/>
                    <a:pt x="0" y="0"/>
                    <a:pt x="0" y="0"/>
                  </a:cubicBezTo>
                  <a:cubicBezTo>
                    <a:pt x="0" y="4"/>
                    <a:pt x="0" y="9"/>
                    <a:pt x="0" y="14"/>
                  </a:cubicBezTo>
                  <a:cubicBezTo>
                    <a:pt x="0" y="19"/>
                    <a:pt x="0" y="25"/>
                    <a:pt x="0" y="30"/>
                  </a:cubicBezTo>
                  <a:cubicBezTo>
                    <a:pt x="62" y="30"/>
                    <a:pt x="62" y="30"/>
                    <a:pt x="62" y="30"/>
                  </a:cubicBezTo>
                  <a:cubicBezTo>
                    <a:pt x="71" y="30"/>
                    <a:pt x="77" y="23"/>
                    <a:pt x="77" y="15"/>
                  </a:cubicBezTo>
                  <a:cubicBezTo>
                    <a:pt x="77" y="7"/>
                    <a:pt x="71" y="0"/>
                    <a:pt x="62"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7458076" y="223838"/>
              <a:ext cx="333375" cy="114300"/>
            </a:xfrm>
            <a:custGeom>
              <a:avLst/>
              <a:gdLst>
                <a:gd name="T0" fmla="*/ 74 w 89"/>
                <a:gd name="T1" fmla="*/ 0 h 30"/>
                <a:gd name="T2" fmla="*/ 0 w 89"/>
                <a:gd name="T3" fmla="*/ 0 h 30"/>
                <a:gd name="T4" fmla="*/ 8 w 89"/>
                <a:gd name="T5" fmla="*/ 30 h 30"/>
                <a:gd name="T6" fmla="*/ 74 w 89"/>
                <a:gd name="T7" fmla="*/ 30 h 30"/>
                <a:gd name="T8" fmla="*/ 89 w 89"/>
                <a:gd name="T9" fmla="*/ 15 h 30"/>
                <a:gd name="T10" fmla="*/ 89 w 89"/>
                <a:gd name="T11" fmla="*/ 15 h 30"/>
                <a:gd name="T12" fmla="*/ 74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74" y="0"/>
                  </a:moveTo>
                  <a:cubicBezTo>
                    <a:pt x="0" y="0"/>
                    <a:pt x="0" y="0"/>
                    <a:pt x="0" y="0"/>
                  </a:cubicBezTo>
                  <a:cubicBezTo>
                    <a:pt x="4" y="10"/>
                    <a:pt x="6" y="20"/>
                    <a:pt x="8" y="30"/>
                  </a:cubicBezTo>
                  <a:cubicBezTo>
                    <a:pt x="74" y="30"/>
                    <a:pt x="74" y="30"/>
                    <a:pt x="74" y="30"/>
                  </a:cubicBezTo>
                  <a:cubicBezTo>
                    <a:pt x="83" y="30"/>
                    <a:pt x="89" y="24"/>
                    <a:pt x="89" y="15"/>
                  </a:cubicBezTo>
                  <a:cubicBezTo>
                    <a:pt x="89" y="15"/>
                    <a:pt x="89" y="15"/>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7337426" y="9525"/>
              <a:ext cx="454025" cy="112713"/>
            </a:xfrm>
            <a:custGeom>
              <a:avLst/>
              <a:gdLst>
                <a:gd name="T0" fmla="*/ 106 w 121"/>
                <a:gd name="T1" fmla="*/ 0 h 30"/>
                <a:gd name="T2" fmla="*/ 0 w 121"/>
                <a:gd name="T3" fmla="*/ 0 h 30"/>
                <a:gd name="T4" fmla="*/ 20 w 121"/>
                <a:gd name="T5" fmla="*/ 30 h 30"/>
                <a:gd name="T6" fmla="*/ 106 w 121"/>
                <a:gd name="T7" fmla="*/ 30 h 30"/>
                <a:gd name="T8" fmla="*/ 121 w 121"/>
                <a:gd name="T9" fmla="*/ 15 h 30"/>
                <a:gd name="T10" fmla="*/ 106 w 121"/>
                <a:gd name="T11" fmla="*/ 0 h 30"/>
              </a:gdLst>
              <a:ahLst/>
              <a:cxnLst>
                <a:cxn ang="0">
                  <a:pos x="T0" y="T1"/>
                </a:cxn>
                <a:cxn ang="0">
                  <a:pos x="T2" y="T3"/>
                </a:cxn>
                <a:cxn ang="0">
                  <a:pos x="T4" y="T5"/>
                </a:cxn>
                <a:cxn ang="0">
                  <a:pos x="T6" y="T7"/>
                </a:cxn>
                <a:cxn ang="0">
                  <a:pos x="T8" y="T9"/>
                </a:cxn>
                <a:cxn ang="0">
                  <a:pos x="T10" y="T11"/>
                </a:cxn>
              </a:cxnLst>
              <a:rect l="0" t="0" r="r" b="b"/>
              <a:pathLst>
                <a:path w="121" h="30">
                  <a:moveTo>
                    <a:pt x="106" y="0"/>
                  </a:moveTo>
                  <a:cubicBezTo>
                    <a:pt x="0" y="0"/>
                    <a:pt x="0" y="0"/>
                    <a:pt x="0" y="0"/>
                  </a:cubicBezTo>
                  <a:cubicBezTo>
                    <a:pt x="8" y="9"/>
                    <a:pt x="14" y="19"/>
                    <a:pt x="20" y="30"/>
                  </a:cubicBezTo>
                  <a:cubicBezTo>
                    <a:pt x="106" y="30"/>
                    <a:pt x="106" y="30"/>
                    <a:pt x="106" y="30"/>
                  </a:cubicBezTo>
                  <a:cubicBezTo>
                    <a:pt x="115" y="30"/>
                    <a:pt x="121" y="23"/>
                    <a:pt x="121" y="15"/>
                  </a:cubicBezTo>
                  <a:cubicBezTo>
                    <a:pt x="121" y="7"/>
                    <a:pt x="115" y="0"/>
                    <a:pt x="106"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432551" y="876300"/>
              <a:ext cx="280988" cy="112713"/>
            </a:xfrm>
            <a:custGeom>
              <a:avLst/>
              <a:gdLst>
                <a:gd name="T0" fmla="*/ 60 w 75"/>
                <a:gd name="T1" fmla="*/ 15 h 30"/>
                <a:gd name="T2" fmla="*/ 60 w 75"/>
                <a:gd name="T3" fmla="*/ 15 h 30"/>
                <a:gd name="T4" fmla="*/ 75 w 75"/>
                <a:gd name="T5" fmla="*/ 0 h 30"/>
                <a:gd name="T6" fmla="*/ 15 w 75"/>
                <a:gd name="T7" fmla="*/ 0 h 30"/>
                <a:gd name="T8" fmla="*/ 0 w 75"/>
                <a:gd name="T9" fmla="*/ 15 h 30"/>
                <a:gd name="T10" fmla="*/ 0 w 75"/>
                <a:gd name="T11" fmla="*/ 15 h 30"/>
                <a:gd name="T12" fmla="*/ 15 w 75"/>
                <a:gd name="T13" fmla="*/ 30 h 30"/>
                <a:gd name="T14" fmla="*/ 75 w 75"/>
                <a:gd name="T15" fmla="*/ 30 h 30"/>
                <a:gd name="T16" fmla="*/ 60 w 75"/>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60" y="15"/>
                  </a:moveTo>
                  <a:cubicBezTo>
                    <a:pt x="60" y="15"/>
                    <a:pt x="60" y="15"/>
                    <a:pt x="60" y="15"/>
                  </a:cubicBezTo>
                  <a:cubicBezTo>
                    <a:pt x="60" y="7"/>
                    <a:pt x="67" y="0"/>
                    <a:pt x="75" y="0"/>
                  </a:cubicBezTo>
                  <a:cubicBezTo>
                    <a:pt x="15" y="0"/>
                    <a:pt x="15" y="0"/>
                    <a:pt x="15" y="0"/>
                  </a:cubicBezTo>
                  <a:cubicBezTo>
                    <a:pt x="7" y="0"/>
                    <a:pt x="0" y="7"/>
                    <a:pt x="0" y="15"/>
                  </a:cubicBezTo>
                  <a:cubicBezTo>
                    <a:pt x="0" y="15"/>
                    <a:pt x="0" y="15"/>
                    <a:pt x="0" y="15"/>
                  </a:cubicBezTo>
                  <a:cubicBezTo>
                    <a:pt x="0" y="23"/>
                    <a:pt x="7" y="30"/>
                    <a:pt x="15" y="30"/>
                  </a:cubicBezTo>
                  <a:cubicBezTo>
                    <a:pt x="75" y="30"/>
                    <a:pt x="75" y="30"/>
                    <a:pt x="75" y="30"/>
                  </a:cubicBezTo>
                  <a:cubicBezTo>
                    <a:pt x="67" y="30"/>
                    <a:pt x="60" y="23"/>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6657976" y="876300"/>
              <a:ext cx="750888" cy="112713"/>
            </a:xfrm>
            <a:custGeom>
              <a:avLst/>
              <a:gdLst>
                <a:gd name="T0" fmla="*/ 200 w 200"/>
                <a:gd name="T1" fmla="*/ 0 h 30"/>
                <a:gd name="T2" fmla="*/ 15 w 200"/>
                <a:gd name="T3" fmla="*/ 0 h 30"/>
                <a:gd name="T4" fmla="*/ 0 w 200"/>
                <a:gd name="T5" fmla="*/ 15 h 30"/>
                <a:gd name="T6" fmla="*/ 0 w 200"/>
                <a:gd name="T7" fmla="*/ 15 h 30"/>
                <a:gd name="T8" fmla="*/ 15 w 200"/>
                <a:gd name="T9" fmla="*/ 30 h 30"/>
                <a:gd name="T10" fmla="*/ 179 w 200"/>
                <a:gd name="T11" fmla="*/ 30 h 30"/>
                <a:gd name="T12" fmla="*/ 200 w 20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0" h="30">
                  <a:moveTo>
                    <a:pt x="200" y="0"/>
                  </a:moveTo>
                  <a:cubicBezTo>
                    <a:pt x="15" y="0"/>
                    <a:pt x="15" y="0"/>
                    <a:pt x="15" y="0"/>
                  </a:cubicBezTo>
                  <a:cubicBezTo>
                    <a:pt x="7" y="0"/>
                    <a:pt x="0" y="7"/>
                    <a:pt x="0" y="15"/>
                  </a:cubicBezTo>
                  <a:cubicBezTo>
                    <a:pt x="0" y="15"/>
                    <a:pt x="0" y="15"/>
                    <a:pt x="0" y="15"/>
                  </a:cubicBezTo>
                  <a:cubicBezTo>
                    <a:pt x="0" y="23"/>
                    <a:pt x="7" y="30"/>
                    <a:pt x="15" y="30"/>
                  </a:cubicBezTo>
                  <a:cubicBezTo>
                    <a:pt x="179" y="30"/>
                    <a:pt x="179" y="30"/>
                    <a:pt x="179" y="30"/>
                  </a:cubicBezTo>
                  <a:cubicBezTo>
                    <a:pt x="187" y="21"/>
                    <a:pt x="194" y="11"/>
                    <a:pt x="200"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6273801" y="657225"/>
              <a:ext cx="282575" cy="114300"/>
            </a:xfrm>
            <a:custGeom>
              <a:avLst/>
              <a:gdLst>
                <a:gd name="T0" fmla="*/ 60 w 75"/>
                <a:gd name="T1" fmla="*/ 19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9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9"/>
                  </a:moveTo>
                  <a:cubicBezTo>
                    <a:pt x="58" y="9"/>
                    <a:pt x="65" y="0"/>
                    <a:pt x="74" y="0"/>
                  </a:cubicBezTo>
                  <a:cubicBezTo>
                    <a:pt x="15" y="0"/>
                    <a:pt x="15" y="0"/>
                    <a:pt x="15" y="0"/>
                  </a:cubicBezTo>
                  <a:cubicBezTo>
                    <a:pt x="7" y="0"/>
                    <a:pt x="0" y="7"/>
                    <a:pt x="0" y="15"/>
                  </a:cubicBezTo>
                  <a:cubicBezTo>
                    <a:pt x="0" y="24"/>
                    <a:pt x="7" y="30"/>
                    <a:pt x="15" y="30"/>
                  </a:cubicBezTo>
                  <a:cubicBezTo>
                    <a:pt x="75" y="30"/>
                    <a:pt x="75" y="30"/>
                    <a:pt x="75" y="30"/>
                  </a:cubicBezTo>
                  <a:cubicBezTo>
                    <a:pt x="68" y="30"/>
                    <a:pt x="61" y="26"/>
                    <a:pt x="60" y="19"/>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6492876" y="657225"/>
              <a:ext cx="993775" cy="114300"/>
            </a:xfrm>
            <a:custGeom>
              <a:avLst/>
              <a:gdLst>
                <a:gd name="T0" fmla="*/ 265 w 265"/>
                <a:gd name="T1" fmla="*/ 0 h 30"/>
                <a:gd name="T2" fmla="*/ 16 w 265"/>
                <a:gd name="T3" fmla="*/ 0 h 30"/>
                <a:gd name="T4" fmla="*/ 2 w 265"/>
                <a:gd name="T5" fmla="*/ 19 h 30"/>
                <a:gd name="T6" fmla="*/ 17 w 265"/>
                <a:gd name="T7" fmla="*/ 30 h 30"/>
                <a:gd name="T8" fmla="*/ 257 w 265"/>
                <a:gd name="T9" fmla="*/ 30 h 30"/>
                <a:gd name="T10" fmla="*/ 265 w 265"/>
                <a:gd name="T11" fmla="*/ 0 h 30"/>
              </a:gdLst>
              <a:ahLst/>
              <a:cxnLst>
                <a:cxn ang="0">
                  <a:pos x="T0" y="T1"/>
                </a:cxn>
                <a:cxn ang="0">
                  <a:pos x="T2" y="T3"/>
                </a:cxn>
                <a:cxn ang="0">
                  <a:pos x="T4" y="T5"/>
                </a:cxn>
                <a:cxn ang="0">
                  <a:pos x="T6" y="T7"/>
                </a:cxn>
                <a:cxn ang="0">
                  <a:pos x="T8" y="T9"/>
                </a:cxn>
                <a:cxn ang="0">
                  <a:pos x="T10" y="T11"/>
                </a:cxn>
              </a:cxnLst>
              <a:rect l="0" t="0" r="r" b="b"/>
              <a:pathLst>
                <a:path w="265" h="30">
                  <a:moveTo>
                    <a:pt x="265" y="0"/>
                  </a:moveTo>
                  <a:cubicBezTo>
                    <a:pt x="16" y="0"/>
                    <a:pt x="16" y="0"/>
                    <a:pt x="16" y="0"/>
                  </a:cubicBezTo>
                  <a:cubicBezTo>
                    <a:pt x="7" y="0"/>
                    <a:pt x="0" y="9"/>
                    <a:pt x="2" y="19"/>
                  </a:cubicBezTo>
                  <a:cubicBezTo>
                    <a:pt x="3" y="26"/>
                    <a:pt x="10" y="30"/>
                    <a:pt x="17" y="30"/>
                  </a:cubicBezTo>
                  <a:cubicBezTo>
                    <a:pt x="257" y="30"/>
                    <a:pt x="257" y="30"/>
                    <a:pt x="257" y="30"/>
                  </a:cubicBezTo>
                  <a:cubicBezTo>
                    <a:pt x="260" y="21"/>
                    <a:pt x="263" y="11"/>
                    <a:pt x="265"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6113463" y="442913"/>
              <a:ext cx="280988" cy="112713"/>
            </a:xfrm>
            <a:custGeom>
              <a:avLst/>
              <a:gdLst>
                <a:gd name="T0" fmla="*/ 60 w 75"/>
                <a:gd name="T1" fmla="*/ 18 h 30"/>
                <a:gd name="T2" fmla="*/ 75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8" y="8"/>
                    <a:pt x="66" y="0"/>
                    <a:pt x="75" y="0"/>
                  </a:cubicBezTo>
                  <a:cubicBezTo>
                    <a:pt x="15" y="0"/>
                    <a:pt x="15" y="0"/>
                    <a:pt x="15" y="0"/>
                  </a:cubicBezTo>
                  <a:cubicBezTo>
                    <a:pt x="7" y="0"/>
                    <a:pt x="0" y="7"/>
                    <a:pt x="0" y="15"/>
                  </a:cubicBezTo>
                  <a:cubicBezTo>
                    <a:pt x="0" y="23"/>
                    <a:pt x="7" y="30"/>
                    <a:pt x="15" y="30"/>
                  </a:cubicBezTo>
                  <a:cubicBezTo>
                    <a:pt x="75" y="30"/>
                    <a:pt x="75" y="30"/>
                    <a:pt x="75" y="30"/>
                  </a:cubicBezTo>
                  <a:cubicBezTo>
                    <a:pt x="68" y="30"/>
                    <a:pt x="62"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330951" y="442913"/>
              <a:ext cx="1171575" cy="112713"/>
            </a:xfrm>
            <a:custGeom>
              <a:avLst/>
              <a:gdLst>
                <a:gd name="T0" fmla="*/ 2 w 312"/>
                <a:gd name="T1" fmla="*/ 18 h 30"/>
                <a:gd name="T2" fmla="*/ 17 w 312"/>
                <a:gd name="T3" fmla="*/ 30 h 30"/>
                <a:gd name="T4" fmla="*/ 312 w 312"/>
                <a:gd name="T5" fmla="*/ 30 h 30"/>
                <a:gd name="T6" fmla="*/ 312 w 312"/>
                <a:gd name="T7" fmla="*/ 14 h 30"/>
                <a:gd name="T8" fmla="*/ 312 w 312"/>
                <a:gd name="T9" fmla="*/ 0 h 30"/>
                <a:gd name="T10" fmla="*/ 17 w 312"/>
                <a:gd name="T11" fmla="*/ 0 h 30"/>
                <a:gd name="T12" fmla="*/ 2 w 312"/>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12" h="30">
                  <a:moveTo>
                    <a:pt x="2" y="18"/>
                  </a:moveTo>
                  <a:cubicBezTo>
                    <a:pt x="4" y="25"/>
                    <a:pt x="10" y="30"/>
                    <a:pt x="17" y="30"/>
                  </a:cubicBezTo>
                  <a:cubicBezTo>
                    <a:pt x="312" y="30"/>
                    <a:pt x="312" y="30"/>
                    <a:pt x="312" y="30"/>
                  </a:cubicBezTo>
                  <a:cubicBezTo>
                    <a:pt x="312" y="25"/>
                    <a:pt x="312" y="19"/>
                    <a:pt x="312" y="14"/>
                  </a:cubicBezTo>
                  <a:cubicBezTo>
                    <a:pt x="312" y="9"/>
                    <a:pt x="312" y="4"/>
                    <a:pt x="312" y="0"/>
                  </a:cubicBezTo>
                  <a:cubicBezTo>
                    <a:pt x="17" y="0"/>
                    <a:pt x="17" y="0"/>
                    <a:pt x="17" y="0"/>
                  </a:cubicBezTo>
                  <a:cubicBezTo>
                    <a:pt x="8" y="0"/>
                    <a:pt x="0" y="8"/>
                    <a:pt x="2" y="18"/>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6191251" y="223838"/>
              <a:ext cx="282575" cy="114300"/>
            </a:xfrm>
            <a:custGeom>
              <a:avLst/>
              <a:gdLst>
                <a:gd name="T0" fmla="*/ 60 w 75"/>
                <a:gd name="T1" fmla="*/ 15 h 30"/>
                <a:gd name="T2" fmla="*/ 75 w 75"/>
                <a:gd name="T3" fmla="*/ 0 h 30"/>
                <a:gd name="T4" fmla="*/ 16 w 75"/>
                <a:gd name="T5" fmla="*/ 0 h 30"/>
                <a:gd name="T6" fmla="*/ 0 w 75"/>
                <a:gd name="T7" fmla="*/ 15 h 30"/>
                <a:gd name="T8" fmla="*/ 0 w 75"/>
                <a:gd name="T9" fmla="*/ 15 h 30"/>
                <a:gd name="T10" fmla="*/ 16 w 75"/>
                <a:gd name="T11" fmla="*/ 30 h 30"/>
                <a:gd name="T12" fmla="*/ 75 w 75"/>
                <a:gd name="T13" fmla="*/ 30 h 30"/>
                <a:gd name="T14" fmla="*/ 60 w 75"/>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0">
                  <a:moveTo>
                    <a:pt x="60" y="15"/>
                  </a:moveTo>
                  <a:cubicBezTo>
                    <a:pt x="60" y="7"/>
                    <a:pt x="67" y="0"/>
                    <a:pt x="75" y="0"/>
                  </a:cubicBezTo>
                  <a:cubicBezTo>
                    <a:pt x="16" y="0"/>
                    <a:pt x="16" y="0"/>
                    <a:pt x="16" y="0"/>
                  </a:cubicBezTo>
                  <a:cubicBezTo>
                    <a:pt x="7" y="0"/>
                    <a:pt x="0" y="7"/>
                    <a:pt x="0" y="15"/>
                  </a:cubicBezTo>
                  <a:cubicBezTo>
                    <a:pt x="0" y="15"/>
                    <a:pt x="0" y="15"/>
                    <a:pt x="0" y="15"/>
                  </a:cubicBezTo>
                  <a:cubicBezTo>
                    <a:pt x="0" y="24"/>
                    <a:pt x="7" y="30"/>
                    <a:pt x="16" y="30"/>
                  </a:cubicBezTo>
                  <a:cubicBezTo>
                    <a:pt x="75" y="30"/>
                    <a:pt x="75" y="30"/>
                    <a:pt x="75" y="30"/>
                  </a:cubicBezTo>
                  <a:cubicBezTo>
                    <a:pt x="67" y="30"/>
                    <a:pt x="60" y="24"/>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auto">
            <a:xfrm>
              <a:off x="6416676" y="223838"/>
              <a:ext cx="1069975" cy="114300"/>
            </a:xfrm>
            <a:custGeom>
              <a:avLst/>
              <a:gdLst>
                <a:gd name="T0" fmla="*/ 277 w 285"/>
                <a:gd name="T1" fmla="*/ 0 h 30"/>
                <a:gd name="T2" fmla="*/ 15 w 285"/>
                <a:gd name="T3" fmla="*/ 0 h 30"/>
                <a:gd name="T4" fmla="*/ 0 w 285"/>
                <a:gd name="T5" fmla="*/ 15 h 30"/>
                <a:gd name="T6" fmla="*/ 15 w 285"/>
                <a:gd name="T7" fmla="*/ 30 h 30"/>
                <a:gd name="T8" fmla="*/ 285 w 285"/>
                <a:gd name="T9" fmla="*/ 30 h 30"/>
                <a:gd name="T10" fmla="*/ 277 w 285"/>
                <a:gd name="T11" fmla="*/ 0 h 30"/>
              </a:gdLst>
              <a:ahLst/>
              <a:cxnLst>
                <a:cxn ang="0">
                  <a:pos x="T0" y="T1"/>
                </a:cxn>
                <a:cxn ang="0">
                  <a:pos x="T2" y="T3"/>
                </a:cxn>
                <a:cxn ang="0">
                  <a:pos x="T4" y="T5"/>
                </a:cxn>
                <a:cxn ang="0">
                  <a:pos x="T6" y="T7"/>
                </a:cxn>
                <a:cxn ang="0">
                  <a:pos x="T8" y="T9"/>
                </a:cxn>
                <a:cxn ang="0">
                  <a:pos x="T10" y="T11"/>
                </a:cxn>
              </a:cxnLst>
              <a:rect l="0" t="0" r="r" b="b"/>
              <a:pathLst>
                <a:path w="285" h="30">
                  <a:moveTo>
                    <a:pt x="277" y="0"/>
                  </a:moveTo>
                  <a:cubicBezTo>
                    <a:pt x="15" y="0"/>
                    <a:pt x="15" y="0"/>
                    <a:pt x="15" y="0"/>
                  </a:cubicBezTo>
                  <a:cubicBezTo>
                    <a:pt x="7" y="0"/>
                    <a:pt x="0" y="7"/>
                    <a:pt x="0" y="15"/>
                  </a:cubicBezTo>
                  <a:cubicBezTo>
                    <a:pt x="0" y="24"/>
                    <a:pt x="7" y="30"/>
                    <a:pt x="15" y="30"/>
                  </a:cubicBezTo>
                  <a:cubicBezTo>
                    <a:pt x="285" y="30"/>
                    <a:pt x="285" y="30"/>
                    <a:pt x="285" y="30"/>
                  </a:cubicBezTo>
                  <a:cubicBezTo>
                    <a:pt x="283" y="20"/>
                    <a:pt x="281" y="10"/>
                    <a:pt x="277"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userDrawn="1"/>
          </p:nvSpPr>
          <p:spPr bwMode="auto">
            <a:xfrm>
              <a:off x="6605588" y="9525"/>
              <a:ext cx="280988" cy="112713"/>
            </a:xfrm>
            <a:custGeom>
              <a:avLst/>
              <a:gdLst>
                <a:gd name="T0" fmla="*/ 60 w 75"/>
                <a:gd name="T1" fmla="*/ 18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7" y="8"/>
                    <a:pt x="65" y="0"/>
                    <a:pt x="74" y="0"/>
                  </a:cubicBezTo>
                  <a:cubicBezTo>
                    <a:pt x="15" y="0"/>
                    <a:pt x="15" y="0"/>
                    <a:pt x="15" y="0"/>
                  </a:cubicBezTo>
                  <a:cubicBezTo>
                    <a:pt x="7" y="0"/>
                    <a:pt x="0" y="7"/>
                    <a:pt x="0" y="15"/>
                  </a:cubicBezTo>
                  <a:cubicBezTo>
                    <a:pt x="0" y="23"/>
                    <a:pt x="7" y="30"/>
                    <a:pt x="15" y="30"/>
                  </a:cubicBezTo>
                  <a:cubicBezTo>
                    <a:pt x="75" y="30"/>
                    <a:pt x="75" y="30"/>
                    <a:pt x="75" y="30"/>
                  </a:cubicBezTo>
                  <a:cubicBezTo>
                    <a:pt x="68" y="30"/>
                    <a:pt x="61"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userDrawn="1"/>
          </p:nvSpPr>
          <p:spPr bwMode="auto">
            <a:xfrm>
              <a:off x="6818313" y="9525"/>
              <a:ext cx="593725" cy="112713"/>
            </a:xfrm>
            <a:custGeom>
              <a:avLst/>
              <a:gdLst>
                <a:gd name="T0" fmla="*/ 138 w 158"/>
                <a:gd name="T1" fmla="*/ 0 h 30"/>
                <a:gd name="T2" fmla="*/ 17 w 158"/>
                <a:gd name="T3" fmla="*/ 0 h 30"/>
                <a:gd name="T4" fmla="*/ 3 w 158"/>
                <a:gd name="T5" fmla="*/ 18 h 30"/>
                <a:gd name="T6" fmla="*/ 18 w 158"/>
                <a:gd name="T7" fmla="*/ 30 h 30"/>
                <a:gd name="T8" fmla="*/ 158 w 158"/>
                <a:gd name="T9" fmla="*/ 30 h 30"/>
                <a:gd name="T10" fmla="*/ 138 w 158"/>
                <a:gd name="T11" fmla="*/ 0 h 30"/>
              </a:gdLst>
              <a:ahLst/>
              <a:cxnLst>
                <a:cxn ang="0">
                  <a:pos x="T0" y="T1"/>
                </a:cxn>
                <a:cxn ang="0">
                  <a:pos x="T2" y="T3"/>
                </a:cxn>
                <a:cxn ang="0">
                  <a:pos x="T4" y="T5"/>
                </a:cxn>
                <a:cxn ang="0">
                  <a:pos x="T6" y="T7"/>
                </a:cxn>
                <a:cxn ang="0">
                  <a:pos x="T8" y="T9"/>
                </a:cxn>
                <a:cxn ang="0">
                  <a:pos x="T10" y="T11"/>
                </a:cxn>
              </a:cxnLst>
              <a:rect l="0" t="0" r="r" b="b"/>
              <a:pathLst>
                <a:path w="158" h="30">
                  <a:moveTo>
                    <a:pt x="138" y="0"/>
                  </a:moveTo>
                  <a:cubicBezTo>
                    <a:pt x="17" y="0"/>
                    <a:pt x="17" y="0"/>
                    <a:pt x="17" y="0"/>
                  </a:cubicBezTo>
                  <a:cubicBezTo>
                    <a:pt x="8" y="0"/>
                    <a:pt x="0" y="8"/>
                    <a:pt x="3" y="18"/>
                  </a:cubicBezTo>
                  <a:cubicBezTo>
                    <a:pt x="4" y="25"/>
                    <a:pt x="11" y="30"/>
                    <a:pt x="18" y="30"/>
                  </a:cubicBezTo>
                  <a:cubicBezTo>
                    <a:pt x="158" y="30"/>
                    <a:pt x="158" y="30"/>
                    <a:pt x="158" y="30"/>
                  </a:cubicBezTo>
                  <a:cubicBezTo>
                    <a:pt x="152" y="19"/>
                    <a:pt x="146" y="9"/>
                    <a:pt x="138"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6605588" y="-733425"/>
              <a:ext cx="44450" cy="334963"/>
            </a:xfrm>
            <a:custGeom>
              <a:avLst/>
              <a:gdLst>
                <a:gd name="T0" fmla="*/ 28 w 28"/>
                <a:gd name="T1" fmla="*/ 211 h 211"/>
                <a:gd name="T2" fmla="*/ 0 w 28"/>
                <a:gd name="T3" fmla="*/ 211 h 211"/>
                <a:gd name="T4" fmla="*/ 0 w 28"/>
                <a:gd name="T5" fmla="*/ 0 h 211"/>
                <a:gd name="T6" fmla="*/ 28 w 28"/>
                <a:gd name="T7" fmla="*/ 0 h 211"/>
                <a:gd name="T8" fmla="*/ 28 w 28"/>
                <a:gd name="T9" fmla="*/ 211 h 211"/>
                <a:gd name="T10" fmla="*/ 28 w 28"/>
                <a:gd name="T11" fmla="*/ 211 h 211"/>
              </a:gdLst>
              <a:ahLst/>
              <a:cxnLst>
                <a:cxn ang="0">
                  <a:pos x="T0" y="T1"/>
                </a:cxn>
                <a:cxn ang="0">
                  <a:pos x="T2" y="T3"/>
                </a:cxn>
                <a:cxn ang="0">
                  <a:pos x="T4" y="T5"/>
                </a:cxn>
                <a:cxn ang="0">
                  <a:pos x="T6" y="T7"/>
                </a:cxn>
                <a:cxn ang="0">
                  <a:pos x="T8" y="T9"/>
                </a:cxn>
                <a:cxn ang="0">
                  <a:pos x="T10" y="T11"/>
                </a:cxn>
              </a:cxnLst>
              <a:rect l="0" t="0" r="r" b="b"/>
              <a:pathLst>
                <a:path w="28" h="211">
                  <a:moveTo>
                    <a:pt x="28" y="211"/>
                  </a:moveTo>
                  <a:lnTo>
                    <a:pt x="0" y="211"/>
                  </a:lnTo>
                  <a:lnTo>
                    <a:pt x="0" y="0"/>
                  </a:lnTo>
                  <a:lnTo>
                    <a:pt x="28" y="0"/>
                  </a:lnTo>
                  <a:lnTo>
                    <a:pt x="28" y="211"/>
                  </a:lnTo>
                  <a:lnTo>
                    <a:pt x="28" y="2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userDrawn="1"/>
          </p:nvSpPr>
          <p:spPr bwMode="auto">
            <a:xfrm>
              <a:off x="6729413" y="-733425"/>
              <a:ext cx="344488" cy="334963"/>
            </a:xfrm>
            <a:custGeom>
              <a:avLst/>
              <a:gdLst>
                <a:gd name="T0" fmla="*/ 108 w 217"/>
                <a:gd name="T1" fmla="*/ 164 h 211"/>
                <a:gd name="T2" fmla="*/ 108 w 217"/>
                <a:gd name="T3" fmla="*/ 164 h 211"/>
                <a:gd name="T4" fmla="*/ 172 w 217"/>
                <a:gd name="T5" fmla="*/ 0 h 211"/>
                <a:gd name="T6" fmla="*/ 217 w 217"/>
                <a:gd name="T7" fmla="*/ 0 h 211"/>
                <a:gd name="T8" fmla="*/ 217 w 217"/>
                <a:gd name="T9" fmla="*/ 211 h 211"/>
                <a:gd name="T10" fmla="*/ 189 w 217"/>
                <a:gd name="T11" fmla="*/ 211 h 211"/>
                <a:gd name="T12" fmla="*/ 189 w 217"/>
                <a:gd name="T13" fmla="*/ 36 h 211"/>
                <a:gd name="T14" fmla="*/ 186 w 217"/>
                <a:gd name="T15" fmla="*/ 36 h 211"/>
                <a:gd name="T16" fmla="*/ 118 w 217"/>
                <a:gd name="T17" fmla="*/ 211 h 211"/>
                <a:gd name="T18" fmla="*/ 99 w 217"/>
                <a:gd name="T19" fmla="*/ 211 h 211"/>
                <a:gd name="T20" fmla="*/ 30 w 217"/>
                <a:gd name="T21" fmla="*/ 36 h 211"/>
                <a:gd name="T22" fmla="*/ 28 w 217"/>
                <a:gd name="T23" fmla="*/ 36 h 211"/>
                <a:gd name="T24" fmla="*/ 28 w 217"/>
                <a:gd name="T25" fmla="*/ 211 h 211"/>
                <a:gd name="T26" fmla="*/ 0 w 217"/>
                <a:gd name="T27" fmla="*/ 211 h 211"/>
                <a:gd name="T28" fmla="*/ 0 w 217"/>
                <a:gd name="T29" fmla="*/ 0 h 211"/>
                <a:gd name="T30" fmla="*/ 47 w 217"/>
                <a:gd name="T31" fmla="*/ 0 h 211"/>
                <a:gd name="T32" fmla="*/ 108 w 217"/>
                <a:gd name="T33" fmla="*/ 164 h 211"/>
                <a:gd name="T34" fmla="*/ 108 w 217"/>
                <a:gd name="T35" fmla="*/ 1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1">
                  <a:moveTo>
                    <a:pt x="108" y="164"/>
                  </a:moveTo>
                  <a:lnTo>
                    <a:pt x="108" y="164"/>
                  </a:lnTo>
                  <a:lnTo>
                    <a:pt x="172" y="0"/>
                  </a:lnTo>
                  <a:lnTo>
                    <a:pt x="217" y="0"/>
                  </a:lnTo>
                  <a:lnTo>
                    <a:pt x="217" y="211"/>
                  </a:lnTo>
                  <a:lnTo>
                    <a:pt x="189" y="211"/>
                  </a:lnTo>
                  <a:lnTo>
                    <a:pt x="189" y="36"/>
                  </a:lnTo>
                  <a:lnTo>
                    <a:pt x="186" y="36"/>
                  </a:lnTo>
                  <a:lnTo>
                    <a:pt x="118" y="211"/>
                  </a:lnTo>
                  <a:lnTo>
                    <a:pt x="99" y="211"/>
                  </a:lnTo>
                  <a:lnTo>
                    <a:pt x="30" y="36"/>
                  </a:lnTo>
                  <a:lnTo>
                    <a:pt x="28" y="36"/>
                  </a:lnTo>
                  <a:lnTo>
                    <a:pt x="28" y="211"/>
                  </a:lnTo>
                  <a:lnTo>
                    <a:pt x="0" y="211"/>
                  </a:lnTo>
                  <a:lnTo>
                    <a:pt x="0" y="0"/>
                  </a:lnTo>
                  <a:lnTo>
                    <a:pt x="47" y="0"/>
                  </a:lnTo>
                  <a:lnTo>
                    <a:pt x="108" y="164"/>
                  </a:lnTo>
                  <a:lnTo>
                    <a:pt x="108" y="16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userDrawn="1"/>
          </p:nvSpPr>
          <p:spPr bwMode="auto">
            <a:xfrm>
              <a:off x="7131051" y="-741363"/>
              <a:ext cx="225425" cy="350838"/>
            </a:xfrm>
            <a:custGeom>
              <a:avLst/>
              <a:gdLst>
                <a:gd name="T0" fmla="*/ 50 w 60"/>
                <a:gd name="T1" fmla="*/ 19 h 93"/>
                <a:gd name="T2" fmla="*/ 43 w 60"/>
                <a:gd name="T3" fmla="*/ 13 h 93"/>
                <a:gd name="T4" fmla="*/ 33 w 60"/>
                <a:gd name="T5" fmla="*/ 10 h 93"/>
                <a:gd name="T6" fmla="*/ 27 w 60"/>
                <a:gd name="T7" fmla="*/ 11 h 93"/>
                <a:gd name="T8" fmla="*/ 21 w 60"/>
                <a:gd name="T9" fmla="*/ 14 h 93"/>
                <a:gd name="T10" fmla="*/ 17 w 60"/>
                <a:gd name="T11" fmla="*/ 18 h 93"/>
                <a:gd name="T12" fmla="*/ 16 w 60"/>
                <a:gd name="T13" fmla="*/ 25 h 93"/>
                <a:gd name="T14" fmla="*/ 17 w 60"/>
                <a:gd name="T15" fmla="*/ 31 h 93"/>
                <a:gd name="T16" fmla="*/ 21 w 60"/>
                <a:gd name="T17" fmla="*/ 35 h 93"/>
                <a:gd name="T18" fmla="*/ 27 w 60"/>
                <a:gd name="T19" fmla="*/ 38 h 93"/>
                <a:gd name="T20" fmla="*/ 34 w 60"/>
                <a:gd name="T21" fmla="*/ 40 h 93"/>
                <a:gd name="T22" fmla="*/ 43 w 60"/>
                <a:gd name="T23" fmla="*/ 44 h 93"/>
                <a:gd name="T24" fmla="*/ 51 w 60"/>
                <a:gd name="T25" fmla="*/ 48 h 93"/>
                <a:gd name="T26" fmla="*/ 58 w 60"/>
                <a:gd name="T27" fmla="*/ 55 h 93"/>
                <a:gd name="T28" fmla="*/ 60 w 60"/>
                <a:gd name="T29" fmla="*/ 66 h 93"/>
                <a:gd name="T30" fmla="*/ 57 w 60"/>
                <a:gd name="T31" fmla="*/ 78 h 93"/>
                <a:gd name="T32" fmla="*/ 50 w 60"/>
                <a:gd name="T33" fmla="*/ 87 h 93"/>
                <a:gd name="T34" fmla="*/ 41 w 60"/>
                <a:gd name="T35" fmla="*/ 92 h 93"/>
                <a:gd name="T36" fmla="*/ 29 w 60"/>
                <a:gd name="T37" fmla="*/ 93 h 93"/>
                <a:gd name="T38" fmla="*/ 13 w 60"/>
                <a:gd name="T39" fmla="*/ 90 h 93"/>
                <a:gd name="T40" fmla="*/ 0 w 60"/>
                <a:gd name="T41" fmla="*/ 80 h 93"/>
                <a:gd name="T42" fmla="*/ 10 w 60"/>
                <a:gd name="T43" fmla="*/ 72 h 93"/>
                <a:gd name="T44" fmla="*/ 18 w 60"/>
                <a:gd name="T45" fmla="*/ 80 h 93"/>
                <a:gd name="T46" fmla="*/ 29 w 60"/>
                <a:gd name="T47" fmla="*/ 83 h 93"/>
                <a:gd name="T48" fmla="*/ 36 w 60"/>
                <a:gd name="T49" fmla="*/ 82 h 93"/>
                <a:gd name="T50" fmla="*/ 41 w 60"/>
                <a:gd name="T51" fmla="*/ 79 h 93"/>
                <a:gd name="T52" fmla="*/ 46 w 60"/>
                <a:gd name="T53" fmla="*/ 74 h 93"/>
                <a:gd name="T54" fmla="*/ 47 w 60"/>
                <a:gd name="T55" fmla="*/ 68 h 93"/>
                <a:gd name="T56" fmla="*/ 46 w 60"/>
                <a:gd name="T57" fmla="*/ 61 h 93"/>
                <a:gd name="T58" fmla="*/ 41 w 60"/>
                <a:gd name="T59" fmla="*/ 56 h 93"/>
                <a:gd name="T60" fmla="*/ 34 w 60"/>
                <a:gd name="T61" fmla="*/ 53 h 93"/>
                <a:gd name="T62" fmla="*/ 26 w 60"/>
                <a:gd name="T63" fmla="*/ 50 h 93"/>
                <a:gd name="T64" fmla="*/ 18 w 60"/>
                <a:gd name="T65" fmla="*/ 47 h 93"/>
                <a:gd name="T66" fmla="*/ 10 w 60"/>
                <a:gd name="T67" fmla="*/ 43 h 93"/>
                <a:gd name="T68" fmla="*/ 5 w 60"/>
                <a:gd name="T69" fmla="*/ 36 h 93"/>
                <a:gd name="T70" fmla="*/ 3 w 60"/>
                <a:gd name="T71" fmla="*/ 25 h 93"/>
                <a:gd name="T72" fmla="*/ 6 w 60"/>
                <a:gd name="T73" fmla="*/ 14 h 93"/>
                <a:gd name="T74" fmla="*/ 13 w 60"/>
                <a:gd name="T75" fmla="*/ 6 h 93"/>
                <a:gd name="T76" fmla="*/ 23 w 60"/>
                <a:gd name="T77" fmla="*/ 1 h 93"/>
                <a:gd name="T78" fmla="*/ 34 w 60"/>
                <a:gd name="T79" fmla="*/ 0 h 93"/>
                <a:gd name="T80" fmla="*/ 48 w 60"/>
                <a:gd name="T81" fmla="*/ 3 h 93"/>
                <a:gd name="T82" fmla="*/ 59 w 60"/>
                <a:gd name="T83" fmla="*/ 10 h 93"/>
                <a:gd name="T84" fmla="*/ 50 w 60"/>
                <a:gd name="T8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93">
                  <a:moveTo>
                    <a:pt x="50" y="19"/>
                  </a:moveTo>
                  <a:cubicBezTo>
                    <a:pt x="48" y="16"/>
                    <a:pt x="46" y="14"/>
                    <a:pt x="43" y="13"/>
                  </a:cubicBezTo>
                  <a:cubicBezTo>
                    <a:pt x="40" y="11"/>
                    <a:pt x="37" y="10"/>
                    <a:pt x="33" y="10"/>
                  </a:cubicBezTo>
                  <a:cubicBezTo>
                    <a:pt x="31" y="10"/>
                    <a:pt x="29" y="11"/>
                    <a:pt x="27" y="11"/>
                  </a:cubicBezTo>
                  <a:cubicBezTo>
                    <a:pt x="25" y="12"/>
                    <a:pt x="23" y="13"/>
                    <a:pt x="21" y="14"/>
                  </a:cubicBezTo>
                  <a:cubicBezTo>
                    <a:pt x="20" y="15"/>
                    <a:pt x="18" y="17"/>
                    <a:pt x="17" y="18"/>
                  </a:cubicBezTo>
                  <a:cubicBezTo>
                    <a:pt x="16" y="20"/>
                    <a:pt x="16" y="22"/>
                    <a:pt x="16" y="25"/>
                  </a:cubicBezTo>
                  <a:cubicBezTo>
                    <a:pt x="16" y="27"/>
                    <a:pt x="16" y="29"/>
                    <a:pt x="17" y="31"/>
                  </a:cubicBezTo>
                  <a:cubicBezTo>
                    <a:pt x="18" y="33"/>
                    <a:pt x="19" y="34"/>
                    <a:pt x="21" y="35"/>
                  </a:cubicBezTo>
                  <a:cubicBezTo>
                    <a:pt x="23" y="36"/>
                    <a:pt x="24" y="37"/>
                    <a:pt x="27" y="38"/>
                  </a:cubicBezTo>
                  <a:cubicBezTo>
                    <a:pt x="29" y="39"/>
                    <a:pt x="31" y="40"/>
                    <a:pt x="34" y="40"/>
                  </a:cubicBezTo>
                  <a:cubicBezTo>
                    <a:pt x="37" y="41"/>
                    <a:pt x="40" y="42"/>
                    <a:pt x="43" y="44"/>
                  </a:cubicBezTo>
                  <a:cubicBezTo>
                    <a:pt x="46" y="45"/>
                    <a:pt x="49" y="46"/>
                    <a:pt x="51" y="48"/>
                  </a:cubicBezTo>
                  <a:cubicBezTo>
                    <a:pt x="54" y="50"/>
                    <a:pt x="56" y="53"/>
                    <a:pt x="58" y="55"/>
                  </a:cubicBezTo>
                  <a:cubicBezTo>
                    <a:pt x="59" y="58"/>
                    <a:pt x="60" y="62"/>
                    <a:pt x="60" y="66"/>
                  </a:cubicBezTo>
                  <a:cubicBezTo>
                    <a:pt x="60" y="71"/>
                    <a:pt x="59" y="75"/>
                    <a:pt x="57" y="78"/>
                  </a:cubicBezTo>
                  <a:cubicBezTo>
                    <a:pt x="56" y="82"/>
                    <a:pt x="53" y="85"/>
                    <a:pt x="50" y="87"/>
                  </a:cubicBezTo>
                  <a:cubicBezTo>
                    <a:pt x="48" y="89"/>
                    <a:pt x="44" y="91"/>
                    <a:pt x="41" y="92"/>
                  </a:cubicBezTo>
                  <a:cubicBezTo>
                    <a:pt x="37" y="93"/>
                    <a:pt x="33" y="93"/>
                    <a:pt x="29" y="93"/>
                  </a:cubicBezTo>
                  <a:cubicBezTo>
                    <a:pt x="24" y="93"/>
                    <a:pt x="18" y="92"/>
                    <a:pt x="13" y="90"/>
                  </a:cubicBezTo>
                  <a:cubicBezTo>
                    <a:pt x="8" y="88"/>
                    <a:pt x="3" y="85"/>
                    <a:pt x="0" y="80"/>
                  </a:cubicBezTo>
                  <a:cubicBezTo>
                    <a:pt x="10" y="72"/>
                    <a:pt x="10" y="72"/>
                    <a:pt x="10" y="72"/>
                  </a:cubicBezTo>
                  <a:cubicBezTo>
                    <a:pt x="12" y="75"/>
                    <a:pt x="14" y="78"/>
                    <a:pt x="18" y="80"/>
                  </a:cubicBezTo>
                  <a:cubicBezTo>
                    <a:pt x="21" y="82"/>
                    <a:pt x="25" y="83"/>
                    <a:pt x="29" y="83"/>
                  </a:cubicBezTo>
                  <a:cubicBezTo>
                    <a:pt x="31" y="83"/>
                    <a:pt x="34" y="82"/>
                    <a:pt x="36" y="82"/>
                  </a:cubicBezTo>
                  <a:cubicBezTo>
                    <a:pt x="38" y="81"/>
                    <a:pt x="40" y="80"/>
                    <a:pt x="41" y="79"/>
                  </a:cubicBezTo>
                  <a:cubicBezTo>
                    <a:pt x="43" y="78"/>
                    <a:pt x="45" y="76"/>
                    <a:pt x="46" y="74"/>
                  </a:cubicBezTo>
                  <a:cubicBezTo>
                    <a:pt x="47" y="72"/>
                    <a:pt x="47" y="70"/>
                    <a:pt x="47" y="68"/>
                  </a:cubicBezTo>
                  <a:cubicBezTo>
                    <a:pt x="47" y="65"/>
                    <a:pt x="47" y="63"/>
                    <a:pt x="46" y="61"/>
                  </a:cubicBezTo>
                  <a:cubicBezTo>
                    <a:pt x="44" y="59"/>
                    <a:pt x="43" y="57"/>
                    <a:pt x="41" y="56"/>
                  </a:cubicBezTo>
                  <a:cubicBezTo>
                    <a:pt x="39" y="55"/>
                    <a:pt x="37" y="54"/>
                    <a:pt x="34" y="53"/>
                  </a:cubicBezTo>
                  <a:cubicBezTo>
                    <a:pt x="32" y="52"/>
                    <a:pt x="29" y="51"/>
                    <a:pt x="26" y="50"/>
                  </a:cubicBezTo>
                  <a:cubicBezTo>
                    <a:pt x="23" y="49"/>
                    <a:pt x="20" y="48"/>
                    <a:pt x="18" y="47"/>
                  </a:cubicBezTo>
                  <a:cubicBezTo>
                    <a:pt x="15" y="46"/>
                    <a:pt x="13" y="44"/>
                    <a:pt x="10" y="43"/>
                  </a:cubicBezTo>
                  <a:cubicBezTo>
                    <a:pt x="8" y="41"/>
                    <a:pt x="6" y="38"/>
                    <a:pt x="5" y="36"/>
                  </a:cubicBezTo>
                  <a:cubicBezTo>
                    <a:pt x="4" y="33"/>
                    <a:pt x="3" y="29"/>
                    <a:pt x="3" y="25"/>
                  </a:cubicBezTo>
                  <a:cubicBezTo>
                    <a:pt x="3" y="21"/>
                    <a:pt x="4" y="17"/>
                    <a:pt x="6" y="14"/>
                  </a:cubicBezTo>
                  <a:cubicBezTo>
                    <a:pt x="8" y="11"/>
                    <a:pt x="10" y="8"/>
                    <a:pt x="13" y="6"/>
                  </a:cubicBezTo>
                  <a:cubicBezTo>
                    <a:pt x="16" y="4"/>
                    <a:pt x="19" y="2"/>
                    <a:pt x="23" y="1"/>
                  </a:cubicBezTo>
                  <a:cubicBezTo>
                    <a:pt x="26" y="0"/>
                    <a:pt x="30" y="0"/>
                    <a:pt x="34" y="0"/>
                  </a:cubicBezTo>
                  <a:cubicBezTo>
                    <a:pt x="39" y="0"/>
                    <a:pt x="44" y="1"/>
                    <a:pt x="48" y="3"/>
                  </a:cubicBezTo>
                  <a:cubicBezTo>
                    <a:pt x="53" y="5"/>
                    <a:pt x="56" y="7"/>
                    <a:pt x="59" y="10"/>
                  </a:cubicBezTo>
                  <a:cubicBezTo>
                    <a:pt x="50" y="19"/>
                    <a:pt x="50" y="19"/>
                    <a:pt x="50" y="1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a:off x="7535863" y="-733425"/>
              <a:ext cx="263525" cy="334963"/>
            </a:xfrm>
            <a:custGeom>
              <a:avLst/>
              <a:gdLst>
                <a:gd name="T0" fmla="*/ 0 w 166"/>
                <a:gd name="T1" fmla="*/ 0 h 211"/>
                <a:gd name="T2" fmla="*/ 29 w 166"/>
                <a:gd name="T3" fmla="*/ 0 h 211"/>
                <a:gd name="T4" fmla="*/ 29 w 166"/>
                <a:gd name="T5" fmla="*/ 88 h 211"/>
                <a:gd name="T6" fmla="*/ 135 w 166"/>
                <a:gd name="T7" fmla="*/ 88 h 211"/>
                <a:gd name="T8" fmla="*/ 135 w 166"/>
                <a:gd name="T9" fmla="*/ 0 h 211"/>
                <a:gd name="T10" fmla="*/ 166 w 166"/>
                <a:gd name="T11" fmla="*/ 0 h 211"/>
                <a:gd name="T12" fmla="*/ 166 w 166"/>
                <a:gd name="T13" fmla="*/ 211 h 211"/>
                <a:gd name="T14" fmla="*/ 135 w 166"/>
                <a:gd name="T15" fmla="*/ 211 h 211"/>
                <a:gd name="T16" fmla="*/ 135 w 166"/>
                <a:gd name="T17" fmla="*/ 114 h 211"/>
                <a:gd name="T18" fmla="*/ 29 w 166"/>
                <a:gd name="T19" fmla="*/ 114 h 211"/>
                <a:gd name="T20" fmla="*/ 29 w 166"/>
                <a:gd name="T21" fmla="*/ 211 h 211"/>
                <a:gd name="T22" fmla="*/ 0 w 166"/>
                <a:gd name="T23" fmla="*/ 211 h 211"/>
                <a:gd name="T24" fmla="*/ 0 w 166"/>
                <a:gd name="T25" fmla="*/ 0 h 211"/>
                <a:gd name="T26" fmla="*/ 0 w 166"/>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11">
                  <a:moveTo>
                    <a:pt x="0" y="0"/>
                  </a:moveTo>
                  <a:lnTo>
                    <a:pt x="29" y="0"/>
                  </a:lnTo>
                  <a:lnTo>
                    <a:pt x="29" y="88"/>
                  </a:lnTo>
                  <a:lnTo>
                    <a:pt x="135" y="88"/>
                  </a:lnTo>
                  <a:lnTo>
                    <a:pt x="135" y="0"/>
                  </a:lnTo>
                  <a:lnTo>
                    <a:pt x="166" y="0"/>
                  </a:lnTo>
                  <a:lnTo>
                    <a:pt x="166" y="211"/>
                  </a:lnTo>
                  <a:lnTo>
                    <a:pt x="135" y="211"/>
                  </a:lnTo>
                  <a:lnTo>
                    <a:pt x="135" y="114"/>
                  </a:lnTo>
                  <a:lnTo>
                    <a:pt x="29" y="114"/>
                  </a:lnTo>
                  <a:lnTo>
                    <a:pt x="29" y="211"/>
                  </a:lnTo>
                  <a:lnTo>
                    <a:pt x="0" y="211"/>
                  </a:lnTo>
                  <a:lnTo>
                    <a:pt x="0"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userDrawn="1"/>
          </p:nvSpPr>
          <p:spPr bwMode="auto">
            <a:xfrm>
              <a:off x="7840663" y="-627063"/>
              <a:ext cx="225425" cy="236538"/>
            </a:xfrm>
            <a:custGeom>
              <a:avLst/>
              <a:gdLst>
                <a:gd name="T0" fmla="*/ 48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8 w 60"/>
                <a:gd name="T19" fmla="*/ 26 h 63"/>
                <a:gd name="T20" fmla="*/ 60 w 60"/>
                <a:gd name="T21" fmla="*/ 31 h 63"/>
                <a:gd name="T22" fmla="*/ 60 w 60"/>
                <a:gd name="T23" fmla="*/ 33 h 63"/>
                <a:gd name="T24" fmla="*/ 60 w 60"/>
                <a:gd name="T25" fmla="*/ 35 h 63"/>
                <a:gd name="T26" fmla="*/ 12 w 60"/>
                <a:gd name="T27" fmla="*/ 35 h 63"/>
                <a:gd name="T28" fmla="*/ 14 w 60"/>
                <a:gd name="T29" fmla="*/ 42 h 63"/>
                <a:gd name="T30" fmla="*/ 18 w 60"/>
                <a:gd name="T31" fmla="*/ 48 h 63"/>
                <a:gd name="T32" fmla="*/ 24 w 60"/>
                <a:gd name="T33" fmla="*/ 51 h 63"/>
                <a:gd name="T34" fmla="*/ 32 w 60"/>
                <a:gd name="T35" fmla="*/ 53 h 63"/>
                <a:gd name="T36" fmla="*/ 42 w 60"/>
                <a:gd name="T37" fmla="*/ 50 h 63"/>
                <a:gd name="T38" fmla="*/ 49 w 60"/>
                <a:gd name="T39" fmla="*/ 44 h 63"/>
                <a:gd name="T40" fmla="*/ 57 w 60"/>
                <a:gd name="T41" fmla="*/ 50 h 63"/>
                <a:gd name="T42" fmla="*/ 46 w 60"/>
                <a:gd name="T43" fmla="*/ 60 h 63"/>
                <a:gd name="T44" fmla="*/ 32 w 60"/>
                <a:gd name="T45" fmla="*/ 63 h 63"/>
                <a:gd name="T46" fmla="*/ 19 w 60"/>
                <a:gd name="T47" fmla="*/ 60 h 63"/>
                <a:gd name="T48" fmla="*/ 9 w 60"/>
                <a:gd name="T49" fmla="*/ 54 h 63"/>
                <a:gd name="T50" fmla="*/ 3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8" y="26"/>
                  </a:moveTo>
                  <a:cubicBezTo>
                    <a:pt x="48"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2" y="11"/>
                    <a:pt x="20" y="13"/>
                    <a:pt x="18" y="14"/>
                  </a:cubicBezTo>
                  <a:cubicBezTo>
                    <a:pt x="16" y="16"/>
                    <a:pt x="15" y="17"/>
                    <a:pt x="14" y="19"/>
                  </a:cubicBezTo>
                  <a:cubicBezTo>
                    <a:pt x="13" y="22"/>
                    <a:pt x="12" y="24"/>
                    <a:pt x="12" y="26"/>
                  </a:cubicBezTo>
                  <a:cubicBezTo>
                    <a:pt x="48" y="26"/>
                    <a:pt x="48" y="26"/>
                    <a:pt x="48" y="26"/>
                  </a:cubicBezTo>
                  <a:close/>
                  <a:moveTo>
                    <a:pt x="60" y="31"/>
                  </a:moveTo>
                  <a:cubicBezTo>
                    <a:pt x="60" y="32"/>
                    <a:pt x="60" y="32"/>
                    <a:pt x="60" y="33"/>
                  </a:cubicBezTo>
                  <a:cubicBezTo>
                    <a:pt x="60" y="34"/>
                    <a:pt x="60" y="34"/>
                    <a:pt x="60"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2" y="53"/>
                  </a:cubicBezTo>
                  <a:cubicBezTo>
                    <a:pt x="36" y="53"/>
                    <a:pt x="39" y="52"/>
                    <a:pt x="42" y="50"/>
                  </a:cubicBezTo>
                  <a:cubicBezTo>
                    <a:pt x="45" y="48"/>
                    <a:pt x="47" y="46"/>
                    <a:pt x="49" y="44"/>
                  </a:cubicBezTo>
                  <a:cubicBezTo>
                    <a:pt x="57" y="50"/>
                    <a:pt x="57" y="50"/>
                    <a:pt x="57" y="50"/>
                  </a:cubicBezTo>
                  <a:cubicBezTo>
                    <a:pt x="54" y="55"/>
                    <a:pt x="50" y="58"/>
                    <a:pt x="46" y="60"/>
                  </a:cubicBezTo>
                  <a:cubicBezTo>
                    <a:pt x="42" y="62"/>
                    <a:pt x="37" y="63"/>
                    <a:pt x="32" y="63"/>
                  </a:cubicBezTo>
                  <a:cubicBezTo>
                    <a:pt x="27" y="63"/>
                    <a:pt x="23" y="62"/>
                    <a:pt x="19" y="60"/>
                  </a:cubicBezTo>
                  <a:cubicBezTo>
                    <a:pt x="15" y="59"/>
                    <a:pt x="12" y="57"/>
                    <a:pt x="9" y="54"/>
                  </a:cubicBezTo>
                  <a:cubicBezTo>
                    <a:pt x="6" y="51"/>
                    <a:pt x="4" y="48"/>
                    <a:pt x="3" y="44"/>
                  </a:cubicBezTo>
                  <a:cubicBezTo>
                    <a:pt x="1" y="40"/>
                    <a:pt x="0" y="36"/>
                    <a:pt x="0" y="31"/>
                  </a:cubicBezTo>
                  <a:cubicBezTo>
                    <a:pt x="0" y="27"/>
                    <a:pt x="1" y="23"/>
                    <a:pt x="2" y="19"/>
                  </a:cubicBezTo>
                  <a:cubicBezTo>
                    <a:pt x="4" y="15"/>
                    <a:pt x="6" y="12"/>
                    <a:pt x="9" y="9"/>
                  </a:cubicBezTo>
                  <a:cubicBezTo>
                    <a:pt x="12" y="6"/>
                    <a:pt x="15" y="4"/>
                    <a:pt x="19" y="2"/>
                  </a:cubicBezTo>
                  <a:cubicBezTo>
                    <a:pt x="23" y="1"/>
                    <a:pt x="27"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userDrawn="1"/>
          </p:nvSpPr>
          <p:spPr bwMode="auto">
            <a:xfrm>
              <a:off x="8102601" y="-627063"/>
              <a:ext cx="203200" cy="236538"/>
            </a:xfrm>
            <a:custGeom>
              <a:avLst/>
              <a:gdLst>
                <a:gd name="T0" fmla="*/ 39 w 54"/>
                <a:gd name="T1" fmla="*/ 33 h 63"/>
                <a:gd name="T2" fmla="*/ 30 w 54"/>
                <a:gd name="T3" fmla="*/ 33 h 63"/>
                <a:gd name="T4" fmla="*/ 21 w 54"/>
                <a:gd name="T5" fmla="*/ 35 h 63"/>
                <a:gd name="T6" fmla="*/ 15 w 54"/>
                <a:gd name="T7" fmla="*/ 38 h 63"/>
                <a:gd name="T8" fmla="*/ 12 w 54"/>
                <a:gd name="T9" fmla="*/ 44 h 63"/>
                <a:gd name="T10" fmla="*/ 14 w 54"/>
                <a:gd name="T11" fmla="*/ 48 h 63"/>
                <a:gd name="T12" fmla="*/ 16 w 54"/>
                <a:gd name="T13" fmla="*/ 51 h 63"/>
                <a:gd name="T14" fmla="*/ 20 w 54"/>
                <a:gd name="T15" fmla="*/ 53 h 63"/>
                <a:gd name="T16" fmla="*/ 25 w 54"/>
                <a:gd name="T17" fmla="*/ 53 h 63"/>
                <a:gd name="T18" fmla="*/ 37 w 54"/>
                <a:gd name="T19" fmla="*/ 48 h 63"/>
                <a:gd name="T20" fmla="*/ 42 w 54"/>
                <a:gd name="T21" fmla="*/ 36 h 63"/>
                <a:gd name="T22" fmla="*/ 42 w 54"/>
                <a:gd name="T23" fmla="*/ 33 h 63"/>
                <a:gd name="T24" fmla="*/ 39 w 54"/>
                <a:gd name="T25" fmla="*/ 33 h 63"/>
                <a:gd name="T26" fmla="*/ 42 w 54"/>
                <a:gd name="T27" fmla="*/ 23 h 63"/>
                <a:gd name="T28" fmla="*/ 38 w 54"/>
                <a:gd name="T29" fmla="*/ 13 h 63"/>
                <a:gd name="T30" fmla="*/ 27 w 54"/>
                <a:gd name="T31" fmla="*/ 10 h 63"/>
                <a:gd name="T32" fmla="*/ 18 w 54"/>
                <a:gd name="T33" fmla="*/ 11 h 63"/>
                <a:gd name="T34" fmla="*/ 10 w 54"/>
                <a:gd name="T35" fmla="*/ 16 h 63"/>
                <a:gd name="T36" fmla="*/ 4 w 54"/>
                <a:gd name="T37" fmla="*/ 9 h 63"/>
                <a:gd name="T38" fmla="*/ 15 w 54"/>
                <a:gd name="T39" fmla="*/ 2 h 63"/>
                <a:gd name="T40" fmla="*/ 28 w 54"/>
                <a:gd name="T41" fmla="*/ 0 h 63"/>
                <a:gd name="T42" fmla="*/ 39 w 54"/>
                <a:gd name="T43" fmla="*/ 2 h 63"/>
                <a:gd name="T44" fmla="*/ 47 w 54"/>
                <a:gd name="T45" fmla="*/ 7 h 63"/>
                <a:gd name="T46" fmla="*/ 52 w 54"/>
                <a:gd name="T47" fmla="*/ 14 h 63"/>
                <a:gd name="T48" fmla="*/ 53 w 54"/>
                <a:gd name="T49" fmla="*/ 23 h 63"/>
                <a:gd name="T50" fmla="*/ 53 w 54"/>
                <a:gd name="T51" fmla="*/ 49 h 63"/>
                <a:gd name="T52" fmla="*/ 53 w 54"/>
                <a:gd name="T53" fmla="*/ 56 h 63"/>
                <a:gd name="T54" fmla="*/ 54 w 54"/>
                <a:gd name="T55" fmla="*/ 61 h 63"/>
                <a:gd name="T56" fmla="*/ 43 w 54"/>
                <a:gd name="T57" fmla="*/ 61 h 63"/>
                <a:gd name="T58" fmla="*/ 42 w 54"/>
                <a:gd name="T59" fmla="*/ 53 h 63"/>
                <a:gd name="T60" fmla="*/ 42 w 54"/>
                <a:gd name="T61" fmla="*/ 53 h 63"/>
                <a:gd name="T62" fmla="*/ 34 w 54"/>
                <a:gd name="T63" fmla="*/ 60 h 63"/>
                <a:gd name="T64" fmla="*/ 22 w 54"/>
                <a:gd name="T65" fmla="*/ 63 h 63"/>
                <a:gd name="T66" fmla="*/ 15 w 54"/>
                <a:gd name="T67" fmla="*/ 62 h 63"/>
                <a:gd name="T68" fmla="*/ 8 w 54"/>
                <a:gd name="T69" fmla="*/ 59 h 63"/>
                <a:gd name="T70" fmla="*/ 3 w 54"/>
                <a:gd name="T71" fmla="*/ 53 h 63"/>
                <a:gd name="T72" fmla="*/ 0 w 54"/>
                <a:gd name="T73" fmla="*/ 44 h 63"/>
                <a:gd name="T74" fmla="*/ 4 w 54"/>
                <a:gd name="T75" fmla="*/ 34 h 63"/>
                <a:gd name="T76" fmla="*/ 14 w 54"/>
                <a:gd name="T77" fmla="*/ 28 h 63"/>
                <a:gd name="T78" fmla="*/ 27 w 54"/>
                <a:gd name="T79" fmla="*/ 25 h 63"/>
                <a:gd name="T80" fmla="*/ 42 w 54"/>
                <a:gd name="T81" fmla="*/ 24 h 63"/>
                <a:gd name="T82" fmla="*/ 42 w 54"/>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63">
                  <a:moveTo>
                    <a:pt x="39" y="33"/>
                  </a:moveTo>
                  <a:cubicBezTo>
                    <a:pt x="36" y="33"/>
                    <a:pt x="33" y="33"/>
                    <a:pt x="30" y="33"/>
                  </a:cubicBezTo>
                  <a:cubicBezTo>
                    <a:pt x="27" y="33"/>
                    <a:pt x="24" y="34"/>
                    <a:pt x="21" y="35"/>
                  </a:cubicBezTo>
                  <a:cubicBezTo>
                    <a:pt x="19" y="35"/>
                    <a:pt x="17" y="37"/>
                    <a:pt x="15" y="38"/>
                  </a:cubicBezTo>
                  <a:cubicBezTo>
                    <a:pt x="13" y="40"/>
                    <a:pt x="12" y="42"/>
                    <a:pt x="12" y="44"/>
                  </a:cubicBezTo>
                  <a:cubicBezTo>
                    <a:pt x="12" y="46"/>
                    <a:pt x="13" y="47"/>
                    <a:pt x="14" y="48"/>
                  </a:cubicBezTo>
                  <a:cubicBezTo>
                    <a:pt x="14" y="50"/>
                    <a:pt x="15" y="51"/>
                    <a:pt x="16" y="51"/>
                  </a:cubicBezTo>
                  <a:cubicBezTo>
                    <a:pt x="18" y="52"/>
                    <a:pt x="19" y="53"/>
                    <a:pt x="20" y="53"/>
                  </a:cubicBezTo>
                  <a:cubicBezTo>
                    <a:pt x="22" y="53"/>
                    <a:pt x="23" y="53"/>
                    <a:pt x="25" y="53"/>
                  </a:cubicBezTo>
                  <a:cubicBezTo>
                    <a:pt x="30" y="53"/>
                    <a:pt x="34" y="52"/>
                    <a:pt x="37" y="48"/>
                  </a:cubicBezTo>
                  <a:cubicBezTo>
                    <a:pt x="40" y="45"/>
                    <a:pt x="42" y="41"/>
                    <a:pt x="42" y="36"/>
                  </a:cubicBezTo>
                  <a:cubicBezTo>
                    <a:pt x="42" y="33"/>
                    <a:pt x="42" y="33"/>
                    <a:pt x="42" y="33"/>
                  </a:cubicBezTo>
                  <a:cubicBezTo>
                    <a:pt x="39" y="33"/>
                    <a:pt x="39" y="33"/>
                    <a:pt x="39" y="33"/>
                  </a:cubicBezTo>
                  <a:close/>
                  <a:moveTo>
                    <a:pt x="42" y="23"/>
                  </a:moveTo>
                  <a:cubicBezTo>
                    <a:pt x="42" y="18"/>
                    <a:pt x="41" y="15"/>
                    <a:pt x="38" y="13"/>
                  </a:cubicBezTo>
                  <a:cubicBezTo>
                    <a:pt x="35" y="11"/>
                    <a:pt x="32" y="10"/>
                    <a:pt x="27" y="10"/>
                  </a:cubicBezTo>
                  <a:cubicBezTo>
                    <a:pt x="24" y="10"/>
                    <a:pt x="21" y="10"/>
                    <a:pt x="18" y="11"/>
                  </a:cubicBezTo>
                  <a:cubicBezTo>
                    <a:pt x="15" y="13"/>
                    <a:pt x="12" y="14"/>
                    <a:pt x="10" y="16"/>
                  </a:cubicBezTo>
                  <a:cubicBezTo>
                    <a:pt x="4" y="9"/>
                    <a:pt x="4" y="9"/>
                    <a:pt x="4" y="9"/>
                  </a:cubicBezTo>
                  <a:cubicBezTo>
                    <a:pt x="7" y="6"/>
                    <a:pt x="10" y="4"/>
                    <a:pt x="15" y="2"/>
                  </a:cubicBezTo>
                  <a:cubicBezTo>
                    <a:pt x="19" y="1"/>
                    <a:pt x="23" y="0"/>
                    <a:pt x="28" y="0"/>
                  </a:cubicBezTo>
                  <a:cubicBezTo>
                    <a:pt x="33" y="0"/>
                    <a:pt x="36" y="1"/>
                    <a:pt x="39" y="2"/>
                  </a:cubicBezTo>
                  <a:cubicBezTo>
                    <a:pt x="43" y="3"/>
                    <a:pt x="45" y="5"/>
                    <a:pt x="47" y="7"/>
                  </a:cubicBezTo>
                  <a:cubicBezTo>
                    <a:pt x="49" y="9"/>
                    <a:pt x="51" y="11"/>
                    <a:pt x="52" y="14"/>
                  </a:cubicBezTo>
                  <a:cubicBezTo>
                    <a:pt x="53" y="17"/>
                    <a:pt x="53" y="20"/>
                    <a:pt x="53" y="23"/>
                  </a:cubicBezTo>
                  <a:cubicBezTo>
                    <a:pt x="53" y="49"/>
                    <a:pt x="53" y="49"/>
                    <a:pt x="53" y="49"/>
                  </a:cubicBezTo>
                  <a:cubicBezTo>
                    <a:pt x="53" y="51"/>
                    <a:pt x="53" y="53"/>
                    <a:pt x="53" y="56"/>
                  </a:cubicBezTo>
                  <a:cubicBezTo>
                    <a:pt x="53" y="58"/>
                    <a:pt x="54" y="60"/>
                    <a:pt x="54" y="61"/>
                  </a:cubicBezTo>
                  <a:cubicBezTo>
                    <a:pt x="43" y="61"/>
                    <a:pt x="43" y="61"/>
                    <a:pt x="43" y="61"/>
                  </a:cubicBezTo>
                  <a:cubicBezTo>
                    <a:pt x="43" y="58"/>
                    <a:pt x="42" y="55"/>
                    <a:pt x="42" y="53"/>
                  </a:cubicBezTo>
                  <a:cubicBezTo>
                    <a:pt x="42" y="53"/>
                    <a:pt x="42" y="53"/>
                    <a:pt x="42" y="53"/>
                  </a:cubicBezTo>
                  <a:cubicBezTo>
                    <a:pt x="40" y="56"/>
                    <a:pt x="37" y="58"/>
                    <a:pt x="34" y="60"/>
                  </a:cubicBezTo>
                  <a:cubicBezTo>
                    <a:pt x="30" y="62"/>
                    <a:pt x="27" y="63"/>
                    <a:pt x="22" y="63"/>
                  </a:cubicBezTo>
                  <a:cubicBezTo>
                    <a:pt x="20" y="63"/>
                    <a:pt x="17" y="62"/>
                    <a:pt x="15" y="62"/>
                  </a:cubicBezTo>
                  <a:cubicBezTo>
                    <a:pt x="12" y="61"/>
                    <a:pt x="10" y="60"/>
                    <a:pt x="8" y="59"/>
                  </a:cubicBezTo>
                  <a:cubicBezTo>
                    <a:pt x="6" y="57"/>
                    <a:pt x="4" y="55"/>
                    <a:pt x="3" y="53"/>
                  </a:cubicBezTo>
                  <a:cubicBezTo>
                    <a:pt x="1" y="51"/>
                    <a:pt x="0" y="48"/>
                    <a:pt x="0" y="44"/>
                  </a:cubicBezTo>
                  <a:cubicBezTo>
                    <a:pt x="0" y="40"/>
                    <a:pt x="2" y="36"/>
                    <a:pt x="4" y="34"/>
                  </a:cubicBezTo>
                  <a:cubicBezTo>
                    <a:pt x="7" y="31"/>
                    <a:pt x="10" y="29"/>
                    <a:pt x="14" y="28"/>
                  </a:cubicBezTo>
                  <a:cubicBezTo>
                    <a:pt x="18" y="26"/>
                    <a:pt x="22" y="25"/>
                    <a:pt x="27" y="25"/>
                  </a:cubicBezTo>
                  <a:cubicBezTo>
                    <a:pt x="32" y="24"/>
                    <a:pt x="37" y="24"/>
                    <a:pt x="42" y="24"/>
                  </a:cubicBezTo>
                  <a:cubicBezTo>
                    <a:pt x="42" y="23"/>
                    <a:pt x="42" y="23"/>
                    <a:pt x="42"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a:off x="8374063"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8459788" y="-684213"/>
              <a:ext cx="142875" cy="290513"/>
            </a:xfrm>
            <a:custGeom>
              <a:avLst/>
              <a:gdLst>
                <a:gd name="T0" fmla="*/ 38 w 38"/>
                <a:gd name="T1" fmla="*/ 26 h 77"/>
                <a:gd name="T2" fmla="*/ 23 w 38"/>
                <a:gd name="T3" fmla="*/ 26 h 77"/>
                <a:gd name="T4" fmla="*/ 23 w 38"/>
                <a:gd name="T5" fmla="*/ 57 h 77"/>
                <a:gd name="T6" fmla="*/ 25 w 38"/>
                <a:gd name="T7" fmla="*/ 65 h 77"/>
                <a:gd name="T8" fmla="*/ 31 w 38"/>
                <a:gd name="T9" fmla="*/ 67 h 77"/>
                <a:gd name="T10" fmla="*/ 35 w 38"/>
                <a:gd name="T11" fmla="*/ 67 h 77"/>
                <a:gd name="T12" fmla="*/ 38 w 38"/>
                <a:gd name="T13" fmla="*/ 66 h 77"/>
                <a:gd name="T14" fmla="*/ 38 w 38"/>
                <a:gd name="T15" fmla="*/ 75 h 77"/>
                <a:gd name="T16" fmla="*/ 34 w 38"/>
                <a:gd name="T17" fmla="*/ 77 h 77"/>
                <a:gd name="T18" fmla="*/ 28 w 38"/>
                <a:gd name="T19" fmla="*/ 77 h 77"/>
                <a:gd name="T20" fmla="*/ 15 w 38"/>
                <a:gd name="T21" fmla="*/ 72 h 77"/>
                <a:gd name="T22" fmla="*/ 11 w 38"/>
                <a:gd name="T23" fmla="*/ 59 h 77"/>
                <a:gd name="T24" fmla="*/ 11 w 38"/>
                <a:gd name="T25" fmla="*/ 26 h 77"/>
                <a:gd name="T26" fmla="*/ 0 w 38"/>
                <a:gd name="T27" fmla="*/ 26 h 77"/>
                <a:gd name="T28" fmla="*/ 0 w 38"/>
                <a:gd name="T29" fmla="*/ 17 h 77"/>
                <a:gd name="T30" fmla="*/ 11 w 38"/>
                <a:gd name="T31" fmla="*/ 17 h 77"/>
                <a:gd name="T32" fmla="*/ 11 w 38"/>
                <a:gd name="T33" fmla="*/ 0 h 77"/>
                <a:gd name="T34" fmla="*/ 23 w 38"/>
                <a:gd name="T35" fmla="*/ 0 h 77"/>
                <a:gd name="T36" fmla="*/ 23 w 38"/>
                <a:gd name="T37" fmla="*/ 17 h 77"/>
                <a:gd name="T38" fmla="*/ 38 w 38"/>
                <a:gd name="T39" fmla="*/ 17 h 77"/>
                <a:gd name="T40" fmla="*/ 38 w 38"/>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38" y="26"/>
                  </a:moveTo>
                  <a:cubicBezTo>
                    <a:pt x="23" y="26"/>
                    <a:pt x="23" y="26"/>
                    <a:pt x="23" y="26"/>
                  </a:cubicBezTo>
                  <a:cubicBezTo>
                    <a:pt x="23" y="57"/>
                    <a:pt x="23" y="57"/>
                    <a:pt x="23" y="57"/>
                  </a:cubicBezTo>
                  <a:cubicBezTo>
                    <a:pt x="23" y="61"/>
                    <a:pt x="23" y="63"/>
                    <a:pt x="25" y="65"/>
                  </a:cubicBezTo>
                  <a:cubicBezTo>
                    <a:pt x="26" y="66"/>
                    <a:pt x="28" y="67"/>
                    <a:pt x="31" y="67"/>
                  </a:cubicBezTo>
                  <a:cubicBezTo>
                    <a:pt x="32" y="67"/>
                    <a:pt x="33" y="67"/>
                    <a:pt x="35" y="67"/>
                  </a:cubicBezTo>
                  <a:cubicBezTo>
                    <a:pt x="36" y="67"/>
                    <a:pt x="37" y="66"/>
                    <a:pt x="38" y="66"/>
                  </a:cubicBezTo>
                  <a:cubicBezTo>
                    <a:pt x="38" y="75"/>
                    <a:pt x="38" y="75"/>
                    <a:pt x="38" y="75"/>
                  </a:cubicBezTo>
                  <a:cubicBezTo>
                    <a:pt x="37" y="76"/>
                    <a:pt x="35" y="76"/>
                    <a:pt x="34" y="77"/>
                  </a:cubicBezTo>
                  <a:cubicBezTo>
                    <a:pt x="32" y="77"/>
                    <a:pt x="30" y="77"/>
                    <a:pt x="28" y="77"/>
                  </a:cubicBezTo>
                  <a:cubicBezTo>
                    <a:pt x="23" y="77"/>
                    <a:pt x="18" y="76"/>
                    <a:pt x="15" y="72"/>
                  </a:cubicBezTo>
                  <a:cubicBezTo>
                    <a:pt x="12"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8" y="17"/>
                    <a:pt x="38" y="17"/>
                    <a:pt x="38" y="17"/>
                  </a:cubicBezTo>
                  <a:cubicBezTo>
                    <a:pt x="38" y="26"/>
                    <a:pt x="38" y="26"/>
                    <a:pt x="38"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userDrawn="1"/>
          </p:nvSpPr>
          <p:spPr bwMode="auto">
            <a:xfrm>
              <a:off x="8658226" y="-755650"/>
              <a:ext cx="200025" cy="357188"/>
            </a:xfrm>
            <a:custGeom>
              <a:avLst/>
              <a:gdLst>
                <a:gd name="T0" fmla="*/ 12 w 53"/>
                <a:gd name="T1" fmla="*/ 45 h 95"/>
                <a:gd name="T2" fmla="*/ 19 w 53"/>
                <a:gd name="T3" fmla="*/ 37 h 95"/>
                <a:gd name="T4" fmla="*/ 31 w 53"/>
                <a:gd name="T5" fmla="*/ 34 h 95"/>
                <a:gd name="T6" fmla="*/ 41 w 53"/>
                <a:gd name="T7" fmla="*/ 36 h 95"/>
                <a:gd name="T8" fmla="*/ 48 w 53"/>
                <a:gd name="T9" fmla="*/ 41 h 95"/>
                <a:gd name="T10" fmla="*/ 52 w 53"/>
                <a:gd name="T11" fmla="*/ 49 h 95"/>
                <a:gd name="T12" fmla="*/ 53 w 53"/>
                <a:gd name="T13" fmla="*/ 58 h 95"/>
                <a:gd name="T14" fmla="*/ 53 w 53"/>
                <a:gd name="T15" fmla="*/ 95 h 95"/>
                <a:gd name="T16" fmla="*/ 41 w 53"/>
                <a:gd name="T17" fmla="*/ 95 h 95"/>
                <a:gd name="T18" fmla="*/ 41 w 53"/>
                <a:gd name="T19" fmla="*/ 62 h 95"/>
                <a:gd name="T20" fmla="*/ 41 w 53"/>
                <a:gd name="T21" fmla="*/ 55 h 95"/>
                <a:gd name="T22" fmla="*/ 39 w 53"/>
                <a:gd name="T23" fmla="*/ 49 h 95"/>
                <a:gd name="T24" fmla="*/ 34 w 53"/>
                <a:gd name="T25" fmla="*/ 45 h 95"/>
                <a:gd name="T26" fmla="*/ 28 w 53"/>
                <a:gd name="T27" fmla="*/ 44 h 95"/>
                <a:gd name="T28" fmla="*/ 16 w 53"/>
                <a:gd name="T29" fmla="*/ 49 h 95"/>
                <a:gd name="T30" fmla="*/ 12 w 53"/>
                <a:gd name="T31" fmla="*/ 64 h 95"/>
                <a:gd name="T32" fmla="*/ 12 w 53"/>
                <a:gd name="T33" fmla="*/ 95 h 95"/>
                <a:gd name="T34" fmla="*/ 0 w 53"/>
                <a:gd name="T35" fmla="*/ 95 h 95"/>
                <a:gd name="T36" fmla="*/ 0 w 53"/>
                <a:gd name="T37" fmla="*/ 0 h 95"/>
                <a:gd name="T38" fmla="*/ 12 w 53"/>
                <a:gd name="T39" fmla="*/ 0 h 95"/>
                <a:gd name="T40" fmla="*/ 12 w 53"/>
                <a:gd name="T41" fmla="*/ 45 h 95"/>
                <a:gd name="T42" fmla="*/ 12 w 53"/>
                <a:gd name="T4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5">
                  <a:moveTo>
                    <a:pt x="12" y="45"/>
                  </a:moveTo>
                  <a:cubicBezTo>
                    <a:pt x="13" y="42"/>
                    <a:pt x="16" y="39"/>
                    <a:pt x="19" y="37"/>
                  </a:cubicBezTo>
                  <a:cubicBezTo>
                    <a:pt x="23" y="35"/>
                    <a:pt x="26" y="34"/>
                    <a:pt x="31" y="34"/>
                  </a:cubicBezTo>
                  <a:cubicBezTo>
                    <a:pt x="35" y="34"/>
                    <a:pt x="38" y="35"/>
                    <a:pt x="41" y="36"/>
                  </a:cubicBezTo>
                  <a:cubicBezTo>
                    <a:pt x="43" y="37"/>
                    <a:pt x="46" y="39"/>
                    <a:pt x="48" y="41"/>
                  </a:cubicBezTo>
                  <a:cubicBezTo>
                    <a:pt x="49" y="43"/>
                    <a:pt x="51" y="46"/>
                    <a:pt x="52" y="49"/>
                  </a:cubicBezTo>
                  <a:cubicBezTo>
                    <a:pt x="53" y="52"/>
                    <a:pt x="53" y="55"/>
                    <a:pt x="53" y="58"/>
                  </a:cubicBezTo>
                  <a:cubicBezTo>
                    <a:pt x="53" y="95"/>
                    <a:pt x="53" y="95"/>
                    <a:pt x="53" y="95"/>
                  </a:cubicBezTo>
                  <a:cubicBezTo>
                    <a:pt x="41" y="95"/>
                    <a:pt x="41" y="95"/>
                    <a:pt x="41" y="95"/>
                  </a:cubicBezTo>
                  <a:cubicBezTo>
                    <a:pt x="41" y="62"/>
                    <a:pt x="41" y="62"/>
                    <a:pt x="41" y="62"/>
                  </a:cubicBezTo>
                  <a:cubicBezTo>
                    <a:pt x="41" y="60"/>
                    <a:pt x="41" y="57"/>
                    <a:pt x="41" y="55"/>
                  </a:cubicBezTo>
                  <a:cubicBezTo>
                    <a:pt x="40" y="53"/>
                    <a:pt x="40" y="51"/>
                    <a:pt x="39" y="49"/>
                  </a:cubicBezTo>
                  <a:cubicBezTo>
                    <a:pt x="38" y="48"/>
                    <a:pt x="36" y="46"/>
                    <a:pt x="34" y="45"/>
                  </a:cubicBezTo>
                  <a:cubicBezTo>
                    <a:pt x="33" y="44"/>
                    <a:pt x="31" y="44"/>
                    <a:pt x="28" y="44"/>
                  </a:cubicBezTo>
                  <a:cubicBezTo>
                    <a:pt x="23" y="44"/>
                    <a:pt x="19" y="46"/>
                    <a:pt x="16" y="49"/>
                  </a:cubicBezTo>
                  <a:cubicBezTo>
                    <a:pt x="13" y="53"/>
                    <a:pt x="12" y="58"/>
                    <a:pt x="12" y="64"/>
                  </a:cubicBezTo>
                  <a:cubicBezTo>
                    <a:pt x="12" y="95"/>
                    <a:pt x="12" y="95"/>
                    <a:pt x="12" y="95"/>
                  </a:cubicBezTo>
                  <a:cubicBezTo>
                    <a:pt x="0" y="95"/>
                    <a:pt x="0" y="95"/>
                    <a:pt x="0" y="95"/>
                  </a:cubicBezTo>
                  <a:cubicBezTo>
                    <a:pt x="0" y="0"/>
                    <a:pt x="0" y="0"/>
                    <a:pt x="0" y="0"/>
                  </a:cubicBezTo>
                  <a:cubicBezTo>
                    <a:pt x="12" y="0"/>
                    <a:pt x="12" y="0"/>
                    <a:pt x="12" y="0"/>
                  </a:cubicBezTo>
                  <a:cubicBezTo>
                    <a:pt x="12" y="45"/>
                    <a:pt x="12" y="45"/>
                    <a:pt x="12" y="45"/>
                  </a:cubicBezTo>
                  <a:cubicBezTo>
                    <a:pt x="12" y="45"/>
                    <a:pt x="12" y="45"/>
                    <a:pt x="12" y="4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userDrawn="1"/>
          </p:nvSpPr>
          <p:spPr bwMode="auto">
            <a:xfrm>
              <a:off x="9004301" y="-741363"/>
              <a:ext cx="311150" cy="350838"/>
            </a:xfrm>
            <a:custGeom>
              <a:avLst/>
              <a:gdLst>
                <a:gd name="T0" fmla="*/ 45 w 83"/>
                <a:gd name="T1" fmla="*/ 21 h 93"/>
                <a:gd name="T2" fmla="*/ 42 w 83"/>
                <a:gd name="T3" fmla="*/ 13 h 93"/>
                <a:gd name="T4" fmla="*/ 33 w 83"/>
                <a:gd name="T5" fmla="*/ 10 h 93"/>
                <a:gd name="T6" fmla="*/ 25 w 83"/>
                <a:gd name="T7" fmla="*/ 13 h 93"/>
                <a:gd name="T8" fmla="*/ 21 w 83"/>
                <a:gd name="T9" fmla="*/ 22 h 93"/>
                <a:gd name="T10" fmla="*/ 22 w 83"/>
                <a:gd name="T11" fmla="*/ 26 h 93"/>
                <a:gd name="T12" fmla="*/ 24 w 83"/>
                <a:gd name="T13" fmla="*/ 30 h 93"/>
                <a:gd name="T14" fmla="*/ 27 w 83"/>
                <a:gd name="T15" fmla="*/ 34 h 93"/>
                <a:gd name="T16" fmla="*/ 30 w 83"/>
                <a:gd name="T17" fmla="*/ 37 h 93"/>
                <a:gd name="T18" fmla="*/ 36 w 83"/>
                <a:gd name="T19" fmla="*/ 34 h 93"/>
                <a:gd name="T20" fmla="*/ 40 w 83"/>
                <a:gd name="T21" fmla="*/ 31 h 93"/>
                <a:gd name="T22" fmla="*/ 43 w 83"/>
                <a:gd name="T23" fmla="*/ 26 h 93"/>
                <a:gd name="T24" fmla="*/ 45 w 83"/>
                <a:gd name="T25" fmla="*/ 21 h 93"/>
                <a:gd name="T26" fmla="*/ 26 w 83"/>
                <a:gd name="T27" fmla="*/ 50 h 93"/>
                <a:gd name="T28" fmla="*/ 16 w 83"/>
                <a:gd name="T29" fmla="*/ 56 h 93"/>
                <a:gd name="T30" fmla="*/ 12 w 83"/>
                <a:gd name="T31" fmla="*/ 67 h 93"/>
                <a:gd name="T32" fmla="*/ 14 w 83"/>
                <a:gd name="T33" fmla="*/ 74 h 93"/>
                <a:gd name="T34" fmla="*/ 17 w 83"/>
                <a:gd name="T35" fmla="*/ 79 h 93"/>
                <a:gd name="T36" fmla="*/ 23 w 83"/>
                <a:gd name="T37" fmla="*/ 82 h 93"/>
                <a:gd name="T38" fmla="*/ 29 w 83"/>
                <a:gd name="T39" fmla="*/ 83 h 93"/>
                <a:gd name="T40" fmla="*/ 40 w 83"/>
                <a:gd name="T41" fmla="*/ 80 h 93"/>
                <a:gd name="T42" fmla="*/ 48 w 83"/>
                <a:gd name="T43" fmla="*/ 72 h 93"/>
                <a:gd name="T44" fmla="*/ 26 w 83"/>
                <a:gd name="T45" fmla="*/ 50 h 93"/>
                <a:gd name="T46" fmla="*/ 63 w 83"/>
                <a:gd name="T47" fmla="*/ 70 h 93"/>
                <a:gd name="T48" fmla="*/ 83 w 83"/>
                <a:gd name="T49" fmla="*/ 91 h 93"/>
                <a:gd name="T50" fmla="*/ 67 w 83"/>
                <a:gd name="T51" fmla="*/ 91 h 93"/>
                <a:gd name="T52" fmla="*/ 55 w 83"/>
                <a:gd name="T53" fmla="*/ 79 h 93"/>
                <a:gd name="T54" fmla="*/ 44 w 83"/>
                <a:gd name="T55" fmla="*/ 89 h 93"/>
                <a:gd name="T56" fmla="*/ 29 w 83"/>
                <a:gd name="T57" fmla="*/ 93 h 93"/>
                <a:gd name="T58" fmla="*/ 17 w 83"/>
                <a:gd name="T59" fmla="*/ 91 h 93"/>
                <a:gd name="T60" fmla="*/ 8 w 83"/>
                <a:gd name="T61" fmla="*/ 86 h 93"/>
                <a:gd name="T62" fmla="*/ 2 w 83"/>
                <a:gd name="T63" fmla="*/ 78 h 93"/>
                <a:gd name="T64" fmla="*/ 0 w 83"/>
                <a:gd name="T65" fmla="*/ 68 h 93"/>
                <a:gd name="T66" fmla="*/ 1 w 83"/>
                <a:gd name="T67" fmla="*/ 59 h 93"/>
                <a:gd name="T68" fmla="*/ 6 w 83"/>
                <a:gd name="T69" fmla="*/ 51 h 93"/>
                <a:gd name="T70" fmla="*/ 12 w 83"/>
                <a:gd name="T71" fmla="*/ 46 h 93"/>
                <a:gd name="T72" fmla="*/ 20 w 83"/>
                <a:gd name="T73" fmla="*/ 42 h 93"/>
                <a:gd name="T74" fmla="*/ 12 w 83"/>
                <a:gd name="T75" fmla="*/ 32 h 93"/>
                <a:gd name="T76" fmla="*/ 9 w 83"/>
                <a:gd name="T77" fmla="*/ 21 h 93"/>
                <a:gd name="T78" fmla="*/ 11 w 83"/>
                <a:gd name="T79" fmla="*/ 12 h 93"/>
                <a:gd name="T80" fmla="*/ 17 w 83"/>
                <a:gd name="T81" fmla="*/ 5 h 93"/>
                <a:gd name="T82" fmla="*/ 24 w 83"/>
                <a:gd name="T83" fmla="*/ 1 h 93"/>
                <a:gd name="T84" fmla="*/ 33 w 83"/>
                <a:gd name="T85" fmla="*/ 0 h 93"/>
                <a:gd name="T86" fmla="*/ 42 w 83"/>
                <a:gd name="T87" fmla="*/ 1 h 93"/>
                <a:gd name="T88" fmla="*/ 49 w 83"/>
                <a:gd name="T89" fmla="*/ 5 h 93"/>
                <a:gd name="T90" fmla="*/ 54 w 83"/>
                <a:gd name="T91" fmla="*/ 12 h 93"/>
                <a:gd name="T92" fmla="*/ 56 w 83"/>
                <a:gd name="T93" fmla="*/ 21 h 93"/>
                <a:gd name="T94" fmla="*/ 55 w 83"/>
                <a:gd name="T95" fmla="*/ 29 h 93"/>
                <a:gd name="T96" fmla="*/ 50 w 83"/>
                <a:gd name="T97" fmla="*/ 35 h 93"/>
                <a:gd name="T98" fmla="*/ 44 w 83"/>
                <a:gd name="T99" fmla="*/ 40 h 93"/>
                <a:gd name="T100" fmla="*/ 37 w 83"/>
                <a:gd name="T101" fmla="*/ 44 h 93"/>
                <a:gd name="T102" fmla="*/ 55 w 83"/>
                <a:gd name="T103" fmla="*/ 62 h 93"/>
                <a:gd name="T104" fmla="*/ 66 w 83"/>
                <a:gd name="T105" fmla="*/ 44 h 93"/>
                <a:gd name="T106" fmla="*/ 80 w 83"/>
                <a:gd name="T107" fmla="*/ 44 h 93"/>
                <a:gd name="T108" fmla="*/ 63 w 83"/>
                <a:gd name="T109"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93">
                  <a:moveTo>
                    <a:pt x="45" y="21"/>
                  </a:moveTo>
                  <a:cubicBezTo>
                    <a:pt x="45" y="18"/>
                    <a:pt x="44" y="15"/>
                    <a:pt x="42" y="13"/>
                  </a:cubicBezTo>
                  <a:cubicBezTo>
                    <a:pt x="39" y="11"/>
                    <a:pt x="37" y="10"/>
                    <a:pt x="33" y="10"/>
                  </a:cubicBezTo>
                  <a:cubicBezTo>
                    <a:pt x="30" y="10"/>
                    <a:pt x="27" y="11"/>
                    <a:pt x="25" y="13"/>
                  </a:cubicBezTo>
                  <a:cubicBezTo>
                    <a:pt x="23" y="15"/>
                    <a:pt x="21" y="18"/>
                    <a:pt x="21" y="22"/>
                  </a:cubicBezTo>
                  <a:cubicBezTo>
                    <a:pt x="21" y="23"/>
                    <a:pt x="22" y="25"/>
                    <a:pt x="22" y="26"/>
                  </a:cubicBezTo>
                  <a:cubicBezTo>
                    <a:pt x="23" y="27"/>
                    <a:pt x="24" y="29"/>
                    <a:pt x="24" y="30"/>
                  </a:cubicBezTo>
                  <a:cubicBezTo>
                    <a:pt x="25" y="32"/>
                    <a:pt x="26" y="33"/>
                    <a:pt x="27" y="34"/>
                  </a:cubicBezTo>
                  <a:cubicBezTo>
                    <a:pt x="28" y="35"/>
                    <a:pt x="29" y="36"/>
                    <a:pt x="30" y="37"/>
                  </a:cubicBezTo>
                  <a:cubicBezTo>
                    <a:pt x="32" y="36"/>
                    <a:pt x="34" y="35"/>
                    <a:pt x="36" y="34"/>
                  </a:cubicBezTo>
                  <a:cubicBezTo>
                    <a:pt x="37" y="33"/>
                    <a:pt x="39" y="32"/>
                    <a:pt x="40" y="31"/>
                  </a:cubicBezTo>
                  <a:cubicBezTo>
                    <a:pt x="42" y="30"/>
                    <a:pt x="43" y="28"/>
                    <a:pt x="43" y="26"/>
                  </a:cubicBezTo>
                  <a:cubicBezTo>
                    <a:pt x="44" y="25"/>
                    <a:pt x="45" y="23"/>
                    <a:pt x="45" y="21"/>
                  </a:cubicBezTo>
                  <a:close/>
                  <a:moveTo>
                    <a:pt x="26" y="50"/>
                  </a:moveTo>
                  <a:cubicBezTo>
                    <a:pt x="22" y="51"/>
                    <a:pt x="19" y="54"/>
                    <a:pt x="16" y="56"/>
                  </a:cubicBezTo>
                  <a:cubicBezTo>
                    <a:pt x="13" y="59"/>
                    <a:pt x="12" y="63"/>
                    <a:pt x="12" y="67"/>
                  </a:cubicBezTo>
                  <a:cubicBezTo>
                    <a:pt x="12" y="70"/>
                    <a:pt x="13" y="72"/>
                    <a:pt x="14" y="74"/>
                  </a:cubicBezTo>
                  <a:cubicBezTo>
                    <a:pt x="14" y="76"/>
                    <a:pt x="16" y="77"/>
                    <a:pt x="17" y="79"/>
                  </a:cubicBezTo>
                  <a:cubicBezTo>
                    <a:pt x="19" y="80"/>
                    <a:pt x="21" y="81"/>
                    <a:pt x="23" y="82"/>
                  </a:cubicBezTo>
                  <a:cubicBezTo>
                    <a:pt x="25" y="82"/>
                    <a:pt x="27" y="83"/>
                    <a:pt x="29" y="83"/>
                  </a:cubicBezTo>
                  <a:cubicBezTo>
                    <a:pt x="33" y="83"/>
                    <a:pt x="37" y="82"/>
                    <a:pt x="40" y="80"/>
                  </a:cubicBezTo>
                  <a:cubicBezTo>
                    <a:pt x="42" y="78"/>
                    <a:pt x="45" y="75"/>
                    <a:pt x="48" y="72"/>
                  </a:cubicBezTo>
                  <a:cubicBezTo>
                    <a:pt x="26" y="50"/>
                    <a:pt x="26" y="50"/>
                    <a:pt x="26" y="50"/>
                  </a:cubicBezTo>
                  <a:close/>
                  <a:moveTo>
                    <a:pt x="63" y="70"/>
                  </a:moveTo>
                  <a:cubicBezTo>
                    <a:pt x="83" y="91"/>
                    <a:pt x="83" y="91"/>
                    <a:pt x="83" y="91"/>
                  </a:cubicBezTo>
                  <a:cubicBezTo>
                    <a:pt x="67" y="91"/>
                    <a:pt x="67" y="91"/>
                    <a:pt x="67" y="91"/>
                  </a:cubicBezTo>
                  <a:cubicBezTo>
                    <a:pt x="55" y="79"/>
                    <a:pt x="55" y="79"/>
                    <a:pt x="55" y="79"/>
                  </a:cubicBezTo>
                  <a:cubicBezTo>
                    <a:pt x="52" y="84"/>
                    <a:pt x="48" y="87"/>
                    <a:pt x="44" y="89"/>
                  </a:cubicBezTo>
                  <a:cubicBezTo>
                    <a:pt x="40" y="92"/>
                    <a:pt x="35" y="93"/>
                    <a:pt x="29" y="93"/>
                  </a:cubicBezTo>
                  <a:cubicBezTo>
                    <a:pt x="25" y="93"/>
                    <a:pt x="21" y="92"/>
                    <a:pt x="17" y="91"/>
                  </a:cubicBezTo>
                  <a:cubicBezTo>
                    <a:pt x="14" y="90"/>
                    <a:pt x="11" y="88"/>
                    <a:pt x="8" y="86"/>
                  </a:cubicBezTo>
                  <a:cubicBezTo>
                    <a:pt x="6" y="84"/>
                    <a:pt x="3" y="81"/>
                    <a:pt x="2" y="78"/>
                  </a:cubicBezTo>
                  <a:cubicBezTo>
                    <a:pt x="0" y="75"/>
                    <a:pt x="0" y="72"/>
                    <a:pt x="0" y="68"/>
                  </a:cubicBezTo>
                  <a:cubicBezTo>
                    <a:pt x="0" y="64"/>
                    <a:pt x="0" y="61"/>
                    <a:pt x="1" y="59"/>
                  </a:cubicBezTo>
                  <a:cubicBezTo>
                    <a:pt x="2" y="56"/>
                    <a:pt x="4" y="54"/>
                    <a:pt x="6" y="51"/>
                  </a:cubicBezTo>
                  <a:cubicBezTo>
                    <a:pt x="8" y="49"/>
                    <a:pt x="10" y="48"/>
                    <a:pt x="12" y="46"/>
                  </a:cubicBezTo>
                  <a:cubicBezTo>
                    <a:pt x="15" y="44"/>
                    <a:pt x="17" y="43"/>
                    <a:pt x="20" y="42"/>
                  </a:cubicBezTo>
                  <a:cubicBezTo>
                    <a:pt x="17" y="39"/>
                    <a:pt x="14" y="36"/>
                    <a:pt x="12" y="32"/>
                  </a:cubicBezTo>
                  <a:cubicBezTo>
                    <a:pt x="10" y="29"/>
                    <a:pt x="9" y="25"/>
                    <a:pt x="9" y="21"/>
                  </a:cubicBezTo>
                  <a:cubicBezTo>
                    <a:pt x="9" y="18"/>
                    <a:pt x="10" y="15"/>
                    <a:pt x="11" y="12"/>
                  </a:cubicBezTo>
                  <a:cubicBezTo>
                    <a:pt x="13" y="9"/>
                    <a:pt x="14" y="7"/>
                    <a:pt x="17" y="5"/>
                  </a:cubicBezTo>
                  <a:cubicBezTo>
                    <a:pt x="19" y="4"/>
                    <a:pt x="21" y="2"/>
                    <a:pt x="24" y="1"/>
                  </a:cubicBezTo>
                  <a:cubicBezTo>
                    <a:pt x="27" y="0"/>
                    <a:pt x="30" y="0"/>
                    <a:pt x="33" y="0"/>
                  </a:cubicBezTo>
                  <a:cubicBezTo>
                    <a:pt x="36" y="0"/>
                    <a:pt x="39" y="0"/>
                    <a:pt x="42" y="1"/>
                  </a:cubicBezTo>
                  <a:cubicBezTo>
                    <a:pt x="45" y="2"/>
                    <a:pt x="47" y="4"/>
                    <a:pt x="49" y="5"/>
                  </a:cubicBezTo>
                  <a:cubicBezTo>
                    <a:pt x="51" y="7"/>
                    <a:pt x="53" y="9"/>
                    <a:pt x="54" y="12"/>
                  </a:cubicBezTo>
                  <a:cubicBezTo>
                    <a:pt x="55" y="14"/>
                    <a:pt x="56" y="17"/>
                    <a:pt x="56" y="21"/>
                  </a:cubicBezTo>
                  <a:cubicBezTo>
                    <a:pt x="56" y="24"/>
                    <a:pt x="56" y="26"/>
                    <a:pt x="55" y="29"/>
                  </a:cubicBezTo>
                  <a:cubicBezTo>
                    <a:pt x="53" y="31"/>
                    <a:pt x="52" y="33"/>
                    <a:pt x="50" y="35"/>
                  </a:cubicBezTo>
                  <a:cubicBezTo>
                    <a:pt x="49" y="37"/>
                    <a:pt x="47" y="39"/>
                    <a:pt x="44" y="40"/>
                  </a:cubicBezTo>
                  <a:cubicBezTo>
                    <a:pt x="42" y="42"/>
                    <a:pt x="40" y="43"/>
                    <a:pt x="37" y="44"/>
                  </a:cubicBezTo>
                  <a:cubicBezTo>
                    <a:pt x="55" y="62"/>
                    <a:pt x="55" y="62"/>
                    <a:pt x="55" y="62"/>
                  </a:cubicBezTo>
                  <a:cubicBezTo>
                    <a:pt x="66" y="44"/>
                    <a:pt x="66" y="44"/>
                    <a:pt x="66" y="44"/>
                  </a:cubicBezTo>
                  <a:cubicBezTo>
                    <a:pt x="80" y="44"/>
                    <a:pt x="80" y="44"/>
                    <a:pt x="80" y="44"/>
                  </a:cubicBezTo>
                  <a:cubicBezTo>
                    <a:pt x="63" y="70"/>
                    <a:pt x="63" y="70"/>
                    <a:pt x="63" y="7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userDrawn="1"/>
          </p:nvSpPr>
          <p:spPr bwMode="auto">
            <a:xfrm>
              <a:off x="9447213" y="-741363"/>
              <a:ext cx="371475" cy="342900"/>
            </a:xfrm>
            <a:custGeom>
              <a:avLst/>
              <a:gdLst>
                <a:gd name="T0" fmla="*/ 14 w 99"/>
                <a:gd name="T1" fmla="*/ 46 h 91"/>
                <a:gd name="T2" fmla="*/ 16 w 99"/>
                <a:gd name="T3" fmla="*/ 59 h 91"/>
                <a:gd name="T4" fmla="*/ 23 w 99"/>
                <a:gd name="T5" fmla="*/ 70 h 91"/>
                <a:gd name="T6" fmla="*/ 33 w 99"/>
                <a:gd name="T7" fmla="*/ 77 h 91"/>
                <a:gd name="T8" fmla="*/ 46 w 99"/>
                <a:gd name="T9" fmla="*/ 80 h 91"/>
                <a:gd name="T10" fmla="*/ 60 w 99"/>
                <a:gd name="T11" fmla="*/ 77 h 91"/>
                <a:gd name="T12" fmla="*/ 70 w 99"/>
                <a:gd name="T13" fmla="*/ 70 h 91"/>
                <a:gd name="T14" fmla="*/ 77 w 99"/>
                <a:gd name="T15" fmla="*/ 59 h 91"/>
                <a:gd name="T16" fmla="*/ 79 w 99"/>
                <a:gd name="T17" fmla="*/ 46 h 91"/>
                <a:gd name="T18" fmla="*/ 77 w 99"/>
                <a:gd name="T19" fmla="*/ 32 h 91"/>
                <a:gd name="T20" fmla="*/ 70 w 99"/>
                <a:gd name="T21" fmla="*/ 21 h 91"/>
                <a:gd name="T22" fmla="*/ 60 w 99"/>
                <a:gd name="T23" fmla="*/ 14 h 91"/>
                <a:gd name="T24" fmla="*/ 47 w 99"/>
                <a:gd name="T25" fmla="*/ 11 h 91"/>
                <a:gd name="T26" fmla="*/ 33 w 99"/>
                <a:gd name="T27" fmla="*/ 14 h 91"/>
                <a:gd name="T28" fmla="*/ 23 w 99"/>
                <a:gd name="T29" fmla="*/ 21 h 91"/>
                <a:gd name="T30" fmla="*/ 16 w 99"/>
                <a:gd name="T31" fmla="*/ 32 h 91"/>
                <a:gd name="T32" fmla="*/ 14 w 99"/>
                <a:gd name="T33" fmla="*/ 46 h 91"/>
                <a:gd name="T34" fmla="*/ 99 w 99"/>
                <a:gd name="T35" fmla="*/ 91 h 91"/>
                <a:gd name="T36" fmla="*/ 46 w 99"/>
                <a:gd name="T37" fmla="*/ 91 h 91"/>
                <a:gd name="T38" fmla="*/ 28 w 99"/>
                <a:gd name="T39" fmla="*/ 88 h 91"/>
                <a:gd name="T40" fmla="*/ 13 w 99"/>
                <a:gd name="T41" fmla="*/ 79 h 91"/>
                <a:gd name="T42" fmla="*/ 4 w 99"/>
                <a:gd name="T43" fmla="*/ 64 h 91"/>
                <a:gd name="T44" fmla="*/ 0 w 99"/>
                <a:gd name="T45" fmla="*/ 46 h 91"/>
                <a:gd name="T46" fmla="*/ 4 w 99"/>
                <a:gd name="T47" fmla="*/ 27 h 91"/>
                <a:gd name="T48" fmla="*/ 13 w 99"/>
                <a:gd name="T49" fmla="*/ 13 h 91"/>
                <a:gd name="T50" fmla="*/ 28 w 99"/>
                <a:gd name="T51" fmla="*/ 3 h 91"/>
                <a:gd name="T52" fmla="*/ 47 w 99"/>
                <a:gd name="T53" fmla="*/ 0 h 91"/>
                <a:gd name="T54" fmla="*/ 65 w 99"/>
                <a:gd name="T55" fmla="*/ 3 h 91"/>
                <a:gd name="T56" fmla="*/ 79 w 99"/>
                <a:gd name="T57" fmla="*/ 13 h 91"/>
                <a:gd name="T58" fmla="*/ 89 w 99"/>
                <a:gd name="T59" fmla="*/ 27 h 91"/>
                <a:gd name="T60" fmla="*/ 92 w 99"/>
                <a:gd name="T61" fmla="*/ 46 h 91"/>
                <a:gd name="T62" fmla="*/ 87 w 99"/>
                <a:gd name="T63" fmla="*/ 66 h 91"/>
                <a:gd name="T64" fmla="*/ 74 w 99"/>
                <a:gd name="T65" fmla="*/ 80 h 91"/>
                <a:gd name="T66" fmla="*/ 74 w 99"/>
                <a:gd name="T67" fmla="*/ 81 h 91"/>
                <a:gd name="T68" fmla="*/ 99 w 99"/>
                <a:gd name="T69" fmla="*/ 81 h 91"/>
                <a:gd name="T70" fmla="*/ 99 w 99"/>
                <a:gd name="T7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1">
                  <a:moveTo>
                    <a:pt x="14" y="46"/>
                  </a:moveTo>
                  <a:cubicBezTo>
                    <a:pt x="14" y="50"/>
                    <a:pt x="14" y="55"/>
                    <a:pt x="16" y="59"/>
                  </a:cubicBezTo>
                  <a:cubicBezTo>
                    <a:pt x="18" y="63"/>
                    <a:pt x="20" y="67"/>
                    <a:pt x="23" y="70"/>
                  </a:cubicBezTo>
                  <a:cubicBezTo>
                    <a:pt x="25" y="73"/>
                    <a:pt x="29" y="76"/>
                    <a:pt x="33" y="77"/>
                  </a:cubicBezTo>
                  <a:cubicBezTo>
                    <a:pt x="37" y="79"/>
                    <a:pt x="41" y="80"/>
                    <a:pt x="46" y="80"/>
                  </a:cubicBezTo>
                  <a:cubicBezTo>
                    <a:pt x="51" y="80"/>
                    <a:pt x="56" y="79"/>
                    <a:pt x="60" y="77"/>
                  </a:cubicBezTo>
                  <a:cubicBezTo>
                    <a:pt x="64" y="76"/>
                    <a:pt x="67" y="73"/>
                    <a:pt x="70" y="70"/>
                  </a:cubicBezTo>
                  <a:cubicBezTo>
                    <a:pt x="73" y="67"/>
                    <a:pt x="75" y="63"/>
                    <a:pt x="77" y="59"/>
                  </a:cubicBezTo>
                  <a:cubicBezTo>
                    <a:pt x="78" y="55"/>
                    <a:pt x="79" y="50"/>
                    <a:pt x="79" y="46"/>
                  </a:cubicBezTo>
                  <a:cubicBezTo>
                    <a:pt x="79" y="41"/>
                    <a:pt x="78" y="36"/>
                    <a:pt x="77" y="32"/>
                  </a:cubicBezTo>
                  <a:cubicBezTo>
                    <a:pt x="75" y="28"/>
                    <a:pt x="73" y="24"/>
                    <a:pt x="70" y="21"/>
                  </a:cubicBezTo>
                  <a:cubicBezTo>
                    <a:pt x="68" y="18"/>
                    <a:pt x="64" y="16"/>
                    <a:pt x="60" y="14"/>
                  </a:cubicBezTo>
                  <a:cubicBezTo>
                    <a:pt x="56" y="12"/>
                    <a:pt x="52" y="11"/>
                    <a:pt x="47" y="11"/>
                  </a:cubicBezTo>
                  <a:cubicBezTo>
                    <a:pt x="42" y="11"/>
                    <a:pt x="37" y="12"/>
                    <a:pt x="33" y="14"/>
                  </a:cubicBezTo>
                  <a:cubicBezTo>
                    <a:pt x="29" y="16"/>
                    <a:pt x="26" y="18"/>
                    <a:pt x="23" y="21"/>
                  </a:cubicBezTo>
                  <a:cubicBezTo>
                    <a:pt x="20" y="24"/>
                    <a:pt x="18" y="28"/>
                    <a:pt x="16" y="32"/>
                  </a:cubicBezTo>
                  <a:cubicBezTo>
                    <a:pt x="14" y="36"/>
                    <a:pt x="14" y="41"/>
                    <a:pt x="14" y="46"/>
                  </a:cubicBezTo>
                  <a:close/>
                  <a:moveTo>
                    <a:pt x="99" y="91"/>
                  </a:moveTo>
                  <a:cubicBezTo>
                    <a:pt x="46" y="91"/>
                    <a:pt x="46" y="91"/>
                    <a:pt x="46" y="91"/>
                  </a:cubicBezTo>
                  <a:cubicBezTo>
                    <a:pt x="40" y="91"/>
                    <a:pt x="33" y="90"/>
                    <a:pt x="28" y="88"/>
                  </a:cubicBezTo>
                  <a:cubicBezTo>
                    <a:pt x="22" y="86"/>
                    <a:pt x="17" y="83"/>
                    <a:pt x="13" y="79"/>
                  </a:cubicBezTo>
                  <a:cubicBezTo>
                    <a:pt x="9" y="75"/>
                    <a:pt x="6" y="70"/>
                    <a:pt x="4" y="64"/>
                  </a:cubicBezTo>
                  <a:cubicBezTo>
                    <a:pt x="1" y="59"/>
                    <a:pt x="0" y="52"/>
                    <a:pt x="0" y="46"/>
                  </a:cubicBezTo>
                  <a:cubicBezTo>
                    <a:pt x="0" y="39"/>
                    <a:pt x="1" y="33"/>
                    <a:pt x="4" y="27"/>
                  </a:cubicBezTo>
                  <a:cubicBezTo>
                    <a:pt x="6" y="22"/>
                    <a:pt x="9" y="17"/>
                    <a:pt x="13" y="13"/>
                  </a:cubicBezTo>
                  <a:cubicBezTo>
                    <a:pt x="18" y="9"/>
                    <a:pt x="22" y="6"/>
                    <a:pt x="28" y="3"/>
                  </a:cubicBezTo>
                  <a:cubicBezTo>
                    <a:pt x="34" y="1"/>
                    <a:pt x="40" y="0"/>
                    <a:pt x="47" y="0"/>
                  </a:cubicBezTo>
                  <a:cubicBezTo>
                    <a:pt x="53" y="0"/>
                    <a:pt x="59" y="1"/>
                    <a:pt x="65" y="3"/>
                  </a:cubicBezTo>
                  <a:cubicBezTo>
                    <a:pt x="70" y="6"/>
                    <a:pt x="75" y="9"/>
                    <a:pt x="79" y="13"/>
                  </a:cubicBezTo>
                  <a:cubicBezTo>
                    <a:pt x="84" y="17"/>
                    <a:pt x="87" y="22"/>
                    <a:pt x="89" y="27"/>
                  </a:cubicBezTo>
                  <a:cubicBezTo>
                    <a:pt x="91" y="33"/>
                    <a:pt x="92" y="39"/>
                    <a:pt x="92" y="46"/>
                  </a:cubicBezTo>
                  <a:cubicBezTo>
                    <a:pt x="92" y="53"/>
                    <a:pt x="91" y="60"/>
                    <a:pt x="87" y="66"/>
                  </a:cubicBezTo>
                  <a:cubicBezTo>
                    <a:pt x="84" y="72"/>
                    <a:pt x="80" y="77"/>
                    <a:pt x="74" y="80"/>
                  </a:cubicBezTo>
                  <a:cubicBezTo>
                    <a:pt x="74" y="81"/>
                    <a:pt x="74" y="81"/>
                    <a:pt x="74" y="81"/>
                  </a:cubicBezTo>
                  <a:cubicBezTo>
                    <a:pt x="99" y="81"/>
                    <a:pt x="99" y="81"/>
                    <a:pt x="99" y="81"/>
                  </a:cubicBezTo>
                  <a:cubicBezTo>
                    <a:pt x="99" y="91"/>
                    <a:pt x="99" y="91"/>
                    <a:pt x="99" y="9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9848851" y="-620713"/>
              <a:ext cx="203200" cy="230188"/>
            </a:xfrm>
            <a:custGeom>
              <a:avLst/>
              <a:gdLst>
                <a:gd name="T0" fmla="*/ 42 w 54"/>
                <a:gd name="T1" fmla="*/ 59 h 61"/>
                <a:gd name="T2" fmla="*/ 42 w 54"/>
                <a:gd name="T3" fmla="*/ 54 h 61"/>
                <a:gd name="T4" fmla="*/ 42 w 54"/>
                <a:gd name="T5" fmla="*/ 49 h 61"/>
                <a:gd name="T6" fmla="*/ 42 w 54"/>
                <a:gd name="T7" fmla="*/ 49 h 61"/>
                <a:gd name="T8" fmla="*/ 34 w 54"/>
                <a:gd name="T9" fmla="*/ 57 h 61"/>
                <a:gd name="T10" fmla="*/ 22 w 54"/>
                <a:gd name="T11" fmla="*/ 61 h 61"/>
                <a:gd name="T12" fmla="*/ 12 w 54"/>
                <a:gd name="T13" fmla="*/ 59 h 61"/>
                <a:gd name="T14" fmla="*/ 5 w 54"/>
                <a:gd name="T15" fmla="*/ 54 h 61"/>
                <a:gd name="T16" fmla="*/ 1 w 54"/>
                <a:gd name="T17" fmla="*/ 46 h 61"/>
                <a:gd name="T18" fmla="*/ 0 w 54"/>
                <a:gd name="T19" fmla="*/ 37 h 61"/>
                <a:gd name="T20" fmla="*/ 0 w 54"/>
                <a:gd name="T21" fmla="*/ 0 h 61"/>
                <a:gd name="T22" fmla="*/ 12 w 54"/>
                <a:gd name="T23" fmla="*/ 0 h 61"/>
                <a:gd name="T24" fmla="*/ 12 w 54"/>
                <a:gd name="T25" fmla="*/ 32 h 61"/>
                <a:gd name="T26" fmla="*/ 12 w 54"/>
                <a:gd name="T27" fmla="*/ 39 h 61"/>
                <a:gd name="T28" fmla="*/ 14 w 54"/>
                <a:gd name="T29" fmla="*/ 45 h 61"/>
                <a:gd name="T30" fmla="*/ 19 w 54"/>
                <a:gd name="T31" fmla="*/ 49 h 61"/>
                <a:gd name="T32" fmla="*/ 25 w 54"/>
                <a:gd name="T33" fmla="*/ 51 h 61"/>
                <a:gd name="T34" fmla="*/ 37 w 54"/>
                <a:gd name="T35" fmla="*/ 45 h 61"/>
                <a:gd name="T36" fmla="*/ 41 w 54"/>
                <a:gd name="T37" fmla="*/ 31 h 61"/>
                <a:gd name="T38" fmla="*/ 41 w 54"/>
                <a:gd name="T39" fmla="*/ 0 h 61"/>
                <a:gd name="T40" fmla="*/ 53 w 54"/>
                <a:gd name="T41" fmla="*/ 0 h 61"/>
                <a:gd name="T42" fmla="*/ 53 w 54"/>
                <a:gd name="T43" fmla="*/ 46 h 61"/>
                <a:gd name="T44" fmla="*/ 53 w 54"/>
                <a:gd name="T45" fmla="*/ 52 h 61"/>
                <a:gd name="T46" fmla="*/ 54 w 54"/>
                <a:gd name="T47" fmla="*/ 59 h 61"/>
                <a:gd name="T48" fmla="*/ 42 w 54"/>
                <a:gd name="T4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1">
                  <a:moveTo>
                    <a:pt x="42" y="59"/>
                  </a:moveTo>
                  <a:cubicBezTo>
                    <a:pt x="42" y="58"/>
                    <a:pt x="42" y="56"/>
                    <a:pt x="42" y="54"/>
                  </a:cubicBezTo>
                  <a:cubicBezTo>
                    <a:pt x="42" y="52"/>
                    <a:pt x="42" y="51"/>
                    <a:pt x="42" y="49"/>
                  </a:cubicBezTo>
                  <a:cubicBezTo>
                    <a:pt x="42" y="49"/>
                    <a:pt x="42" y="49"/>
                    <a:pt x="42" y="49"/>
                  </a:cubicBezTo>
                  <a:cubicBezTo>
                    <a:pt x="40" y="52"/>
                    <a:pt x="38" y="55"/>
                    <a:pt x="34" y="57"/>
                  </a:cubicBezTo>
                  <a:cubicBezTo>
                    <a:pt x="31" y="60"/>
                    <a:pt x="27" y="61"/>
                    <a:pt x="22" y="61"/>
                  </a:cubicBezTo>
                  <a:cubicBezTo>
                    <a:pt x="18" y="61"/>
                    <a:pt x="15" y="60"/>
                    <a:pt x="12" y="59"/>
                  </a:cubicBezTo>
                  <a:cubicBezTo>
                    <a:pt x="9" y="58"/>
                    <a:pt x="7" y="56"/>
                    <a:pt x="5" y="54"/>
                  </a:cubicBezTo>
                  <a:cubicBezTo>
                    <a:pt x="4" y="51"/>
                    <a:pt x="2" y="49"/>
                    <a:pt x="1" y="46"/>
                  </a:cubicBezTo>
                  <a:cubicBezTo>
                    <a:pt x="0" y="43"/>
                    <a:pt x="0" y="40"/>
                    <a:pt x="0" y="37"/>
                  </a:cubicBezTo>
                  <a:cubicBezTo>
                    <a:pt x="0" y="0"/>
                    <a:pt x="0" y="0"/>
                    <a:pt x="0" y="0"/>
                  </a:cubicBezTo>
                  <a:cubicBezTo>
                    <a:pt x="12" y="0"/>
                    <a:pt x="12" y="0"/>
                    <a:pt x="12" y="0"/>
                  </a:cubicBezTo>
                  <a:cubicBezTo>
                    <a:pt x="12" y="32"/>
                    <a:pt x="12" y="32"/>
                    <a:pt x="12" y="32"/>
                  </a:cubicBezTo>
                  <a:cubicBezTo>
                    <a:pt x="12" y="35"/>
                    <a:pt x="12" y="37"/>
                    <a:pt x="12" y="39"/>
                  </a:cubicBezTo>
                  <a:cubicBezTo>
                    <a:pt x="13" y="42"/>
                    <a:pt x="13" y="44"/>
                    <a:pt x="14" y="45"/>
                  </a:cubicBezTo>
                  <a:cubicBezTo>
                    <a:pt x="15" y="47"/>
                    <a:pt x="17" y="48"/>
                    <a:pt x="19" y="49"/>
                  </a:cubicBezTo>
                  <a:cubicBezTo>
                    <a:pt x="20" y="50"/>
                    <a:pt x="23" y="51"/>
                    <a:pt x="25" y="51"/>
                  </a:cubicBezTo>
                  <a:cubicBezTo>
                    <a:pt x="30" y="51"/>
                    <a:pt x="34" y="49"/>
                    <a:pt x="37" y="45"/>
                  </a:cubicBezTo>
                  <a:cubicBezTo>
                    <a:pt x="40" y="42"/>
                    <a:pt x="41" y="37"/>
                    <a:pt x="41" y="31"/>
                  </a:cubicBezTo>
                  <a:cubicBezTo>
                    <a:pt x="41" y="0"/>
                    <a:pt x="41" y="0"/>
                    <a:pt x="41" y="0"/>
                  </a:cubicBezTo>
                  <a:cubicBezTo>
                    <a:pt x="53" y="0"/>
                    <a:pt x="53" y="0"/>
                    <a:pt x="53" y="0"/>
                  </a:cubicBezTo>
                  <a:cubicBezTo>
                    <a:pt x="53" y="46"/>
                    <a:pt x="53" y="46"/>
                    <a:pt x="53" y="46"/>
                  </a:cubicBezTo>
                  <a:cubicBezTo>
                    <a:pt x="53" y="48"/>
                    <a:pt x="53" y="50"/>
                    <a:pt x="53" y="52"/>
                  </a:cubicBezTo>
                  <a:cubicBezTo>
                    <a:pt x="53" y="55"/>
                    <a:pt x="53" y="57"/>
                    <a:pt x="54" y="59"/>
                  </a:cubicBezTo>
                  <a:cubicBezTo>
                    <a:pt x="42" y="59"/>
                    <a:pt x="42" y="59"/>
                    <a:pt x="42" y="5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userDrawn="1"/>
          </p:nvSpPr>
          <p:spPr bwMode="auto">
            <a:xfrm>
              <a:off x="10115551"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3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3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3"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3"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10239376" y="-627063"/>
              <a:ext cx="203200" cy="228600"/>
            </a:xfrm>
            <a:custGeom>
              <a:avLst/>
              <a:gdLst>
                <a:gd name="T0" fmla="*/ 12 w 54"/>
                <a:gd name="T1" fmla="*/ 2 h 61"/>
                <a:gd name="T2" fmla="*/ 12 w 54"/>
                <a:gd name="T3" fmla="*/ 7 h 61"/>
                <a:gd name="T4" fmla="*/ 12 w 54"/>
                <a:gd name="T5" fmla="*/ 11 h 61"/>
                <a:gd name="T6" fmla="*/ 12 w 54"/>
                <a:gd name="T7" fmla="*/ 11 h 61"/>
                <a:gd name="T8" fmla="*/ 16 w 54"/>
                <a:gd name="T9" fmla="*/ 7 h 61"/>
                <a:gd name="T10" fmla="*/ 20 w 54"/>
                <a:gd name="T11" fmla="*/ 3 h 61"/>
                <a:gd name="T12" fmla="*/ 26 w 54"/>
                <a:gd name="T13" fmla="*/ 1 h 61"/>
                <a:gd name="T14" fmla="*/ 32 w 54"/>
                <a:gd name="T15" fmla="*/ 0 h 61"/>
                <a:gd name="T16" fmla="*/ 42 w 54"/>
                <a:gd name="T17" fmla="*/ 2 h 61"/>
                <a:gd name="T18" fmla="*/ 49 w 54"/>
                <a:gd name="T19" fmla="*/ 7 h 61"/>
                <a:gd name="T20" fmla="*/ 53 w 54"/>
                <a:gd name="T21" fmla="*/ 15 h 61"/>
                <a:gd name="T22" fmla="*/ 54 w 54"/>
                <a:gd name="T23" fmla="*/ 24 h 61"/>
                <a:gd name="T24" fmla="*/ 54 w 54"/>
                <a:gd name="T25" fmla="*/ 61 h 61"/>
                <a:gd name="T26" fmla="*/ 42 w 54"/>
                <a:gd name="T27" fmla="*/ 61 h 61"/>
                <a:gd name="T28" fmla="*/ 42 w 54"/>
                <a:gd name="T29" fmla="*/ 28 h 61"/>
                <a:gd name="T30" fmla="*/ 42 w 54"/>
                <a:gd name="T31" fmla="*/ 21 h 61"/>
                <a:gd name="T32" fmla="*/ 40 w 54"/>
                <a:gd name="T33" fmla="*/ 15 h 61"/>
                <a:gd name="T34" fmla="*/ 35 w 54"/>
                <a:gd name="T35" fmla="*/ 11 h 61"/>
                <a:gd name="T36" fmla="*/ 29 w 54"/>
                <a:gd name="T37" fmla="*/ 10 h 61"/>
                <a:gd name="T38" fmla="*/ 17 w 54"/>
                <a:gd name="T39" fmla="*/ 15 h 61"/>
                <a:gd name="T40" fmla="*/ 13 w 54"/>
                <a:gd name="T41" fmla="*/ 29 h 61"/>
                <a:gd name="T42" fmla="*/ 13 w 54"/>
                <a:gd name="T43" fmla="*/ 61 h 61"/>
                <a:gd name="T44" fmla="*/ 1 w 54"/>
                <a:gd name="T45" fmla="*/ 61 h 61"/>
                <a:gd name="T46" fmla="*/ 1 w 54"/>
                <a:gd name="T47" fmla="*/ 14 h 61"/>
                <a:gd name="T48" fmla="*/ 1 w 54"/>
                <a:gd name="T49" fmla="*/ 8 h 61"/>
                <a:gd name="T50" fmla="*/ 0 w 54"/>
                <a:gd name="T51" fmla="*/ 2 h 61"/>
                <a:gd name="T52" fmla="*/ 12 w 54"/>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1">
                  <a:moveTo>
                    <a:pt x="12" y="2"/>
                  </a:moveTo>
                  <a:cubicBezTo>
                    <a:pt x="12" y="3"/>
                    <a:pt x="12" y="5"/>
                    <a:pt x="12" y="7"/>
                  </a:cubicBezTo>
                  <a:cubicBezTo>
                    <a:pt x="12" y="9"/>
                    <a:pt x="12" y="10"/>
                    <a:pt x="12" y="11"/>
                  </a:cubicBezTo>
                  <a:cubicBezTo>
                    <a:pt x="12" y="11"/>
                    <a:pt x="12" y="11"/>
                    <a:pt x="12" y="11"/>
                  </a:cubicBezTo>
                  <a:cubicBezTo>
                    <a:pt x="13" y="10"/>
                    <a:pt x="14" y="8"/>
                    <a:pt x="16" y="7"/>
                  </a:cubicBezTo>
                  <a:cubicBezTo>
                    <a:pt x="17" y="6"/>
                    <a:pt x="18" y="4"/>
                    <a:pt x="20" y="3"/>
                  </a:cubicBezTo>
                  <a:cubicBezTo>
                    <a:pt x="22" y="2"/>
                    <a:pt x="24" y="1"/>
                    <a:pt x="26" y="1"/>
                  </a:cubicBezTo>
                  <a:cubicBezTo>
                    <a:pt x="28" y="0"/>
                    <a:pt x="30" y="0"/>
                    <a:pt x="32" y="0"/>
                  </a:cubicBezTo>
                  <a:cubicBezTo>
                    <a:pt x="36" y="0"/>
                    <a:pt x="39" y="1"/>
                    <a:pt x="42" y="2"/>
                  </a:cubicBezTo>
                  <a:cubicBezTo>
                    <a:pt x="44" y="3"/>
                    <a:pt x="47" y="5"/>
                    <a:pt x="49" y="7"/>
                  </a:cubicBezTo>
                  <a:cubicBezTo>
                    <a:pt x="50" y="9"/>
                    <a:pt x="52" y="12"/>
                    <a:pt x="53" y="15"/>
                  </a:cubicBezTo>
                  <a:cubicBezTo>
                    <a:pt x="54" y="18"/>
                    <a:pt x="54" y="21"/>
                    <a:pt x="54" y="24"/>
                  </a:cubicBezTo>
                  <a:cubicBezTo>
                    <a:pt x="54" y="61"/>
                    <a:pt x="54" y="61"/>
                    <a:pt x="54" y="61"/>
                  </a:cubicBezTo>
                  <a:cubicBezTo>
                    <a:pt x="42" y="61"/>
                    <a:pt x="42" y="61"/>
                    <a:pt x="42" y="61"/>
                  </a:cubicBezTo>
                  <a:cubicBezTo>
                    <a:pt x="42" y="28"/>
                    <a:pt x="42" y="28"/>
                    <a:pt x="42" y="28"/>
                  </a:cubicBezTo>
                  <a:cubicBezTo>
                    <a:pt x="42" y="26"/>
                    <a:pt x="42" y="23"/>
                    <a:pt x="42" y="21"/>
                  </a:cubicBezTo>
                  <a:cubicBezTo>
                    <a:pt x="41" y="19"/>
                    <a:pt x="41" y="17"/>
                    <a:pt x="40" y="15"/>
                  </a:cubicBezTo>
                  <a:cubicBezTo>
                    <a:pt x="39" y="14"/>
                    <a:pt x="37" y="12"/>
                    <a:pt x="35" y="11"/>
                  </a:cubicBezTo>
                  <a:cubicBezTo>
                    <a:pt x="34" y="10"/>
                    <a:pt x="31" y="10"/>
                    <a:pt x="29" y="10"/>
                  </a:cubicBezTo>
                  <a:cubicBezTo>
                    <a:pt x="24" y="10"/>
                    <a:pt x="20" y="12"/>
                    <a:pt x="17" y="15"/>
                  </a:cubicBezTo>
                  <a:cubicBezTo>
                    <a:pt x="14" y="19"/>
                    <a:pt x="13" y="24"/>
                    <a:pt x="13" y="29"/>
                  </a:cubicBezTo>
                  <a:cubicBezTo>
                    <a:pt x="13" y="61"/>
                    <a:pt x="13" y="61"/>
                    <a:pt x="13" y="61"/>
                  </a:cubicBezTo>
                  <a:cubicBezTo>
                    <a:pt x="1" y="61"/>
                    <a:pt x="1" y="61"/>
                    <a:pt x="1" y="61"/>
                  </a:cubicBezTo>
                  <a:cubicBezTo>
                    <a:pt x="1" y="14"/>
                    <a:pt x="1" y="14"/>
                    <a:pt x="1" y="14"/>
                  </a:cubicBezTo>
                  <a:cubicBezTo>
                    <a:pt x="1" y="13"/>
                    <a:pt x="1" y="11"/>
                    <a:pt x="1" y="8"/>
                  </a:cubicBezTo>
                  <a:cubicBezTo>
                    <a:pt x="1" y="6"/>
                    <a:pt x="1" y="4"/>
                    <a:pt x="0" y="2"/>
                  </a:cubicBezTo>
                  <a:cubicBezTo>
                    <a:pt x="12" y="2"/>
                    <a:pt x="12" y="2"/>
                    <a:pt x="12"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10480676" y="-684213"/>
              <a:ext cx="146050" cy="290513"/>
            </a:xfrm>
            <a:custGeom>
              <a:avLst/>
              <a:gdLst>
                <a:gd name="T0" fmla="*/ 39 w 39"/>
                <a:gd name="T1" fmla="*/ 26 h 77"/>
                <a:gd name="T2" fmla="*/ 23 w 39"/>
                <a:gd name="T3" fmla="*/ 26 h 77"/>
                <a:gd name="T4" fmla="*/ 23 w 39"/>
                <a:gd name="T5" fmla="*/ 57 h 77"/>
                <a:gd name="T6" fmla="*/ 25 w 39"/>
                <a:gd name="T7" fmla="*/ 65 h 77"/>
                <a:gd name="T8" fmla="*/ 31 w 39"/>
                <a:gd name="T9" fmla="*/ 67 h 77"/>
                <a:gd name="T10" fmla="*/ 35 w 39"/>
                <a:gd name="T11" fmla="*/ 67 h 77"/>
                <a:gd name="T12" fmla="*/ 38 w 39"/>
                <a:gd name="T13" fmla="*/ 66 h 77"/>
                <a:gd name="T14" fmla="*/ 39 w 39"/>
                <a:gd name="T15" fmla="*/ 75 h 77"/>
                <a:gd name="T16" fmla="*/ 34 w 39"/>
                <a:gd name="T17" fmla="*/ 77 h 77"/>
                <a:gd name="T18" fmla="*/ 29 w 39"/>
                <a:gd name="T19" fmla="*/ 77 h 77"/>
                <a:gd name="T20" fmla="*/ 16 w 39"/>
                <a:gd name="T21" fmla="*/ 72 h 77"/>
                <a:gd name="T22" fmla="*/ 11 w 39"/>
                <a:gd name="T23" fmla="*/ 59 h 77"/>
                <a:gd name="T24" fmla="*/ 11 w 39"/>
                <a:gd name="T25" fmla="*/ 26 h 77"/>
                <a:gd name="T26" fmla="*/ 0 w 39"/>
                <a:gd name="T27" fmla="*/ 26 h 77"/>
                <a:gd name="T28" fmla="*/ 0 w 39"/>
                <a:gd name="T29" fmla="*/ 17 h 77"/>
                <a:gd name="T30" fmla="*/ 11 w 39"/>
                <a:gd name="T31" fmla="*/ 17 h 77"/>
                <a:gd name="T32" fmla="*/ 11 w 39"/>
                <a:gd name="T33" fmla="*/ 0 h 77"/>
                <a:gd name="T34" fmla="*/ 23 w 39"/>
                <a:gd name="T35" fmla="*/ 0 h 77"/>
                <a:gd name="T36" fmla="*/ 23 w 39"/>
                <a:gd name="T37" fmla="*/ 17 h 77"/>
                <a:gd name="T38" fmla="*/ 39 w 39"/>
                <a:gd name="T39" fmla="*/ 17 h 77"/>
                <a:gd name="T40" fmla="*/ 39 w 39"/>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7">
                  <a:moveTo>
                    <a:pt x="39" y="26"/>
                  </a:moveTo>
                  <a:cubicBezTo>
                    <a:pt x="23" y="26"/>
                    <a:pt x="23" y="26"/>
                    <a:pt x="23" y="26"/>
                  </a:cubicBezTo>
                  <a:cubicBezTo>
                    <a:pt x="23" y="57"/>
                    <a:pt x="23" y="57"/>
                    <a:pt x="23" y="57"/>
                  </a:cubicBezTo>
                  <a:cubicBezTo>
                    <a:pt x="23" y="61"/>
                    <a:pt x="24" y="63"/>
                    <a:pt x="25" y="65"/>
                  </a:cubicBezTo>
                  <a:cubicBezTo>
                    <a:pt x="26" y="66"/>
                    <a:pt x="28" y="67"/>
                    <a:pt x="31" y="67"/>
                  </a:cubicBezTo>
                  <a:cubicBezTo>
                    <a:pt x="32" y="67"/>
                    <a:pt x="34" y="67"/>
                    <a:pt x="35" y="67"/>
                  </a:cubicBezTo>
                  <a:cubicBezTo>
                    <a:pt x="36" y="67"/>
                    <a:pt x="37" y="66"/>
                    <a:pt x="38" y="66"/>
                  </a:cubicBezTo>
                  <a:cubicBezTo>
                    <a:pt x="39" y="75"/>
                    <a:pt x="39" y="75"/>
                    <a:pt x="39" y="75"/>
                  </a:cubicBezTo>
                  <a:cubicBezTo>
                    <a:pt x="37" y="76"/>
                    <a:pt x="36" y="76"/>
                    <a:pt x="34" y="77"/>
                  </a:cubicBezTo>
                  <a:cubicBezTo>
                    <a:pt x="32" y="77"/>
                    <a:pt x="30" y="77"/>
                    <a:pt x="29" y="77"/>
                  </a:cubicBezTo>
                  <a:cubicBezTo>
                    <a:pt x="23" y="77"/>
                    <a:pt x="19" y="76"/>
                    <a:pt x="16" y="72"/>
                  </a:cubicBezTo>
                  <a:cubicBezTo>
                    <a:pt x="13"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9" y="17"/>
                    <a:pt x="39" y="17"/>
                    <a:pt x="39" y="17"/>
                  </a:cubicBezTo>
                  <a:cubicBezTo>
                    <a:pt x="39" y="26"/>
                    <a:pt x="39" y="26"/>
                    <a:pt x="39"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10660063"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4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4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4"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4"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10788651"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10885488" y="-627063"/>
              <a:ext cx="222250" cy="236538"/>
            </a:xfrm>
            <a:custGeom>
              <a:avLst/>
              <a:gdLst>
                <a:gd name="T0" fmla="*/ 47 w 59"/>
                <a:gd name="T1" fmla="*/ 26 h 63"/>
                <a:gd name="T2" fmla="*/ 46 w 59"/>
                <a:gd name="T3" fmla="*/ 19 h 63"/>
                <a:gd name="T4" fmla="*/ 43 w 59"/>
                <a:gd name="T5" fmla="*/ 14 h 63"/>
                <a:gd name="T6" fmla="*/ 38 w 59"/>
                <a:gd name="T7" fmla="*/ 11 h 63"/>
                <a:gd name="T8" fmla="*/ 31 w 59"/>
                <a:gd name="T9" fmla="*/ 9 h 63"/>
                <a:gd name="T10" fmla="*/ 24 w 59"/>
                <a:gd name="T11" fmla="*/ 11 h 63"/>
                <a:gd name="T12" fmla="*/ 18 w 59"/>
                <a:gd name="T13" fmla="*/ 14 h 63"/>
                <a:gd name="T14" fmla="*/ 14 w 59"/>
                <a:gd name="T15" fmla="*/ 19 h 63"/>
                <a:gd name="T16" fmla="*/ 12 w 59"/>
                <a:gd name="T17" fmla="*/ 26 h 63"/>
                <a:gd name="T18" fmla="*/ 47 w 59"/>
                <a:gd name="T19" fmla="*/ 26 h 63"/>
                <a:gd name="T20" fmla="*/ 59 w 59"/>
                <a:gd name="T21" fmla="*/ 31 h 63"/>
                <a:gd name="T22" fmla="*/ 59 w 59"/>
                <a:gd name="T23" fmla="*/ 33 h 63"/>
                <a:gd name="T24" fmla="*/ 59 w 59"/>
                <a:gd name="T25" fmla="*/ 35 h 63"/>
                <a:gd name="T26" fmla="*/ 12 w 59"/>
                <a:gd name="T27" fmla="*/ 35 h 63"/>
                <a:gd name="T28" fmla="*/ 14 w 59"/>
                <a:gd name="T29" fmla="*/ 42 h 63"/>
                <a:gd name="T30" fmla="*/ 18 w 59"/>
                <a:gd name="T31" fmla="*/ 48 h 63"/>
                <a:gd name="T32" fmla="*/ 24 w 59"/>
                <a:gd name="T33" fmla="*/ 51 h 63"/>
                <a:gd name="T34" fmla="*/ 31 w 59"/>
                <a:gd name="T35" fmla="*/ 53 h 63"/>
                <a:gd name="T36" fmla="*/ 42 w 59"/>
                <a:gd name="T37" fmla="*/ 50 h 63"/>
                <a:gd name="T38" fmla="*/ 49 w 59"/>
                <a:gd name="T39" fmla="*/ 44 h 63"/>
                <a:gd name="T40" fmla="*/ 57 w 59"/>
                <a:gd name="T41" fmla="*/ 50 h 63"/>
                <a:gd name="T42" fmla="*/ 46 w 59"/>
                <a:gd name="T43" fmla="*/ 60 h 63"/>
                <a:gd name="T44" fmla="*/ 31 w 59"/>
                <a:gd name="T45" fmla="*/ 63 h 63"/>
                <a:gd name="T46" fmla="*/ 19 w 59"/>
                <a:gd name="T47" fmla="*/ 60 h 63"/>
                <a:gd name="T48" fmla="*/ 9 w 59"/>
                <a:gd name="T49" fmla="*/ 54 h 63"/>
                <a:gd name="T50" fmla="*/ 2 w 59"/>
                <a:gd name="T51" fmla="*/ 44 h 63"/>
                <a:gd name="T52" fmla="*/ 0 w 59"/>
                <a:gd name="T53" fmla="*/ 31 h 63"/>
                <a:gd name="T54" fmla="*/ 2 w 59"/>
                <a:gd name="T55" fmla="*/ 19 h 63"/>
                <a:gd name="T56" fmla="*/ 9 w 59"/>
                <a:gd name="T57" fmla="*/ 9 h 63"/>
                <a:gd name="T58" fmla="*/ 18 w 59"/>
                <a:gd name="T59" fmla="*/ 2 h 63"/>
                <a:gd name="T60" fmla="*/ 31 w 59"/>
                <a:gd name="T61" fmla="*/ 0 h 63"/>
                <a:gd name="T62" fmla="*/ 43 w 59"/>
                <a:gd name="T63" fmla="*/ 2 h 63"/>
                <a:gd name="T64" fmla="*/ 52 w 59"/>
                <a:gd name="T65" fmla="*/ 8 h 63"/>
                <a:gd name="T66" fmla="*/ 57 w 59"/>
                <a:gd name="T67" fmla="*/ 18 h 63"/>
                <a:gd name="T68" fmla="*/ 59 w 59"/>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63">
                  <a:moveTo>
                    <a:pt x="47" y="26"/>
                  </a:moveTo>
                  <a:cubicBezTo>
                    <a:pt x="47" y="24"/>
                    <a:pt x="47" y="22"/>
                    <a:pt x="46" y="19"/>
                  </a:cubicBezTo>
                  <a:cubicBezTo>
                    <a:pt x="45" y="17"/>
                    <a:pt x="44" y="16"/>
                    <a:pt x="43" y="14"/>
                  </a:cubicBezTo>
                  <a:cubicBezTo>
                    <a:pt x="42" y="13"/>
                    <a:pt x="40" y="11"/>
                    <a:pt x="38" y="11"/>
                  </a:cubicBezTo>
                  <a:cubicBezTo>
                    <a:pt x="36" y="10"/>
                    <a:pt x="33" y="9"/>
                    <a:pt x="31" y="9"/>
                  </a:cubicBezTo>
                  <a:cubicBezTo>
                    <a:pt x="28" y="9"/>
                    <a:pt x="26" y="10"/>
                    <a:pt x="24" y="11"/>
                  </a:cubicBezTo>
                  <a:cubicBezTo>
                    <a:pt x="21" y="11"/>
                    <a:pt x="19" y="13"/>
                    <a:pt x="18" y="14"/>
                  </a:cubicBezTo>
                  <a:cubicBezTo>
                    <a:pt x="16" y="16"/>
                    <a:pt x="15" y="17"/>
                    <a:pt x="14" y="19"/>
                  </a:cubicBezTo>
                  <a:cubicBezTo>
                    <a:pt x="13" y="22"/>
                    <a:pt x="12" y="24"/>
                    <a:pt x="12" y="26"/>
                  </a:cubicBezTo>
                  <a:cubicBezTo>
                    <a:pt x="47" y="26"/>
                    <a:pt x="47" y="26"/>
                    <a:pt x="47" y="26"/>
                  </a:cubicBezTo>
                  <a:close/>
                  <a:moveTo>
                    <a:pt x="59" y="31"/>
                  </a:moveTo>
                  <a:cubicBezTo>
                    <a:pt x="59" y="32"/>
                    <a:pt x="59" y="32"/>
                    <a:pt x="59" y="33"/>
                  </a:cubicBezTo>
                  <a:cubicBezTo>
                    <a:pt x="59"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1" y="6"/>
                    <a:pt x="15" y="4"/>
                    <a:pt x="18" y="2"/>
                  </a:cubicBezTo>
                  <a:cubicBezTo>
                    <a:pt x="22" y="1"/>
                    <a:pt x="26" y="0"/>
                    <a:pt x="31" y="0"/>
                  </a:cubicBezTo>
                  <a:cubicBezTo>
                    <a:pt x="35" y="0"/>
                    <a:pt x="39" y="1"/>
                    <a:pt x="43" y="2"/>
                  </a:cubicBezTo>
                  <a:cubicBezTo>
                    <a:pt x="46" y="4"/>
                    <a:pt x="49" y="6"/>
                    <a:pt x="52" y="8"/>
                  </a:cubicBezTo>
                  <a:cubicBezTo>
                    <a:pt x="54" y="11"/>
                    <a:pt x="56" y="14"/>
                    <a:pt x="57" y="18"/>
                  </a:cubicBezTo>
                  <a:cubicBezTo>
                    <a:pt x="59" y="22"/>
                    <a:pt x="59" y="26"/>
                    <a:pt x="59"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11141076" y="-627063"/>
              <a:ext cx="180975" cy="236538"/>
            </a:xfrm>
            <a:custGeom>
              <a:avLst/>
              <a:gdLst>
                <a:gd name="T0" fmla="*/ 39 w 48"/>
                <a:gd name="T1" fmla="*/ 17 h 63"/>
                <a:gd name="T2" fmla="*/ 34 w 48"/>
                <a:gd name="T3" fmla="*/ 11 h 63"/>
                <a:gd name="T4" fmla="*/ 25 w 48"/>
                <a:gd name="T5" fmla="*/ 9 h 63"/>
                <a:gd name="T6" fmla="*/ 21 w 48"/>
                <a:gd name="T7" fmla="*/ 10 h 63"/>
                <a:gd name="T8" fmla="*/ 18 w 48"/>
                <a:gd name="T9" fmla="*/ 11 h 63"/>
                <a:gd name="T10" fmla="*/ 15 w 48"/>
                <a:gd name="T11" fmla="*/ 13 h 63"/>
                <a:gd name="T12" fmla="*/ 14 w 48"/>
                <a:gd name="T13" fmla="*/ 17 h 63"/>
                <a:gd name="T14" fmla="*/ 18 w 48"/>
                <a:gd name="T15" fmla="*/ 23 h 63"/>
                <a:gd name="T16" fmla="*/ 28 w 48"/>
                <a:gd name="T17" fmla="*/ 26 h 63"/>
                <a:gd name="T18" fmla="*/ 36 w 48"/>
                <a:gd name="T19" fmla="*/ 28 h 63"/>
                <a:gd name="T20" fmla="*/ 42 w 48"/>
                <a:gd name="T21" fmla="*/ 32 h 63"/>
                <a:gd name="T22" fmla="*/ 46 w 48"/>
                <a:gd name="T23" fmla="*/ 37 h 63"/>
                <a:gd name="T24" fmla="*/ 48 w 48"/>
                <a:gd name="T25" fmla="*/ 44 h 63"/>
                <a:gd name="T26" fmla="*/ 46 w 48"/>
                <a:gd name="T27" fmla="*/ 52 h 63"/>
                <a:gd name="T28" fmla="*/ 41 w 48"/>
                <a:gd name="T29" fmla="*/ 58 h 63"/>
                <a:gd name="T30" fmla="*/ 33 w 48"/>
                <a:gd name="T31" fmla="*/ 62 h 63"/>
                <a:gd name="T32" fmla="*/ 24 w 48"/>
                <a:gd name="T33" fmla="*/ 63 h 63"/>
                <a:gd name="T34" fmla="*/ 11 w 48"/>
                <a:gd name="T35" fmla="*/ 60 h 63"/>
                <a:gd name="T36" fmla="*/ 0 w 48"/>
                <a:gd name="T37" fmla="*/ 52 h 63"/>
                <a:gd name="T38" fmla="*/ 9 w 48"/>
                <a:gd name="T39" fmla="*/ 45 h 63"/>
                <a:gd name="T40" fmla="*/ 15 w 48"/>
                <a:gd name="T41" fmla="*/ 51 h 63"/>
                <a:gd name="T42" fmla="*/ 24 w 48"/>
                <a:gd name="T43" fmla="*/ 53 h 63"/>
                <a:gd name="T44" fmla="*/ 29 w 48"/>
                <a:gd name="T45" fmla="*/ 53 h 63"/>
                <a:gd name="T46" fmla="*/ 33 w 48"/>
                <a:gd name="T47" fmla="*/ 51 h 63"/>
                <a:gd name="T48" fmla="*/ 35 w 48"/>
                <a:gd name="T49" fmla="*/ 49 h 63"/>
                <a:gd name="T50" fmla="*/ 36 w 48"/>
                <a:gd name="T51" fmla="*/ 45 h 63"/>
                <a:gd name="T52" fmla="*/ 32 w 48"/>
                <a:gd name="T53" fmla="*/ 38 h 63"/>
                <a:gd name="T54" fmla="*/ 21 w 48"/>
                <a:gd name="T55" fmla="*/ 35 h 63"/>
                <a:gd name="T56" fmla="*/ 15 w 48"/>
                <a:gd name="T57" fmla="*/ 33 h 63"/>
                <a:gd name="T58" fmla="*/ 9 w 48"/>
                <a:gd name="T59" fmla="*/ 30 h 63"/>
                <a:gd name="T60" fmla="*/ 5 w 48"/>
                <a:gd name="T61" fmla="*/ 25 h 63"/>
                <a:gd name="T62" fmla="*/ 3 w 48"/>
                <a:gd name="T63" fmla="*/ 18 h 63"/>
                <a:gd name="T64" fmla="*/ 5 w 48"/>
                <a:gd name="T65" fmla="*/ 10 h 63"/>
                <a:gd name="T66" fmla="*/ 10 w 48"/>
                <a:gd name="T67" fmla="*/ 4 h 63"/>
                <a:gd name="T68" fmla="*/ 18 w 48"/>
                <a:gd name="T69" fmla="*/ 1 h 63"/>
                <a:gd name="T70" fmla="*/ 26 w 48"/>
                <a:gd name="T71" fmla="*/ 0 h 63"/>
                <a:gd name="T72" fmla="*/ 38 w 48"/>
                <a:gd name="T73" fmla="*/ 2 h 63"/>
                <a:gd name="T74" fmla="*/ 47 w 48"/>
                <a:gd name="T75" fmla="*/ 10 h 63"/>
                <a:gd name="T76" fmla="*/ 39 w 48"/>
                <a:gd name="T7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3">
                  <a:moveTo>
                    <a:pt x="39" y="17"/>
                  </a:moveTo>
                  <a:cubicBezTo>
                    <a:pt x="38" y="14"/>
                    <a:pt x="36" y="13"/>
                    <a:pt x="34" y="11"/>
                  </a:cubicBezTo>
                  <a:cubicBezTo>
                    <a:pt x="31" y="10"/>
                    <a:pt x="28" y="9"/>
                    <a:pt x="25" y="9"/>
                  </a:cubicBezTo>
                  <a:cubicBezTo>
                    <a:pt x="24" y="9"/>
                    <a:pt x="23" y="9"/>
                    <a:pt x="21" y="10"/>
                  </a:cubicBezTo>
                  <a:cubicBezTo>
                    <a:pt x="20" y="10"/>
                    <a:pt x="19" y="10"/>
                    <a:pt x="18" y="11"/>
                  </a:cubicBezTo>
                  <a:cubicBezTo>
                    <a:pt x="17" y="12"/>
                    <a:pt x="16" y="13"/>
                    <a:pt x="15" y="13"/>
                  </a:cubicBezTo>
                  <a:cubicBezTo>
                    <a:pt x="15" y="14"/>
                    <a:pt x="14" y="16"/>
                    <a:pt x="14" y="17"/>
                  </a:cubicBezTo>
                  <a:cubicBezTo>
                    <a:pt x="14" y="20"/>
                    <a:pt x="16" y="21"/>
                    <a:pt x="18" y="23"/>
                  </a:cubicBezTo>
                  <a:cubicBezTo>
                    <a:pt x="20" y="24"/>
                    <a:pt x="23" y="25"/>
                    <a:pt x="28" y="26"/>
                  </a:cubicBezTo>
                  <a:cubicBezTo>
                    <a:pt x="31" y="27"/>
                    <a:pt x="33" y="27"/>
                    <a:pt x="36" y="28"/>
                  </a:cubicBezTo>
                  <a:cubicBezTo>
                    <a:pt x="38" y="29"/>
                    <a:pt x="40" y="30"/>
                    <a:pt x="42" y="32"/>
                  </a:cubicBezTo>
                  <a:cubicBezTo>
                    <a:pt x="44" y="33"/>
                    <a:pt x="45" y="35"/>
                    <a:pt x="46" y="37"/>
                  </a:cubicBezTo>
                  <a:cubicBezTo>
                    <a:pt x="47" y="39"/>
                    <a:pt x="48" y="41"/>
                    <a:pt x="48" y="44"/>
                  </a:cubicBezTo>
                  <a:cubicBezTo>
                    <a:pt x="48" y="47"/>
                    <a:pt x="47" y="50"/>
                    <a:pt x="46" y="52"/>
                  </a:cubicBezTo>
                  <a:cubicBezTo>
                    <a:pt x="45" y="55"/>
                    <a:pt x="43" y="57"/>
                    <a:pt x="41" y="58"/>
                  </a:cubicBezTo>
                  <a:cubicBezTo>
                    <a:pt x="38" y="60"/>
                    <a:pt x="36" y="61"/>
                    <a:pt x="33" y="62"/>
                  </a:cubicBezTo>
                  <a:cubicBezTo>
                    <a:pt x="30" y="62"/>
                    <a:pt x="27" y="63"/>
                    <a:pt x="24" y="63"/>
                  </a:cubicBezTo>
                  <a:cubicBezTo>
                    <a:pt x="20" y="63"/>
                    <a:pt x="15" y="62"/>
                    <a:pt x="11" y="60"/>
                  </a:cubicBezTo>
                  <a:cubicBezTo>
                    <a:pt x="7" y="58"/>
                    <a:pt x="3" y="56"/>
                    <a:pt x="0" y="52"/>
                  </a:cubicBezTo>
                  <a:cubicBezTo>
                    <a:pt x="9" y="45"/>
                    <a:pt x="9" y="45"/>
                    <a:pt x="9" y="45"/>
                  </a:cubicBezTo>
                  <a:cubicBezTo>
                    <a:pt x="10" y="47"/>
                    <a:pt x="12" y="49"/>
                    <a:pt x="15" y="51"/>
                  </a:cubicBezTo>
                  <a:cubicBezTo>
                    <a:pt x="18" y="52"/>
                    <a:pt x="21" y="53"/>
                    <a:pt x="24" y="53"/>
                  </a:cubicBezTo>
                  <a:cubicBezTo>
                    <a:pt x="26" y="53"/>
                    <a:pt x="27" y="53"/>
                    <a:pt x="29" y="53"/>
                  </a:cubicBezTo>
                  <a:cubicBezTo>
                    <a:pt x="30" y="52"/>
                    <a:pt x="31" y="52"/>
                    <a:pt x="33" y="51"/>
                  </a:cubicBezTo>
                  <a:cubicBezTo>
                    <a:pt x="34" y="51"/>
                    <a:pt x="35" y="50"/>
                    <a:pt x="35" y="49"/>
                  </a:cubicBezTo>
                  <a:cubicBezTo>
                    <a:pt x="36" y="48"/>
                    <a:pt x="36" y="46"/>
                    <a:pt x="36" y="45"/>
                  </a:cubicBezTo>
                  <a:cubicBezTo>
                    <a:pt x="36" y="42"/>
                    <a:pt x="35" y="40"/>
                    <a:pt x="32" y="38"/>
                  </a:cubicBezTo>
                  <a:cubicBezTo>
                    <a:pt x="30" y="37"/>
                    <a:pt x="26" y="36"/>
                    <a:pt x="21" y="35"/>
                  </a:cubicBezTo>
                  <a:cubicBezTo>
                    <a:pt x="19" y="34"/>
                    <a:pt x="17" y="34"/>
                    <a:pt x="15" y="33"/>
                  </a:cubicBezTo>
                  <a:cubicBezTo>
                    <a:pt x="13" y="32"/>
                    <a:pt x="11" y="31"/>
                    <a:pt x="9" y="30"/>
                  </a:cubicBezTo>
                  <a:cubicBezTo>
                    <a:pt x="7" y="29"/>
                    <a:pt x="6" y="27"/>
                    <a:pt x="5" y="25"/>
                  </a:cubicBezTo>
                  <a:cubicBezTo>
                    <a:pt x="4" y="23"/>
                    <a:pt x="3" y="21"/>
                    <a:pt x="3" y="18"/>
                  </a:cubicBezTo>
                  <a:cubicBezTo>
                    <a:pt x="3" y="15"/>
                    <a:pt x="4" y="12"/>
                    <a:pt x="5" y="10"/>
                  </a:cubicBezTo>
                  <a:cubicBezTo>
                    <a:pt x="7" y="8"/>
                    <a:pt x="8" y="6"/>
                    <a:pt x="10" y="4"/>
                  </a:cubicBezTo>
                  <a:cubicBezTo>
                    <a:pt x="13" y="3"/>
                    <a:pt x="15" y="2"/>
                    <a:pt x="18" y="1"/>
                  </a:cubicBezTo>
                  <a:cubicBezTo>
                    <a:pt x="20" y="0"/>
                    <a:pt x="23" y="0"/>
                    <a:pt x="26" y="0"/>
                  </a:cubicBezTo>
                  <a:cubicBezTo>
                    <a:pt x="30" y="0"/>
                    <a:pt x="34" y="1"/>
                    <a:pt x="38" y="2"/>
                  </a:cubicBezTo>
                  <a:cubicBezTo>
                    <a:pt x="42" y="4"/>
                    <a:pt x="45" y="7"/>
                    <a:pt x="47" y="10"/>
                  </a:cubicBezTo>
                  <a:cubicBezTo>
                    <a:pt x="39" y="17"/>
                    <a:pt x="39" y="17"/>
                    <a:pt x="39" y="17"/>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11476038" y="-627063"/>
              <a:ext cx="198438" cy="236538"/>
            </a:xfrm>
            <a:custGeom>
              <a:avLst/>
              <a:gdLst>
                <a:gd name="T0" fmla="*/ 38 w 53"/>
                <a:gd name="T1" fmla="*/ 33 h 63"/>
                <a:gd name="T2" fmla="*/ 29 w 53"/>
                <a:gd name="T3" fmla="*/ 33 h 63"/>
                <a:gd name="T4" fmla="*/ 21 w 53"/>
                <a:gd name="T5" fmla="*/ 35 h 63"/>
                <a:gd name="T6" fmla="*/ 14 w 53"/>
                <a:gd name="T7" fmla="*/ 38 h 63"/>
                <a:gd name="T8" fmla="*/ 12 w 53"/>
                <a:gd name="T9" fmla="*/ 44 h 63"/>
                <a:gd name="T10" fmla="*/ 13 w 53"/>
                <a:gd name="T11" fmla="*/ 48 h 63"/>
                <a:gd name="T12" fmla="*/ 16 w 53"/>
                <a:gd name="T13" fmla="*/ 51 h 63"/>
                <a:gd name="T14" fmla="*/ 20 w 53"/>
                <a:gd name="T15" fmla="*/ 53 h 63"/>
                <a:gd name="T16" fmla="*/ 24 w 53"/>
                <a:gd name="T17" fmla="*/ 53 h 63"/>
                <a:gd name="T18" fmla="*/ 37 w 53"/>
                <a:gd name="T19" fmla="*/ 48 h 63"/>
                <a:gd name="T20" fmla="*/ 41 w 53"/>
                <a:gd name="T21" fmla="*/ 36 h 63"/>
                <a:gd name="T22" fmla="*/ 41 w 53"/>
                <a:gd name="T23" fmla="*/ 33 h 63"/>
                <a:gd name="T24" fmla="*/ 38 w 53"/>
                <a:gd name="T25" fmla="*/ 33 h 63"/>
                <a:gd name="T26" fmla="*/ 41 w 53"/>
                <a:gd name="T27" fmla="*/ 23 h 63"/>
                <a:gd name="T28" fmla="*/ 37 w 53"/>
                <a:gd name="T29" fmla="*/ 13 h 63"/>
                <a:gd name="T30" fmla="*/ 27 w 53"/>
                <a:gd name="T31" fmla="*/ 10 h 63"/>
                <a:gd name="T32" fmla="*/ 17 w 53"/>
                <a:gd name="T33" fmla="*/ 11 h 63"/>
                <a:gd name="T34" fmla="*/ 10 w 53"/>
                <a:gd name="T35" fmla="*/ 16 h 63"/>
                <a:gd name="T36" fmla="*/ 3 w 53"/>
                <a:gd name="T37" fmla="*/ 9 h 63"/>
                <a:gd name="T38" fmla="*/ 14 w 53"/>
                <a:gd name="T39" fmla="*/ 2 h 63"/>
                <a:gd name="T40" fmla="*/ 28 w 53"/>
                <a:gd name="T41" fmla="*/ 0 h 63"/>
                <a:gd name="T42" fmla="*/ 39 w 53"/>
                <a:gd name="T43" fmla="*/ 2 h 63"/>
                <a:gd name="T44" fmla="*/ 47 w 53"/>
                <a:gd name="T45" fmla="*/ 7 h 63"/>
                <a:gd name="T46" fmla="*/ 51 w 53"/>
                <a:gd name="T47" fmla="*/ 14 h 63"/>
                <a:gd name="T48" fmla="*/ 53 w 53"/>
                <a:gd name="T49" fmla="*/ 23 h 63"/>
                <a:gd name="T50" fmla="*/ 53 w 53"/>
                <a:gd name="T51" fmla="*/ 49 h 63"/>
                <a:gd name="T52" fmla="*/ 53 w 53"/>
                <a:gd name="T53" fmla="*/ 56 h 63"/>
                <a:gd name="T54" fmla="*/ 53 w 53"/>
                <a:gd name="T55" fmla="*/ 61 h 63"/>
                <a:gd name="T56" fmla="*/ 43 w 53"/>
                <a:gd name="T57" fmla="*/ 61 h 63"/>
                <a:gd name="T58" fmla="*/ 42 w 53"/>
                <a:gd name="T59" fmla="*/ 53 h 63"/>
                <a:gd name="T60" fmla="*/ 41 w 53"/>
                <a:gd name="T61" fmla="*/ 53 h 63"/>
                <a:gd name="T62" fmla="*/ 33 w 53"/>
                <a:gd name="T63" fmla="*/ 60 h 63"/>
                <a:gd name="T64" fmla="*/ 21 w 53"/>
                <a:gd name="T65" fmla="*/ 63 h 63"/>
                <a:gd name="T66" fmla="*/ 14 w 53"/>
                <a:gd name="T67" fmla="*/ 62 h 63"/>
                <a:gd name="T68" fmla="*/ 7 w 53"/>
                <a:gd name="T69" fmla="*/ 59 h 63"/>
                <a:gd name="T70" fmla="*/ 2 w 53"/>
                <a:gd name="T71" fmla="*/ 53 h 63"/>
                <a:gd name="T72" fmla="*/ 0 w 53"/>
                <a:gd name="T73" fmla="*/ 44 h 63"/>
                <a:gd name="T74" fmla="*/ 3 w 53"/>
                <a:gd name="T75" fmla="*/ 34 h 63"/>
                <a:gd name="T76" fmla="*/ 13 w 53"/>
                <a:gd name="T77" fmla="*/ 28 h 63"/>
                <a:gd name="T78" fmla="*/ 26 w 53"/>
                <a:gd name="T79" fmla="*/ 25 h 63"/>
                <a:gd name="T80" fmla="*/ 41 w 53"/>
                <a:gd name="T81" fmla="*/ 24 h 63"/>
                <a:gd name="T82" fmla="*/ 41 w 53"/>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3">
                  <a:moveTo>
                    <a:pt x="38" y="33"/>
                  </a:moveTo>
                  <a:cubicBezTo>
                    <a:pt x="35" y="33"/>
                    <a:pt x="32" y="33"/>
                    <a:pt x="29" y="33"/>
                  </a:cubicBezTo>
                  <a:cubicBezTo>
                    <a:pt x="26" y="33"/>
                    <a:pt x="23" y="34"/>
                    <a:pt x="21" y="35"/>
                  </a:cubicBezTo>
                  <a:cubicBezTo>
                    <a:pt x="18" y="35"/>
                    <a:pt x="16" y="37"/>
                    <a:pt x="14" y="38"/>
                  </a:cubicBezTo>
                  <a:cubicBezTo>
                    <a:pt x="13" y="40"/>
                    <a:pt x="12" y="42"/>
                    <a:pt x="12" y="44"/>
                  </a:cubicBezTo>
                  <a:cubicBezTo>
                    <a:pt x="12" y="46"/>
                    <a:pt x="12" y="47"/>
                    <a:pt x="13" y="48"/>
                  </a:cubicBezTo>
                  <a:cubicBezTo>
                    <a:pt x="14" y="50"/>
                    <a:pt x="15" y="51"/>
                    <a:pt x="16" y="51"/>
                  </a:cubicBezTo>
                  <a:cubicBezTo>
                    <a:pt x="17" y="52"/>
                    <a:pt x="18" y="53"/>
                    <a:pt x="20" y="53"/>
                  </a:cubicBezTo>
                  <a:cubicBezTo>
                    <a:pt x="21" y="53"/>
                    <a:pt x="23" y="53"/>
                    <a:pt x="24" y="53"/>
                  </a:cubicBezTo>
                  <a:cubicBezTo>
                    <a:pt x="30" y="53"/>
                    <a:pt x="34" y="52"/>
                    <a:pt x="37" y="48"/>
                  </a:cubicBezTo>
                  <a:cubicBezTo>
                    <a:pt x="40" y="45"/>
                    <a:pt x="41" y="41"/>
                    <a:pt x="41" y="36"/>
                  </a:cubicBezTo>
                  <a:cubicBezTo>
                    <a:pt x="41" y="33"/>
                    <a:pt x="41" y="33"/>
                    <a:pt x="41" y="33"/>
                  </a:cubicBezTo>
                  <a:cubicBezTo>
                    <a:pt x="38" y="33"/>
                    <a:pt x="38" y="33"/>
                    <a:pt x="38" y="33"/>
                  </a:cubicBezTo>
                  <a:close/>
                  <a:moveTo>
                    <a:pt x="41" y="23"/>
                  </a:moveTo>
                  <a:cubicBezTo>
                    <a:pt x="41" y="18"/>
                    <a:pt x="40" y="15"/>
                    <a:pt x="37" y="13"/>
                  </a:cubicBezTo>
                  <a:cubicBezTo>
                    <a:pt x="35" y="11"/>
                    <a:pt x="31" y="10"/>
                    <a:pt x="27" y="10"/>
                  </a:cubicBezTo>
                  <a:cubicBezTo>
                    <a:pt x="23" y="10"/>
                    <a:pt x="20" y="10"/>
                    <a:pt x="17" y="11"/>
                  </a:cubicBezTo>
                  <a:cubicBezTo>
                    <a:pt x="14" y="13"/>
                    <a:pt x="12" y="14"/>
                    <a:pt x="10" y="16"/>
                  </a:cubicBezTo>
                  <a:cubicBezTo>
                    <a:pt x="3" y="9"/>
                    <a:pt x="3" y="9"/>
                    <a:pt x="3" y="9"/>
                  </a:cubicBezTo>
                  <a:cubicBezTo>
                    <a:pt x="6" y="6"/>
                    <a:pt x="10" y="4"/>
                    <a:pt x="14" y="2"/>
                  </a:cubicBezTo>
                  <a:cubicBezTo>
                    <a:pt x="18" y="1"/>
                    <a:pt x="23" y="0"/>
                    <a:pt x="28" y="0"/>
                  </a:cubicBezTo>
                  <a:cubicBezTo>
                    <a:pt x="32" y="0"/>
                    <a:pt x="36" y="1"/>
                    <a:pt x="39" y="2"/>
                  </a:cubicBezTo>
                  <a:cubicBezTo>
                    <a:pt x="42" y="3"/>
                    <a:pt x="45" y="5"/>
                    <a:pt x="47" y="7"/>
                  </a:cubicBezTo>
                  <a:cubicBezTo>
                    <a:pt x="49" y="9"/>
                    <a:pt x="50" y="11"/>
                    <a:pt x="51" y="14"/>
                  </a:cubicBezTo>
                  <a:cubicBezTo>
                    <a:pt x="52" y="17"/>
                    <a:pt x="53" y="20"/>
                    <a:pt x="53" y="23"/>
                  </a:cubicBezTo>
                  <a:cubicBezTo>
                    <a:pt x="53" y="49"/>
                    <a:pt x="53" y="49"/>
                    <a:pt x="53" y="49"/>
                  </a:cubicBezTo>
                  <a:cubicBezTo>
                    <a:pt x="53" y="51"/>
                    <a:pt x="53" y="53"/>
                    <a:pt x="53" y="56"/>
                  </a:cubicBezTo>
                  <a:cubicBezTo>
                    <a:pt x="53" y="58"/>
                    <a:pt x="53" y="60"/>
                    <a:pt x="53" y="61"/>
                  </a:cubicBezTo>
                  <a:cubicBezTo>
                    <a:pt x="43" y="61"/>
                    <a:pt x="43" y="61"/>
                    <a:pt x="43" y="61"/>
                  </a:cubicBezTo>
                  <a:cubicBezTo>
                    <a:pt x="42" y="58"/>
                    <a:pt x="42" y="55"/>
                    <a:pt x="42" y="53"/>
                  </a:cubicBezTo>
                  <a:cubicBezTo>
                    <a:pt x="41" y="53"/>
                    <a:pt x="41" y="53"/>
                    <a:pt x="41" y="53"/>
                  </a:cubicBezTo>
                  <a:cubicBezTo>
                    <a:pt x="39" y="56"/>
                    <a:pt x="36" y="58"/>
                    <a:pt x="33" y="60"/>
                  </a:cubicBezTo>
                  <a:cubicBezTo>
                    <a:pt x="30" y="62"/>
                    <a:pt x="26" y="63"/>
                    <a:pt x="21" y="63"/>
                  </a:cubicBezTo>
                  <a:cubicBezTo>
                    <a:pt x="19" y="63"/>
                    <a:pt x="17" y="62"/>
                    <a:pt x="14" y="62"/>
                  </a:cubicBezTo>
                  <a:cubicBezTo>
                    <a:pt x="12" y="61"/>
                    <a:pt x="9" y="60"/>
                    <a:pt x="7" y="59"/>
                  </a:cubicBezTo>
                  <a:cubicBezTo>
                    <a:pt x="5" y="57"/>
                    <a:pt x="3" y="55"/>
                    <a:pt x="2" y="53"/>
                  </a:cubicBezTo>
                  <a:cubicBezTo>
                    <a:pt x="1" y="51"/>
                    <a:pt x="0" y="48"/>
                    <a:pt x="0" y="44"/>
                  </a:cubicBezTo>
                  <a:cubicBezTo>
                    <a:pt x="0" y="40"/>
                    <a:pt x="1" y="36"/>
                    <a:pt x="3" y="34"/>
                  </a:cubicBezTo>
                  <a:cubicBezTo>
                    <a:pt x="6" y="31"/>
                    <a:pt x="9" y="29"/>
                    <a:pt x="13" y="28"/>
                  </a:cubicBezTo>
                  <a:cubicBezTo>
                    <a:pt x="17" y="26"/>
                    <a:pt x="21" y="25"/>
                    <a:pt x="26" y="25"/>
                  </a:cubicBezTo>
                  <a:cubicBezTo>
                    <a:pt x="31" y="24"/>
                    <a:pt x="36" y="24"/>
                    <a:pt x="41" y="24"/>
                  </a:cubicBezTo>
                  <a:cubicBezTo>
                    <a:pt x="41" y="23"/>
                    <a:pt x="41" y="23"/>
                    <a:pt x="41"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11734801" y="-627063"/>
              <a:ext cx="131763" cy="228600"/>
            </a:xfrm>
            <a:custGeom>
              <a:avLst/>
              <a:gdLst>
                <a:gd name="T0" fmla="*/ 0 w 35"/>
                <a:gd name="T1" fmla="*/ 8 h 61"/>
                <a:gd name="T2" fmla="*/ 0 w 35"/>
                <a:gd name="T3" fmla="*/ 2 h 61"/>
                <a:gd name="T4" fmla="*/ 11 w 35"/>
                <a:gd name="T5" fmla="*/ 2 h 61"/>
                <a:gd name="T6" fmla="*/ 11 w 35"/>
                <a:gd name="T7" fmla="*/ 7 h 61"/>
                <a:gd name="T8" fmla="*/ 11 w 35"/>
                <a:gd name="T9" fmla="*/ 12 h 61"/>
                <a:gd name="T10" fmla="*/ 12 w 35"/>
                <a:gd name="T11" fmla="*/ 12 h 61"/>
                <a:gd name="T12" fmla="*/ 19 w 35"/>
                <a:gd name="T13" fmla="*/ 3 h 61"/>
                <a:gd name="T14" fmla="*/ 30 w 35"/>
                <a:gd name="T15" fmla="*/ 0 h 61"/>
                <a:gd name="T16" fmla="*/ 35 w 35"/>
                <a:gd name="T17" fmla="*/ 0 h 61"/>
                <a:gd name="T18" fmla="*/ 34 w 35"/>
                <a:gd name="T19" fmla="*/ 11 h 61"/>
                <a:gd name="T20" fmla="*/ 29 w 35"/>
                <a:gd name="T21" fmla="*/ 11 h 61"/>
                <a:gd name="T22" fmla="*/ 21 w 35"/>
                <a:gd name="T23" fmla="*/ 12 h 61"/>
                <a:gd name="T24" fmla="*/ 16 w 35"/>
                <a:gd name="T25" fmla="*/ 17 h 61"/>
                <a:gd name="T26" fmla="*/ 13 w 35"/>
                <a:gd name="T27" fmla="*/ 23 h 61"/>
                <a:gd name="T28" fmla="*/ 12 w 35"/>
                <a:gd name="T29" fmla="*/ 30 h 61"/>
                <a:gd name="T30" fmla="*/ 12 w 35"/>
                <a:gd name="T31" fmla="*/ 61 h 61"/>
                <a:gd name="T32" fmla="*/ 0 w 35"/>
                <a:gd name="T33" fmla="*/ 61 h 61"/>
                <a:gd name="T34" fmla="*/ 0 w 35"/>
                <a:gd name="T35" fmla="*/ 14 h 61"/>
                <a:gd name="T36" fmla="*/ 0 w 35"/>
                <a:gd name="T3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1">
                  <a:moveTo>
                    <a:pt x="0" y="8"/>
                  </a:moveTo>
                  <a:cubicBezTo>
                    <a:pt x="0" y="6"/>
                    <a:pt x="0" y="4"/>
                    <a:pt x="0" y="2"/>
                  </a:cubicBezTo>
                  <a:cubicBezTo>
                    <a:pt x="11" y="2"/>
                    <a:pt x="11" y="2"/>
                    <a:pt x="11" y="2"/>
                  </a:cubicBezTo>
                  <a:cubicBezTo>
                    <a:pt x="11" y="3"/>
                    <a:pt x="11" y="5"/>
                    <a:pt x="11" y="7"/>
                  </a:cubicBezTo>
                  <a:cubicBezTo>
                    <a:pt x="11" y="9"/>
                    <a:pt x="11" y="10"/>
                    <a:pt x="11" y="12"/>
                  </a:cubicBezTo>
                  <a:cubicBezTo>
                    <a:pt x="12" y="12"/>
                    <a:pt x="12" y="12"/>
                    <a:pt x="12" y="12"/>
                  </a:cubicBezTo>
                  <a:cubicBezTo>
                    <a:pt x="13" y="8"/>
                    <a:pt x="16" y="5"/>
                    <a:pt x="19" y="3"/>
                  </a:cubicBezTo>
                  <a:cubicBezTo>
                    <a:pt x="22" y="1"/>
                    <a:pt x="26" y="0"/>
                    <a:pt x="30" y="0"/>
                  </a:cubicBezTo>
                  <a:cubicBezTo>
                    <a:pt x="32" y="0"/>
                    <a:pt x="33" y="0"/>
                    <a:pt x="35" y="0"/>
                  </a:cubicBezTo>
                  <a:cubicBezTo>
                    <a:pt x="34" y="11"/>
                    <a:pt x="34" y="11"/>
                    <a:pt x="34" y="11"/>
                  </a:cubicBezTo>
                  <a:cubicBezTo>
                    <a:pt x="32" y="11"/>
                    <a:pt x="31" y="11"/>
                    <a:pt x="29" y="11"/>
                  </a:cubicBezTo>
                  <a:cubicBezTo>
                    <a:pt x="26" y="11"/>
                    <a:pt x="23" y="11"/>
                    <a:pt x="21" y="12"/>
                  </a:cubicBezTo>
                  <a:cubicBezTo>
                    <a:pt x="19" y="13"/>
                    <a:pt x="17" y="15"/>
                    <a:pt x="16" y="17"/>
                  </a:cubicBezTo>
                  <a:cubicBezTo>
                    <a:pt x="15" y="18"/>
                    <a:pt x="14" y="20"/>
                    <a:pt x="13" y="23"/>
                  </a:cubicBezTo>
                  <a:cubicBezTo>
                    <a:pt x="12" y="25"/>
                    <a:pt x="12" y="27"/>
                    <a:pt x="12" y="30"/>
                  </a:cubicBezTo>
                  <a:cubicBezTo>
                    <a:pt x="12" y="61"/>
                    <a:pt x="12" y="61"/>
                    <a:pt x="12" y="61"/>
                  </a:cubicBezTo>
                  <a:cubicBezTo>
                    <a:pt x="0" y="61"/>
                    <a:pt x="0" y="61"/>
                    <a:pt x="0" y="61"/>
                  </a:cubicBezTo>
                  <a:cubicBezTo>
                    <a:pt x="0" y="14"/>
                    <a:pt x="0" y="14"/>
                    <a:pt x="0" y="14"/>
                  </a:cubicBezTo>
                  <a:cubicBezTo>
                    <a:pt x="0" y="13"/>
                    <a:pt x="0" y="11"/>
                    <a:pt x="0"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11880851" y="-627063"/>
              <a:ext cx="225425" cy="236538"/>
            </a:xfrm>
            <a:custGeom>
              <a:avLst/>
              <a:gdLst>
                <a:gd name="T0" fmla="*/ 47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7 w 60"/>
                <a:gd name="T19" fmla="*/ 26 h 63"/>
                <a:gd name="T20" fmla="*/ 60 w 60"/>
                <a:gd name="T21" fmla="*/ 31 h 63"/>
                <a:gd name="T22" fmla="*/ 60 w 60"/>
                <a:gd name="T23" fmla="*/ 33 h 63"/>
                <a:gd name="T24" fmla="*/ 59 w 60"/>
                <a:gd name="T25" fmla="*/ 35 h 63"/>
                <a:gd name="T26" fmla="*/ 12 w 60"/>
                <a:gd name="T27" fmla="*/ 35 h 63"/>
                <a:gd name="T28" fmla="*/ 14 w 60"/>
                <a:gd name="T29" fmla="*/ 42 h 63"/>
                <a:gd name="T30" fmla="*/ 18 w 60"/>
                <a:gd name="T31" fmla="*/ 48 h 63"/>
                <a:gd name="T32" fmla="*/ 24 w 60"/>
                <a:gd name="T33" fmla="*/ 51 h 63"/>
                <a:gd name="T34" fmla="*/ 31 w 60"/>
                <a:gd name="T35" fmla="*/ 53 h 63"/>
                <a:gd name="T36" fmla="*/ 42 w 60"/>
                <a:gd name="T37" fmla="*/ 50 h 63"/>
                <a:gd name="T38" fmla="*/ 49 w 60"/>
                <a:gd name="T39" fmla="*/ 44 h 63"/>
                <a:gd name="T40" fmla="*/ 57 w 60"/>
                <a:gd name="T41" fmla="*/ 50 h 63"/>
                <a:gd name="T42" fmla="*/ 46 w 60"/>
                <a:gd name="T43" fmla="*/ 60 h 63"/>
                <a:gd name="T44" fmla="*/ 31 w 60"/>
                <a:gd name="T45" fmla="*/ 63 h 63"/>
                <a:gd name="T46" fmla="*/ 19 w 60"/>
                <a:gd name="T47" fmla="*/ 60 h 63"/>
                <a:gd name="T48" fmla="*/ 9 w 60"/>
                <a:gd name="T49" fmla="*/ 54 h 63"/>
                <a:gd name="T50" fmla="*/ 2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7" y="26"/>
                  </a:moveTo>
                  <a:cubicBezTo>
                    <a:pt x="47"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1" y="11"/>
                    <a:pt x="20" y="13"/>
                    <a:pt x="18" y="14"/>
                  </a:cubicBezTo>
                  <a:cubicBezTo>
                    <a:pt x="16" y="16"/>
                    <a:pt x="15" y="17"/>
                    <a:pt x="14" y="19"/>
                  </a:cubicBezTo>
                  <a:cubicBezTo>
                    <a:pt x="13" y="22"/>
                    <a:pt x="12" y="24"/>
                    <a:pt x="12" y="26"/>
                  </a:cubicBezTo>
                  <a:cubicBezTo>
                    <a:pt x="47" y="26"/>
                    <a:pt x="47" y="26"/>
                    <a:pt x="47" y="26"/>
                  </a:cubicBezTo>
                  <a:close/>
                  <a:moveTo>
                    <a:pt x="60" y="31"/>
                  </a:moveTo>
                  <a:cubicBezTo>
                    <a:pt x="60" y="32"/>
                    <a:pt x="60" y="32"/>
                    <a:pt x="60" y="33"/>
                  </a:cubicBezTo>
                  <a:cubicBezTo>
                    <a:pt x="60"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2" y="6"/>
                    <a:pt x="15" y="4"/>
                    <a:pt x="19" y="2"/>
                  </a:cubicBezTo>
                  <a:cubicBezTo>
                    <a:pt x="22" y="1"/>
                    <a:pt x="26"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12260263" y="-627063"/>
              <a:ext cx="198438" cy="228600"/>
            </a:xfrm>
            <a:custGeom>
              <a:avLst/>
              <a:gdLst>
                <a:gd name="T0" fmla="*/ 11 w 53"/>
                <a:gd name="T1" fmla="*/ 2 h 61"/>
                <a:gd name="T2" fmla="*/ 11 w 53"/>
                <a:gd name="T3" fmla="*/ 7 h 61"/>
                <a:gd name="T4" fmla="*/ 11 w 53"/>
                <a:gd name="T5" fmla="*/ 11 h 61"/>
                <a:gd name="T6" fmla="*/ 12 w 53"/>
                <a:gd name="T7" fmla="*/ 11 h 61"/>
                <a:gd name="T8" fmla="*/ 15 w 53"/>
                <a:gd name="T9" fmla="*/ 7 h 61"/>
                <a:gd name="T10" fmla="*/ 19 w 53"/>
                <a:gd name="T11" fmla="*/ 3 h 61"/>
                <a:gd name="T12" fmla="*/ 25 w 53"/>
                <a:gd name="T13" fmla="*/ 1 h 61"/>
                <a:gd name="T14" fmla="*/ 31 w 53"/>
                <a:gd name="T15" fmla="*/ 0 h 61"/>
                <a:gd name="T16" fmla="*/ 41 w 53"/>
                <a:gd name="T17" fmla="*/ 2 h 61"/>
                <a:gd name="T18" fmla="*/ 48 w 53"/>
                <a:gd name="T19" fmla="*/ 7 h 61"/>
                <a:gd name="T20" fmla="*/ 52 w 53"/>
                <a:gd name="T21" fmla="*/ 15 h 61"/>
                <a:gd name="T22" fmla="*/ 53 w 53"/>
                <a:gd name="T23" fmla="*/ 24 h 61"/>
                <a:gd name="T24" fmla="*/ 53 w 53"/>
                <a:gd name="T25" fmla="*/ 61 h 61"/>
                <a:gd name="T26" fmla="*/ 41 w 53"/>
                <a:gd name="T27" fmla="*/ 61 h 61"/>
                <a:gd name="T28" fmla="*/ 41 w 53"/>
                <a:gd name="T29" fmla="*/ 28 h 61"/>
                <a:gd name="T30" fmla="*/ 41 w 53"/>
                <a:gd name="T31" fmla="*/ 21 h 61"/>
                <a:gd name="T32" fmla="*/ 39 w 53"/>
                <a:gd name="T33" fmla="*/ 15 h 61"/>
                <a:gd name="T34" fmla="*/ 35 w 53"/>
                <a:gd name="T35" fmla="*/ 11 h 61"/>
                <a:gd name="T36" fmla="*/ 28 w 53"/>
                <a:gd name="T37" fmla="*/ 10 h 61"/>
                <a:gd name="T38" fmla="*/ 16 w 53"/>
                <a:gd name="T39" fmla="*/ 15 h 61"/>
                <a:gd name="T40" fmla="*/ 12 w 53"/>
                <a:gd name="T41" fmla="*/ 29 h 61"/>
                <a:gd name="T42" fmla="*/ 12 w 53"/>
                <a:gd name="T43" fmla="*/ 61 h 61"/>
                <a:gd name="T44" fmla="*/ 0 w 53"/>
                <a:gd name="T45" fmla="*/ 61 h 61"/>
                <a:gd name="T46" fmla="*/ 0 w 53"/>
                <a:gd name="T47" fmla="*/ 14 h 61"/>
                <a:gd name="T48" fmla="*/ 0 w 53"/>
                <a:gd name="T49" fmla="*/ 8 h 61"/>
                <a:gd name="T50" fmla="*/ 0 w 53"/>
                <a:gd name="T51" fmla="*/ 2 h 61"/>
                <a:gd name="T52" fmla="*/ 11 w 53"/>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61">
                  <a:moveTo>
                    <a:pt x="11" y="2"/>
                  </a:moveTo>
                  <a:cubicBezTo>
                    <a:pt x="11" y="3"/>
                    <a:pt x="11" y="5"/>
                    <a:pt x="11" y="7"/>
                  </a:cubicBezTo>
                  <a:cubicBezTo>
                    <a:pt x="11" y="9"/>
                    <a:pt x="11" y="10"/>
                    <a:pt x="11" y="11"/>
                  </a:cubicBezTo>
                  <a:cubicBezTo>
                    <a:pt x="12" y="11"/>
                    <a:pt x="12" y="11"/>
                    <a:pt x="12" y="11"/>
                  </a:cubicBezTo>
                  <a:cubicBezTo>
                    <a:pt x="12" y="10"/>
                    <a:pt x="14" y="8"/>
                    <a:pt x="15" y="7"/>
                  </a:cubicBezTo>
                  <a:cubicBezTo>
                    <a:pt x="16" y="6"/>
                    <a:pt x="18" y="4"/>
                    <a:pt x="19" y="3"/>
                  </a:cubicBezTo>
                  <a:cubicBezTo>
                    <a:pt x="21" y="2"/>
                    <a:pt x="23" y="1"/>
                    <a:pt x="25" y="1"/>
                  </a:cubicBezTo>
                  <a:cubicBezTo>
                    <a:pt x="27" y="0"/>
                    <a:pt x="29" y="0"/>
                    <a:pt x="31" y="0"/>
                  </a:cubicBezTo>
                  <a:cubicBezTo>
                    <a:pt x="35" y="0"/>
                    <a:pt x="38" y="1"/>
                    <a:pt x="41" y="2"/>
                  </a:cubicBezTo>
                  <a:cubicBezTo>
                    <a:pt x="44" y="3"/>
                    <a:pt x="46" y="5"/>
                    <a:pt x="48" y="7"/>
                  </a:cubicBezTo>
                  <a:cubicBezTo>
                    <a:pt x="50" y="9"/>
                    <a:pt x="51" y="12"/>
                    <a:pt x="52" y="15"/>
                  </a:cubicBezTo>
                  <a:cubicBezTo>
                    <a:pt x="53" y="18"/>
                    <a:pt x="53" y="21"/>
                    <a:pt x="53" y="24"/>
                  </a:cubicBezTo>
                  <a:cubicBezTo>
                    <a:pt x="53" y="61"/>
                    <a:pt x="53" y="61"/>
                    <a:pt x="53" y="61"/>
                  </a:cubicBezTo>
                  <a:cubicBezTo>
                    <a:pt x="41" y="61"/>
                    <a:pt x="41" y="61"/>
                    <a:pt x="41" y="61"/>
                  </a:cubicBezTo>
                  <a:cubicBezTo>
                    <a:pt x="41" y="28"/>
                    <a:pt x="41" y="28"/>
                    <a:pt x="41" y="28"/>
                  </a:cubicBezTo>
                  <a:cubicBezTo>
                    <a:pt x="41" y="26"/>
                    <a:pt x="41" y="23"/>
                    <a:pt x="41" y="21"/>
                  </a:cubicBezTo>
                  <a:cubicBezTo>
                    <a:pt x="41" y="19"/>
                    <a:pt x="40" y="17"/>
                    <a:pt x="39" y="15"/>
                  </a:cubicBezTo>
                  <a:cubicBezTo>
                    <a:pt x="38" y="14"/>
                    <a:pt x="36" y="12"/>
                    <a:pt x="35" y="11"/>
                  </a:cubicBezTo>
                  <a:cubicBezTo>
                    <a:pt x="33" y="10"/>
                    <a:pt x="31" y="10"/>
                    <a:pt x="28" y="10"/>
                  </a:cubicBezTo>
                  <a:cubicBezTo>
                    <a:pt x="23" y="10"/>
                    <a:pt x="19" y="12"/>
                    <a:pt x="16" y="15"/>
                  </a:cubicBezTo>
                  <a:cubicBezTo>
                    <a:pt x="13" y="19"/>
                    <a:pt x="12" y="24"/>
                    <a:pt x="12" y="29"/>
                  </a:cubicBezTo>
                  <a:cubicBezTo>
                    <a:pt x="12" y="61"/>
                    <a:pt x="12" y="61"/>
                    <a:pt x="12" y="61"/>
                  </a:cubicBezTo>
                  <a:cubicBezTo>
                    <a:pt x="0" y="61"/>
                    <a:pt x="0" y="61"/>
                    <a:pt x="0" y="61"/>
                  </a:cubicBezTo>
                  <a:cubicBezTo>
                    <a:pt x="0" y="14"/>
                    <a:pt x="0" y="14"/>
                    <a:pt x="0" y="14"/>
                  </a:cubicBezTo>
                  <a:cubicBezTo>
                    <a:pt x="0" y="13"/>
                    <a:pt x="0" y="11"/>
                    <a:pt x="0" y="8"/>
                  </a:cubicBezTo>
                  <a:cubicBezTo>
                    <a:pt x="0" y="6"/>
                    <a:pt x="0" y="4"/>
                    <a:pt x="0" y="2"/>
                  </a:cubicBezTo>
                  <a:cubicBezTo>
                    <a:pt x="11" y="2"/>
                    <a:pt x="11" y="2"/>
                    <a:pt x="11"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userDrawn="1"/>
          </p:nvSpPr>
          <p:spPr bwMode="auto">
            <a:xfrm>
              <a:off x="12507913" y="-627063"/>
              <a:ext cx="239713" cy="236538"/>
            </a:xfrm>
            <a:custGeom>
              <a:avLst/>
              <a:gdLst>
                <a:gd name="T0" fmla="*/ 52 w 64"/>
                <a:gd name="T1" fmla="*/ 31 h 63"/>
                <a:gd name="T2" fmla="*/ 51 w 64"/>
                <a:gd name="T3" fmla="*/ 23 h 63"/>
                <a:gd name="T4" fmla="*/ 47 w 64"/>
                <a:gd name="T5" fmla="*/ 16 h 63"/>
                <a:gd name="T6" fmla="*/ 41 w 64"/>
                <a:gd name="T7" fmla="*/ 12 h 63"/>
                <a:gd name="T8" fmla="*/ 32 w 64"/>
                <a:gd name="T9" fmla="*/ 10 h 63"/>
                <a:gd name="T10" fmla="*/ 24 w 64"/>
                <a:gd name="T11" fmla="*/ 12 h 63"/>
                <a:gd name="T12" fmla="*/ 18 w 64"/>
                <a:gd name="T13" fmla="*/ 16 h 63"/>
                <a:gd name="T14" fmla="*/ 14 w 64"/>
                <a:gd name="T15" fmla="*/ 23 h 63"/>
                <a:gd name="T16" fmla="*/ 12 w 64"/>
                <a:gd name="T17" fmla="*/ 31 h 63"/>
                <a:gd name="T18" fmla="*/ 14 w 64"/>
                <a:gd name="T19" fmla="*/ 39 h 63"/>
                <a:gd name="T20" fmla="*/ 18 w 64"/>
                <a:gd name="T21" fmla="*/ 46 h 63"/>
                <a:gd name="T22" fmla="*/ 24 w 64"/>
                <a:gd name="T23" fmla="*/ 51 h 63"/>
                <a:gd name="T24" fmla="*/ 32 w 64"/>
                <a:gd name="T25" fmla="*/ 53 h 63"/>
                <a:gd name="T26" fmla="*/ 41 w 64"/>
                <a:gd name="T27" fmla="*/ 51 h 63"/>
                <a:gd name="T28" fmla="*/ 47 w 64"/>
                <a:gd name="T29" fmla="*/ 46 h 63"/>
                <a:gd name="T30" fmla="*/ 51 w 64"/>
                <a:gd name="T31" fmla="*/ 39 h 63"/>
                <a:gd name="T32" fmla="*/ 52 w 64"/>
                <a:gd name="T33" fmla="*/ 31 h 63"/>
                <a:gd name="T34" fmla="*/ 64 w 64"/>
                <a:gd name="T35" fmla="*/ 31 h 63"/>
                <a:gd name="T36" fmla="*/ 62 w 64"/>
                <a:gd name="T37" fmla="*/ 44 h 63"/>
                <a:gd name="T38" fmla="*/ 55 w 64"/>
                <a:gd name="T39" fmla="*/ 54 h 63"/>
                <a:gd name="T40" fmla="*/ 45 w 64"/>
                <a:gd name="T41" fmla="*/ 60 h 63"/>
                <a:gd name="T42" fmla="*/ 32 w 64"/>
                <a:gd name="T43" fmla="*/ 63 h 63"/>
                <a:gd name="T44" fmla="*/ 20 w 64"/>
                <a:gd name="T45" fmla="*/ 60 h 63"/>
                <a:gd name="T46" fmla="*/ 9 w 64"/>
                <a:gd name="T47" fmla="*/ 54 h 63"/>
                <a:gd name="T48" fmla="*/ 3 w 64"/>
                <a:gd name="T49" fmla="*/ 44 h 63"/>
                <a:gd name="T50" fmla="*/ 0 w 64"/>
                <a:gd name="T51" fmla="*/ 31 h 63"/>
                <a:gd name="T52" fmla="*/ 3 w 64"/>
                <a:gd name="T53" fmla="*/ 19 h 63"/>
                <a:gd name="T54" fmla="*/ 9 w 64"/>
                <a:gd name="T55" fmla="*/ 9 h 63"/>
                <a:gd name="T56" fmla="*/ 20 w 64"/>
                <a:gd name="T57" fmla="*/ 2 h 63"/>
                <a:gd name="T58" fmla="*/ 32 w 64"/>
                <a:gd name="T59" fmla="*/ 0 h 63"/>
                <a:gd name="T60" fmla="*/ 45 w 64"/>
                <a:gd name="T61" fmla="*/ 2 h 63"/>
                <a:gd name="T62" fmla="*/ 55 w 64"/>
                <a:gd name="T63" fmla="*/ 9 h 63"/>
                <a:gd name="T64" fmla="*/ 62 w 64"/>
                <a:gd name="T65" fmla="*/ 19 h 63"/>
                <a:gd name="T66" fmla="*/ 64 w 64"/>
                <a:gd name="T6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3">
                  <a:moveTo>
                    <a:pt x="52" y="31"/>
                  </a:moveTo>
                  <a:cubicBezTo>
                    <a:pt x="52" y="28"/>
                    <a:pt x="52" y="26"/>
                    <a:pt x="51" y="23"/>
                  </a:cubicBezTo>
                  <a:cubicBezTo>
                    <a:pt x="50" y="21"/>
                    <a:pt x="49" y="18"/>
                    <a:pt x="47" y="16"/>
                  </a:cubicBezTo>
                  <a:cubicBezTo>
                    <a:pt x="45" y="14"/>
                    <a:pt x="43" y="13"/>
                    <a:pt x="41" y="12"/>
                  </a:cubicBezTo>
                  <a:cubicBezTo>
                    <a:pt x="38" y="10"/>
                    <a:pt x="35" y="10"/>
                    <a:pt x="32" y="10"/>
                  </a:cubicBezTo>
                  <a:cubicBezTo>
                    <a:pt x="29" y="10"/>
                    <a:pt x="26" y="10"/>
                    <a:pt x="24" y="12"/>
                  </a:cubicBezTo>
                  <a:cubicBezTo>
                    <a:pt x="21" y="13"/>
                    <a:pt x="19" y="14"/>
                    <a:pt x="18" y="16"/>
                  </a:cubicBezTo>
                  <a:cubicBezTo>
                    <a:pt x="16" y="18"/>
                    <a:pt x="15" y="21"/>
                    <a:pt x="14" y="23"/>
                  </a:cubicBezTo>
                  <a:cubicBezTo>
                    <a:pt x="13" y="26"/>
                    <a:pt x="12" y="28"/>
                    <a:pt x="12" y="31"/>
                  </a:cubicBezTo>
                  <a:cubicBezTo>
                    <a:pt x="12" y="34"/>
                    <a:pt x="13" y="37"/>
                    <a:pt x="14" y="39"/>
                  </a:cubicBezTo>
                  <a:cubicBezTo>
                    <a:pt x="15" y="42"/>
                    <a:pt x="16" y="44"/>
                    <a:pt x="18" y="46"/>
                  </a:cubicBezTo>
                  <a:cubicBezTo>
                    <a:pt x="19" y="48"/>
                    <a:pt x="21" y="50"/>
                    <a:pt x="24" y="51"/>
                  </a:cubicBezTo>
                  <a:cubicBezTo>
                    <a:pt x="26" y="52"/>
                    <a:pt x="29" y="53"/>
                    <a:pt x="32" y="53"/>
                  </a:cubicBezTo>
                  <a:cubicBezTo>
                    <a:pt x="35" y="53"/>
                    <a:pt x="38" y="52"/>
                    <a:pt x="41" y="51"/>
                  </a:cubicBezTo>
                  <a:cubicBezTo>
                    <a:pt x="43" y="50"/>
                    <a:pt x="45" y="48"/>
                    <a:pt x="47" y="46"/>
                  </a:cubicBezTo>
                  <a:cubicBezTo>
                    <a:pt x="49" y="44"/>
                    <a:pt x="50" y="42"/>
                    <a:pt x="51" y="39"/>
                  </a:cubicBezTo>
                  <a:cubicBezTo>
                    <a:pt x="52" y="37"/>
                    <a:pt x="52" y="34"/>
                    <a:pt x="52" y="31"/>
                  </a:cubicBezTo>
                  <a:close/>
                  <a:moveTo>
                    <a:pt x="64" y="31"/>
                  </a:moveTo>
                  <a:cubicBezTo>
                    <a:pt x="64" y="36"/>
                    <a:pt x="64" y="40"/>
                    <a:pt x="62" y="44"/>
                  </a:cubicBezTo>
                  <a:cubicBezTo>
                    <a:pt x="60" y="48"/>
                    <a:pt x="58" y="51"/>
                    <a:pt x="55" y="54"/>
                  </a:cubicBezTo>
                  <a:cubicBezTo>
                    <a:pt x="52" y="57"/>
                    <a:pt x="49" y="59"/>
                    <a:pt x="45" y="60"/>
                  </a:cubicBezTo>
                  <a:cubicBezTo>
                    <a:pt x="41" y="62"/>
                    <a:pt x="37" y="63"/>
                    <a:pt x="32" y="63"/>
                  </a:cubicBezTo>
                  <a:cubicBezTo>
                    <a:pt x="28" y="63"/>
                    <a:pt x="24" y="62"/>
                    <a:pt x="20" y="60"/>
                  </a:cubicBezTo>
                  <a:cubicBezTo>
                    <a:pt x="16" y="59"/>
                    <a:pt x="12" y="57"/>
                    <a:pt x="9" y="54"/>
                  </a:cubicBezTo>
                  <a:cubicBezTo>
                    <a:pt x="7" y="51"/>
                    <a:pt x="4" y="48"/>
                    <a:pt x="3" y="44"/>
                  </a:cubicBezTo>
                  <a:cubicBezTo>
                    <a:pt x="1" y="40"/>
                    <a:pt x="0" y="36"/>
                    <a:pt x="0" y="31"/>
                  </a:cubicBezTo>
                  <a:cubicBezTo>
                    <a:pt x="0" y="27"/>
                    <a:pt x="1" y="22"/>
                    <a:pt x="3" y="19"/>
                  </a:cubicBezTo>
                  <a:cubicBezTo>
                    <a:pt x="4" y="15"/>
                    <a:pt x="7" y="12"/>
                    <a:pt x="9" y="9"/>
                  </a:cubicBezTo>
                  <a:cubicBezTo>
                    <a:pt x="12" y="6"/>
                    <a:pt x="16" y="4"/>
                    <a:pt x="20" y="2"/>
                  </a:cubicBezTo>
                  <a:cubicBezTo>
                    <a:pt x="24" y="1"/>
                    <a:pt x="28" y="0"/>
                    <a:pt x="32" y="0"/>
                  </a:cubicBezTo>
                  <a:cubicBezTo>
                    <a:pt x="37" y="0"/>
                    <a:pt x="41" y="1"/>
                    <a:pt x="45" y="2"/>
                  </a:cubicBezTo>
                  <a:cubicBezTo>
                    <a:pt x="49" y="4"/>
                    <a:pt x="52" y="6"/>
                    <a:pt x="55" y="9"/>
                  </a:cubicBezTo>
                  <a:cubicBezTo>
                    <a:pt x="58" y="12"/>
                    <a:pt x="60" y="15"/>
                    <a:pt x="62" y="19"/>
                  </a:cubicBezTo>
                  <a:cubicBezTo>
                    <a:pt x="64" y="22"/>
                    <a:pt x="64" y="27"/>
                    <a:pt x="64"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12777788" y="-620713"/>
              <a:ext cx="349250" cy="222250"/>
            </a:xfrm>
            <a:custGeom>
              <a:avLst/>
              <a:gdLst>
                <a:gd name="T0" fmla="*/ 31 w 220"/>
                <a:gd name="T1" fmla="*/ 0 h 140"/>
                <a:gd name="T2" fmla="*/ 62 w 220"/>
                <a:gd name="T3" fmla="*/ 107 h 140"/>
                <a:gd name="T4" fmla="*/ 62 w 220"/>
                <a:gd name="T5" fmla="*/ 107 h 140"/>
                <a:gd name="T6" fmla="*/ 95 w 220"/>
                <a:gd name="T7" fmla="*/ 0 h 140"/>
                <a:gd name="T8" fmla="*/ 126 w 220"/>
                <a:gd name="T9" fmla="*/ 0 h 140"/>
                <a:gd name="T10" fmla="*/ 159 w 220"/>
                <a:gd name="T11" fmla="*/ 107 h 140"/>
                <a:gd name="T12" fmla="*/ 161 w 220"/>
                <a:gd name="T13" fmla="*/ 107 h 140"/>
                <a:gd name="T14" fmla="*/ 192 w 220"/>
                <a:gd name="T15" fmla="*/ 0 h 140"/>
                <a:gd name="T16" fmla="*/ 220 w 220"/>
                <a:gd name="T17" fmla="*/ 0 h 140"/>
                <a:gd name="T18" fmla="*/ 175 w 220"/>
                <a:gd name="T19" fmla="*/ 140 h 140"/>
                <a:gd name="T20" fmla="*/ 145 w 220"/>
                <a:gd name="T21" fmla="*/ 140 h 140"/>
                <a:gd name="T22" fmla="*/ 111 w 220"/>
                <a:gd name="T23" fmla="*/ 34 h 140"/>
                <a:gd name="T24" fmla="*/ 109 w 220"/>
                <a:gd name="T25" fmla="*/ 34 h 140"/>
                <a:gd name="T26" fmla="*/ 76 w 220"/>
                <a:gd name="T27" fmla="*/ 140 h 140"/>
                <a:gd name="T28" fmla="*/ 48 w 220"/>
                <a:gd name="T29" fmla="*/ 140 h 140"/>
                <a:gd name="T30" fmla="*/ 0 w 220"/>
                <a:gd name="T31" fmla="*/ 0 h 140"/>
                <a:gd name="T32" fmla="*/ 31 w 220"/>
                <a:gd name="T33" fmla="*/ 0 h 140"/>
                <a:gd name="T34" fmla="*/ 31 w 220"/>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140">
                  <a:moveTo>
                    <a:pt x="31" y="0"/>
                  </a:moveTo>
                  <a:lnTo>
                    <a:pt x="62" y="107"/>
                  </a:lnTo>
                  <a:lnTo>
                    <a:pt x="62" y="107"/>
                  </a:lnTo>
                  <a:lnTo>
                    <a:pt x="95" y="0"/>
                  </a:lnTo>
                  <a:lnTo>
                    <a:pt x="126" y="0"/>
                  </a:lnTo>
                  <a:lnTo>
                    <a:pt x="159" y="107"/>
                  </a:lnTo>
                  <a:lnTo>
                    <a:pt x="161" y="107"/>
                  </a:lnTo>
                  <a:lnTo>
                    <a:pt x="192" y="0"/>
                  </a:lnTo>
                  <a:lnTo>
                    <a:pt x="220" y="0"/>
                  </a:lnTo>
                  <a:lnTo>
                    <a:pt x="175" y="140"/>
                  </a:lnTo>
                  <a:lnTo>
                    <a:pt x="145" y="140"/>
                  </a:lnTo>
                  <a:lnTo>
                    <a:pt x="111" y="34"/>
                  </a:lnTo>
                  <a:lnTo>
                    <a:pt x="109" y="34"/>
                  </a:lnTo>
                  <a:lnTo>
                    <a:pt x="76" y="140"/>
                  </a:lnTo>
                  <a:lnTo>
                    <a:pt x="48" y="140"/>
                  </a:lnTo>
                  <a:lnTo>
                    <a:pt x="0" y="0"/>
                  </a:lnTo>
                  <a:lnTo>
                    <a:pt x="31" y="0"/>
                  </a:lnTo>
                  <a:lnTo>
                    <a:pt x="31"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3783110" cy="418910"/>
          </a:xfrm>
          <a:prstGeom prst="rect">
            <a:avLst/>
          </a:prstGeom>
        </p:spPr>
        <p:txBody>
          <a:bodyPr vert="horz" lIns="93324" tIns="46662" rIns="93324" bIns="46662"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99928" y="820413"/>
            <a:ext cx="3043343" cy="251346"/>
          </a:xfrm>
          <a:prstGeom prst="rect">
            <a:avLst/>
          </a:prstGeom>
        </p:spPr>
        <p:txBody>
          <a:bodyPr vert="horz" lIns="93324" tIns="46662" rIns="93324" bIns="46662" rtlCol="0"/>
          <a:lstStyle>
            <a:lvl1pPr algn="l">
              <a:defRPr sz="1000">
                <a:solidFill>
                  <a:schemeClr val="tx1"/>
                </a:solidFill>
              </a:defRPr>
            </a:lvl1pPr>
          </a:lstStyle>
          <a:p>
            <a:fld id="{29C70E8E-131E-4657-A195-2844EFBAE789}" type="datetimeFigureOut">
              <a:rPr lang="en-US" smtClean="0"/>
              <a:pPr/>
              <a:t>9/12/2018</a:t>
            </a:fld>
            <a:endParaRPr lang="en-US" dirty="0"/>
          </a:p>
        </p:txBody>
      </p:sp>
      <p:sp>
        <p:nvSpPr>
          <p:cNvPr id="4" name="Slide Image Placeholder 3"/>
          <p:cNvSpPr>
            <a:spLocks noGrp="1" noRot="1" noChangeAspect="1"/>
          </p:cNvSpPr>
          <p:nvPr>
            <p:ph type="sldImg" idx="2"/>
          </p:nvPr>
        </p:nvSpPr>
        <p:spPr>
          <a:xfrm>
            <a:off x="3911600" y="7061200"/>
            <a:ext cx="2687638"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06331"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‹Nr.›</a:t>
            </a:fld>
            <a:endParaRPr lang="en-US" dirty="0"/>
          </a:p>
        </p:txBody>
      </p:sp>
      <p:grpSp>
        <p:nvGrpSpPr>
          <p:cNvPr id="15" name="Group 14"/>
          <p:cNvGrpSpPr/>
          <p:nvPr/>
        </p:nvGrpSpPr>
        <p:grpSpPr>
          <a:xfrm>
            <a:off x="5325790" y="285481"/>
            <a:ext cx="1328988" cy="362143"/>
            <a:chOff x="6113463" y="-755650"/>
            <a:chExt cx="7013575" cy="1922462"/>
          </a:xfrm>
        </p:grpSpPr>
        <p:sp>
          <p:nvSpPr>
            <p:cNvPr id="16" name="Freeform 15"/>
            <p:cNvSpPr>
              <a:spLocks noEditPoints="1"/>
            </p:cNvSpPr>
            <p:nvPr userDrawn="1"/>
          </p:nvSpPr>
          <p:spPr bwMode="auto">
            <a:xfrm>
              <a:off x="8504238" y="-80963"/>
              <a:ext cx="1154113" cy="1247775"/>
            </a:xfrm>
            <a:custGeom>
              <a:avLst/>
              <a:gdLst>
                <a:gd name="T0" fmla="*/ 213 w 307"/>
                <a:gd name="T1" fmla="*/ 252 h 331"/>
                <a:gd name="T2" fmla="*/ 200 w 307"/>
                <a:gd name="T3" fmla="*/ 228 h 331"/>
                <a:gd name="T4" fmla="*/ 176 w 307"/>
                <a:gd name="T5" fmla="*/ 220 h 331"/>
                <a:gd name="T6" fmla="*/ 169 w 307"/>
                <a:gd name="T7" fmla="*/ 244 h 331"/>
                <a:gd name="T8" fmla="*/ 180 w 307"/>
                <a:gd name="T9" fmla="*/ 266 h 331"/>
                <a:gd name="T10" fmla="*/ 180 w 307"/>
                <a:gd name="T11" fmla="*/ 266 h 331"/>
                <a:gd name="T12" fmla="*/ 160 w 307"/>
                <a:gd name="T13" fmla="*/ 268 h 331"/>
                <a:gd name="T14" fmla="*/ 40 w 307"/>
                <a:gd name="T15" fmla="*/ 160 h 331"/>
                <a:gd name="T16" fmla="*/ 148 w 307"/>
                <a:gd name="T17" fmla="*/ 39 h 331"/>
                <a:gd name="T18" fmla="*/ 269 w 307"/>
                <a:gd name="T19" fmla="*/ 148 h 331"/>
                <a:gd name="T20" fmla="*/ 213 w 307"/>
                <a:gd name="T21" fmla="*/ 252 h 331"/>
                <a:gd name="T22" fmla="*/ 146 w 307"/>
                <a:gd name="T23" fmla="*/ 4 h 331"/>
                <a:gd name="T24" fmla="*/ 4 w 307"/>
                <a:gd name="T25" fmla="*/ 162 h 331"/>
                <a:gd name="T26" fmla="*/ 162 w 307"/>
                <a:gd name="T27" fmla="*/ 304 h 331"/>
                <a:gd name="T28" fmla="*/ 197 w 307"/>
                <a:gd name="T29" fmla="*/ 298 h 331"/>
                <a:gd name="T30" fmla="*/ 197 w 307"/>
                <a:gd name="T31" fmla="*/ 298 h 331"/>
                <a:gd name="T32" fmla="*/ 208 w 307"/>
                <a:gd name="T33" fmla="*/ 319 h 331"/>
                <a:gd name="T34" fmla="*/ 232 w 307"/>
                <a:gd name="T35" fmla="*/ 327 h 331"/>
                <a:gd name="T36" fmla="*/ 240 w 307"/>
                <a:gd name="T37" fmla="*/ 303 h 331"/>
                <a:gd name="T38" fmla="*/ 230 w 307"/>
                <a:gd name="T39" fmla="*/ 284 h 331"/>
                <a:gd name="T40" fmla="*/ 304 w 307"/>
                <a:gd name="T41" fmla="*/ 146 h 331"/>
                <a:gd name="T42" fmla="*/ 146 w 307"/>
                <a:gd name="T43" fmla="*/ 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331">
                  <a:moveTo>
                    <a:pt x="213" y="252"/>
                  </a:moveTo>
                  <a:cubicBezTo>
                    <a:pt x="200" y="228"/>
                    <a:pt x="200" y="228"/>
                    <a:pt x="200" y="228"/>
                  </a:cubicBezTo>
                  <a:cubicBezTo>
                    <a:pt x="196" y="219"/>
                    <a:pt x="185" y="216"/>
                    <a:pt x="176" y="220"/>
                  </a:cubicBezTo>
                  <a:cubicBezTo>
                    <a:pt x="168" y="225"/>
                    <a:pt x="164" y="236"/>
                    <a:pt x="169" y="244"/>
                  </a:cubicBezTo>
                  <a:cubicBezTo>
                    <a:pt x="180" y="266"/>
                    <a:pt x="180" y="266"/>
                    <a:pt x="180" y="266"/>
                  </a:cubicBezTo>
                  <a:cubicBezTo>
                    <a:pt x="180" y="266"/>
                    <a:pt x="180" y="266"/>
                    <a:pt x="180" y="266"/>
                  </a:cubicBezTo>
                  <a:cubicBezTo>
                    <a:pt x="174" y="267"/>
                    <a:pt x="167" y="268"/>
                    <a:pt x="160" y="268"/>
                  </a:cubicBezTo>
                  <a:cubicBezTo>
                    <a:pt x="97" y="272"/>
                    <a:pt x="43" y="223"/>
                    <a:pt x="40" y="160"/>
                  </a:cubicBezTo>
                  <a:cubicBezTo>
                    <a:pt x="36" y="97"/>
                    <a:pt x="85" y="43"/>
                    <a:pt x="148" y="39"/>
                  </a:cubicBezTo>
                  <a:cubicBezTo>
                    <a:pt x="211" y="36"/>
                    <a:pt x="265" y="85"/>
                    <a:pt x="269" y="148"/>
                  </a:cubicBezTo>
                  <a:cubicBezTo>
                    <a:pt x="271" y="192"/>
                    <a:pt x="248" y="231"/>
                    <a:pt x="213" y="252"/>
                  </a:cubicBezTo>
                  <a:close/>
                  <a:moveTo>
                    <a:pt x="146" y="4"/>
                  </a:moveTo>
                  <a:cubicBezTo>
                    <a:pt x="64" y="8"/>
                    <a:pt x="0" y="79"/>
                    <a:pt x="4" y="162"/>
                  </a:cubicBezTo>
                  <a:cubicBezTo>
                    <a:pt x="9" y="244"/>
                    <a:pt x="79" y="308"/>
                    <a:pt x="162" y="304"/>
                  </a:cubicBezTo>
                  <a:cubicBezTo>
                    <a:pt x="174" y="303"/>
                    <a:pt x="186" y="301"/>
                    <a:pt x="197" y="298"/>
                  </a:cubicBezTo>
                  <a:cubicBezTo>
                    <a:pt x="197" y="298"/>
                    <a:pt x="197" y="298"/>
                    <a:pt x="197" y="298"/>
                  </a:cubicBezTo>
                  <a:cubicBezTo>
                    <a:pt x="208" y="319"/>
                    <a:pt x="208" y="319"/>
                    <a:pt x="208" y="319"/>
                  </a:cubicBezTo>
                  <a:cubicBezTo>
                    <a:pt x="213" y="328"/>
                    <a:pt x="223" y="331"/>
                    <a:pt x="232" y="327"/>
                  </a:cubicBezTo>
                  <a:cubicBezTo>
                    <a:pt x="241" y="322"/>
                    <a:pt x="244" y="311"/>
                    <a:pt x="240" y="303"/>
                  </a:cubicBezTo>
                  <a:cubicBezTo>
                    <a:pt x="230" y="284"/>
                    <a:pt x="230" y="284"/>
                    <a:pt x="230" y="284"/>
                  </a:cubicBezTo>
                  <a:cubicBezTo>
                    <a:pt x="277" y="256"/>
                    <a:pt x="307" y="204"/>
                    <a:pt x="304" y="146"/>
                  </a:cubicBezTo>
                  <a:cubicBezTo>
                    <a:pt x="300" y="63"/>
                    <a:pt x="229" y="0"/>
                    <a:pt x="146" y="4"/>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8121651" y="-61913"/>
              <a:ext cx="134938" cy="1123950"/>
            </a:xfrm>
            <a:custGeom>
              <a:avLst/>
              <a:gdLst>
                <a:gd name="T0" fmla="*/ 18 w 36"/>
                <a:gd name="T1" fmla="*/ 298 h 298"/>
                <a:gd name="T2" fmla="*/ 0 w 36"/>
                <a:gd name="T3" fmla="*/ 280 h 298"/>
                <a:gd name="T4" fmla="*/ 0 w 36"/>
                <a:gd name="T5" fmla="*/ 17 h 298"/>
                <a:gd name="T6" fmla="*/ 18 w 36"/>
                <a:gd name="T7" fmla="*/ 0 h 298"/>
                <a:gd name="T8" fmla="*/ 36 w 36"/>
                <a:gd name="T9" fmla="*/ 17 h 298"/>
                <a:gd name="T10" fmla="*/ 36 w 36"/>
                <a:gd name="T11" fmla="*/ 280 h 298"/>
                <a:gd name="T12" fmla="*/ 18 w 36"/>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6" h="298">
                  <a:moveTo>
                    <a:pt x="18" y="298"/>
                  </a:moveTo>
                  <a:cubicBezTo>
                    <a:pt x="8" y="298"/>
                    <a:pt x="0" y="290"/>
                    <a:pt x="0" y="280"/>
                  </a:cubicBezTo>
                  <a:cubicBezTo>
                    <a:pt x="0" y="17"/>
                    <a:pt x="0" y="17"/>
                    <a:pt x="0" y="17"/>
                  </a:cubicBezTo>
                  <a:cubicBezTo>
                    <a:pt x="0" y="8"/>
                    <a:pt x="8" y="0"/>
                    <a:pt x="18" y="0"/>
                  </a:cubicBezTo>
                  <a:cubicBezTo>
                    <a:pt x="28" y="0"/>
                    <a:pt x="36" y="8"/>
                    <a:pt x="36" y="17"/>
                  </a:cubicBezTo>
                  <a:cubicBezTo>
                    <a:pt x="36" y="280"/>
                    <a:pt x="36" y="280"/>
                    <a:pt x="36" y="280"/>
                  </a:cubicBezTo>
                  <a:cubicBezTo>
                    <a:pt x="36" y="290"/>
                    <a:pt x="28" y="298"/>
                    <a:pt x="18" y="29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11283951" y="-61913"/>
              <a:ext cx="131763" cy="1123950"/>
            </a:xfrm>
            <a:custGeom>
              <a:avLst/>
              <a:gdLst>
                <a:gd name="T0" fmla="*/ 17 w 35"/>
                <a:gd name="T1" fmla="*/ 298 h 298"/>
                <a:gd name="T2" fmla="*/ 0 w 35"/>
                <a:gd name="T3" fmla="*/ 280 h 298"/>
                <a:gd name="T4" fmla="*/ 0 w 35"/>
                <a:gd name="T5" fmla="*/ 17 h 298"/>
                <a:gd name="T6" fmla="*/ 17 w 35"/>
                <a:gd name="T7" fmla="*/ 0 h 298"/>
                <a:gd name="T8" fmla="*/ 35 w 35"/>
                <a:gd name="T9" fmla="*/ 17 h 298"/>
                <a:gd name="T10" fmla="*/ 35 w 35"/>
                <a:gd name="T11" fmla="*/ 280 h 298"/>
                <a:gd name="T12" fmla="*/ 17 w 3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5" h="298">
                  <a:moveTo>
                    <a:pt x="17" y="298"/>
                  </a:moveTo>
                  <a:cubicBezTo>
                    <a:pt x="8" y="298"/>
                    <a:pt x="0" y="290"/>
                    <a:pt x="0" y="280"/>
                  </a:cubicBezTo>
                  <a:cubicBezTo>
                    <a:pt x="0" y="17"/>
                    <a:pt x="0" y="17"/>
                    <a:pt x="0" y="17"/>
                  </a:cubicBezTo>
                  <a:cubicBezTo>
                    <a:pt x="0" y="8"/>
                    <a:pt x="8" y="0"/>
                    <a:pt x="17" y="0"/>
                  </a:cubicBezTo>
                  <a:cubicBezTo>
                    <a:pt x="27" y="0"/>
                    <a:pt x="35" y="8"/>
                    <a:pt x="35" y="17"/>
                  </a:cubicBezTo>
                  <a:cubicBezTo>
                    <a:pt x="35" y="280"/>
                    <a:pt x="35" y="280"/>
                    <a:pt x="35" y="280"/>
                  </a:cubicBezTo>
                  <a:cubicBezTo>
                    <a:pt x="35" y="290"/>
                    <a:pt x="27" y="298"/>
                    <a:pt x="17" y="29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9807576" y="-73025"/>
              <a:ext cx="1198563" cy="1135063"/>
            </a:xfrm>
            <a:custGeom>
              <a:avLst/>
              <a:gdLst>
                <a:gd name="T0" fmla="*/ 158 w 319"/>
                <a:gd name="T1" fmla="*/ 301 h 301"/>
                <a:gd name="T2" fmla="*/ 158 w 319"/>
                <a:gd name="T3" fmla="*/ 301 h 301"/>
                <a:gd name="T4" fmla="*/ 142 w 319"/>
                <a:gd name="T5" fmla="*/ 292 h 301"/>
                <a:gd name="T6" fmla="*/ 5 w 319"/>
                <a:gd name="T7" fmla="*/ 29 h 301"/>
                <a:gd name="T8" fmla="*/ 12 w 319"/>
                <a:gd name="T9" fmla="*/ 5 h 301"/>
                <a:gd name="T10" fmla="*/ 36 w 319"/>
                <a:gd name="T11" fmla="*/ 12 h 301"/>
                <a:gd name="T12" fmla="*/ 158 w 319"/>
                <a:gd name="T13" fmla="*/ 245 h 301"/>
                <a:gd name="T14" fmla="*/ 283 w 319"/>
                <a:gd name="T15" fmla="*/ 12 h 301"/>
                <a:gd name="T16" fmla="*/ 307 w 319"/>
                <a:gd name="T17" fmla="*/ 5 h 301"/>
                <a:gd name="T18" fmla="*/ 314 w 319"/>
                <a:gd name="T19" fmla="*/ 29 h 301"/>
                <a:gd name="T20" fmla="*/ 174 w 319"/>
                <a:gd name="T21" fmla="*/ 292 h 301"/>
                <a:gd name="T22" fmla="*/ 158 w 319"/>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 h="301">
                  <a:moveTo>
                    <a:pt x="158" y="301"/>
                  </a:moveTo>
                  <a:cubicBezTo>
                    <a:pt x="158" y="301"/>
                    <a:pt x="158" y="301"/>
                    <a:pt x="158" y="301"/>
                  </a:cubicBezTo>
                  <a:cubicBezTo>
                    <a:pt x="151" y="301"/>
                    <a:pt x="145" y="297"/>
                    <a:pt x="142" y="292"/>
                  </a:cubicBezTo>
                  <a:cubicBezTo>
                    <a:pt x="5" y="29"/>
                    <a:pt x="5" y="29"/>
                    <a:pt x="5" y="29"/>
                  </a:cubicBezTo>
                  <a:cubicBezTo>
                    <a:pt x="0" y="20"/>
                    <a:pt x="3" y="9"/>
                    <a:pt x="12" y="5"/>
                  </a:cubicBezTo>
                  <a:cubicBezTo>
                    <a:pt x="21" y="0"/>
                    <a:pt x="31" y="4"/>
                    <a:pt x="36" y="12"/>
                  </a:cubicBezTo>
                  <a:cubicBezTo>
                    <a:pt x="158" y="245"/>
                    <a:pt x="158" y="245"/>
                    <a:pt x="158" y="245"/>
                  </a:cubicBezTo>
                  <a:cubicBezTo>
                    <a:pt x="283" y="12"/>
                    <a:pt x="283" y="12"/>
                    <a:pt x="283" y="12"/>
                  </a:cubicBezTo>
                  <a:cubicBezTo>
                    <a:pt x="287" y="3"/>
                    <a:pt x="298" y="0"/>
                    <a:pt x="307" y="5"/>
                  </a:cubicBezTo>
                  <a:cubicBezTo>
                    <a:pt x="315" y="9"/>
                    <a:pt x="319" y="20"/>
                    <a:pt x="314" y="29"/>
                  </a:cubicBezTo>
                  <a:cubicBezTo>
                    <a:pt x="174" y="292"/>
                    <a:pt x="174" y="292"/>
                    <a:pt x="174" y="292"/>
                  </a:cubicBezTo>
                  <a:cubicBezTo>
                    <a:pt x="171" y="298"/>
                    <a:pt x="165" y="301"/>
                    <a:pt x="158" y="30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12125326" y="703263"/>
              <a:ext cx="454025" cy="131763"/>
            </a:xfrm>
            <a:custGeom>
              <a:avLst/>
              <a:gdLst>
                <a:gd name="T0" fmla="*/ 103 w 121"/>
                <a:gd name="T1" fmla="*/ 35 h 35"/>
                <a:gd name="T2" fmla="*/ 18 w 121"/>
                <a:gd name="T3" fmla="*/ 35 h 35"/>
                <a:gd name="T4" fmla="*/ 0 w 121"/>
                <a:gd name="T5" fmla="*/ 18 h 35"/>
                <a:gd name="T6" fmla="*/ 18 w 121"/>
                <a:gd name="T7" fmla="*/ 0 h 35"/>
                <a:gd name="T8" fmla="*/ 103 w 121"/>
                <a:gd name="T9" fmla="*/ 0 h 35"/>
                <a:gd name="T10" fmla="*/ 121 w 121"/>
                <a:gd name="T11" fmla="*/ 18 h 35"/>
                <a:gd name="T12" fmla="*/ 103 w 12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1" h="35">
                  <a:moveTo>
                    <a:pt x="103" y="35"/>
                  </a:moveTo>
                  <a:cubicBezTo>
                    <a:pt x="18" y="35"/>
                    <a:pt x="18" y="35"/>
                    <a:pt x="18" y="35"/>
                  </a:cubicBezTo>
                  <a:cubicBezTo>
                    <a:pt x="8" y="35"/>
                    <a:pt x="0" y="28"/>
                    <a:pt x="0" y="18"/>
                  </a:cubicBezTo>
                  <a:cubicBezTo>
                    <a:pt x="0" y="8"/>
                    <a:pt x="8" y="0"/>
                    <a:pt x="18" y="0"/>
                  </a:cubicBezTo>
                  <a:cubicBezTo>
                    <a:pt x="103" y="0"/>
                    <a:pt x="103" y="0"/>
                    <a:pt x="103" y="0"/>
                  </a:cubicBezTo>
                  <a:cubicBezTo>
                    <a:pt x="113" y="0"/>
                    <a:pt x="121" y="8"/>
                    <a:pt x="121" y="18"/>
                  </a:cubicBezTo>
                  <a:cubicBezTo>
                    <a:pt x="121" y="28"/>
                    <a:pt x="113" y="35"/>
                    <a:pt x="103" y="3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11753851" y="-66675"/>
              <a:ext cx="1193800" cy="1139825"/>
            </a:xfrm>
            <a:custGeom>
              <a:avLst/>
              <a:gdLst>
                <a:gd name="T0" fmla="*/ 298 w 318"/>
                <a:gd name="T1" fmla="*/ 299 h 302"/>
                <a:gd name="T2" fmla="*/ 282 w 318"/>
                <a:gd name="T3" fmla="*/ 290 h 302"/>
                <a:gd name="T4" fmla="*/ 160 w 318"/>
                <a:gd name="T5" fmla="*/ 56 h 302"/>
                <a:gd name="T6" fmla="*/ 36 w 318"/>
                <a:gd name="T7" fmla="*/ 290 h 302"/>
                <a:gd name="T8" fmla="*/ 12 w 318"/>
                <a:gd name="T9" fmla="*/ 297 h 302"/>
                <a:gd name="T10" fmla="*/ 4 w 318"/>
                <a:gd name="T11" fmla="*/ 273 h 302"/>
                <a:gd name="T12" fmla="*/ 145 w 318"/>
                <a:gd name="T13" fmla="*/ 10 h 302"/>
                <a:gd name="T14" fmla="*/ 160 w 318"/>
                <a:gd name="T15" fmla="*/ 1 h 302"/>
                <a:gd name="T16" fmla="*/ 176 w 318"/>
                <a:gd name="T17" fmla="*/ 10 h 302"/>
                <a:gd name="T18" fmla="*/ 314 w 318"/>
                <a:gd name="T19" fmla="*/ 273 h 302"/>
                <a:gd name="T20" fmla="*/ 306 w 318"/>
                <a:gd name="T21" fmla="*/ 297 h 302"/>
                <a:gd name="T22" fmla="*/ 298 w 318"/>
                <a:gd name="T23" fmla="*/ 29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02">
                  <a:moveTo>
                    <a:pt x="298" y="299"/>
                  </a:moveTo>
                  <a:cubicBezTo>
                    <a:pt x="292" y="299"/>
                    <a:pt x="286" y="296"/>
                    <a:pt x="282" y="290"/>
                  </a:cubicBezTo>
                  <a:cubicBezTo>
                    <a:pt x="160" y="56"/>
                    <a:pt x="160" y="56"/>
                    <a:pt x="160" y="56"/>
                  </a:cubicBezTo>
                  <a:cubicBezTo>
                    <a:pt x="36" y="290"/>
                    <a:pt x="36" y="290"/>
                    <a:pt x="36" y="290"/>
                  </a:cubicBezTo>
                  <a:cubicBezTo>
                    <a:pt x="31" y="298"/>
                    <a:pt x="20" y="302"/>
                    <a:pt x="12" y="297"/>
                  </a:cubicBezTo>
                  <a:cubicBezTo>
                    <a:pt x="3" y="292"/>
                    <a:pt x="0" y="282"/>
                    <a:pt x="4" y="273"/>
                  </a:cubicBezTo>
                  <a:cubicBezTo>
                    <a:pt x="145" y="10"/>
                    <a:pt x="145" y="10"/>
                    <a:pt x="145" y="10"/>
                  </a:cubicBezTo>
                  <a:cubicBezTo>
                    <a:pt x="148" y="4"/>
                    <a:pt x="154" y="0"/>
                    <a:pt x="160" y="1"/>
                  </a:cubicBezTo>
                  <a:cubicBezTo>
                    <a:pt x="167" y="1"/>
                    <a:pt x="173" y="4"/>
                    <a:pt x="176" y="10"/>
                  </a:cubicBezTo>
                  <a:cubicBezTo>
                    <a:pt x="314" y="273"/>
                    <a:pt x="314" y="273"/>
                    <a:pt x="314" y="273"/>
                  </a:cubicBezTo>
                  <a:cubicBezTo>
                    <a:pt x="318" y="282"/>
                    <a:pt x="315" y="293"/>
                    <a:pt x="306" y="297"/>
                  </a:cubicBezTo>
                  <a:cubicBezTo>
                    <a:pt x="304" y="298"/>
                    <a:pt x="301" y="299"/>
                    <a:pt x="298" y="29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12807951" y="-61913"/>
              <a:ext cx="128588" cy="161925"/>
            </a:xfrm>
            <a:custGeom>
              <a:avLst/>
              <a:gdLst>
                <a:gd name="T0" fmla="*/ 48 w 81"/>
                <a:gd name="T1" fmla="*/ 102 h 102"/>
                <a:gd name="T2" fmla="*/ 33 w 81"/>
                <a:gd name="T3" fmla="*/ 102 h 102"/>
                <a:gd name="T4" fmla="*/ 33 w 81"/>
                <a:gd name="T5" fmla="*/ 12 h 102"/>
                <a:gd name="T6" fmla="*/ 0 w 81"/>
                <a:gd name="T7" fmla="*/ 12 h 102"/>
                <a:gd name="T8" fmla="*/ 0 w 81"/>
                <a:gd name="T9" fmla="*/ 0 h 102"/>
                <a:gd name="T10" fmla="*/ 81 w 81"/>
                <a:gd name="T11" fmla="*/ 0 h 102"/>
                <a:gd name="T12" fmla="*/ 81 w 81"/>
                <a:gd name="T13" fmla="*/ 12 h 102"/>
                <a:gd name="T14" fmla="*/ 48 w 81"/>
                <a:gd name="T15" fmla="*/ 12 h 102"/>
                <a:gd name="T16" fmla="*/ 48 w 81"/>
                <a:gd name="T17" fmla="*/ 102 h 102"/>
                <a:gd name="T18" fmla="*/ 48 w 81"/>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8" y="102"/>
                  </a:moveTo>
                  <a:lnTo>
                    <a:pt x="33" y="102"/>
                  </a:lnTo>
                  <a:lnTo>
                    <a:pt x="33" y="12"/>
                  </a:lnTo>
                  <a:lnTo>
                    <a:pt x="0" y="12"/>
                  </a:lnTo>
                  <a:lnTo>
                    <a:pt x="0" y="0"/>
                  </a:lnTo>
                  <a:lnTo>
                    <a:pt x="81" y="0"/>
                  </a:lnTo>
                  <a:lnTo>
                    <a:pt x="81" y="12"/>
                  </a:lnTo>
                  <a:lnTo>
                    <a:pt x="48" y="12"/>
                  </a:lnTo>
                  <a:lnTo>
                    <a:pt x="48" y="102"/>
                  </a:lnTo>
                  <a:lnTo>
                    <a:pt x="48" y="10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12958763" y="-61913"/>
              <a:ext cx="168275" cy="161925"/>
            </a:xfrm>
            <a:custGeom>
              <a:avLst/>
              <a:gdLst>
                <a:gd name="T0" fmla="*/ 54 w 106"/>
                <a:gd name="T1" fmla="*/ 78 h 102"/>
                <a:gd name="T2" fmla="*/ 54 w 106"/>
                <a:gd name="T3" fmla="*/ 78 h 102"/>
                <a:gd name="T4" fmla="*/ 85 w 106"/>
                <a:gd name="T5" fmla="*/ 0 h 102"/>
                <a:gd name="T6" fmla="*/ 106 w 106"/>
                <a:gd name="T7" fmla="*/ 0 h 102"/>
                <a:gd name="T8" fmla="*/ 106 w 106"/>
                <a:gd name="T9" fmla="*/ 102 h 102"/>
                <a:gd name="T10" fmla="*/ 92 w 106"/>
                <a:gd name="T11" fmla="*/ 102 h 102"/>
                <a:gd name="T12" fmla="*/ 92 w 106"/>
                <a:gd name="T13" fmla="*/ 16 h 102"/>
                <a:gd name="T14" fmla="*/ 92 w 106"/>
                <a:gd name="T15" fmla="*/ 16 h 102"/>
                <a:gd name="T16" fmla="*/ 59 w 106"/>
                <a:gd name="T17" fmla="*/ 102 h 102"/>
                <a:gd name="T18" fmla="*/ 50 w 106"/>
                <a:gd name="T19" fmla="*/ 102 h 102"/>
                <a:gd name="T20" fmla="*/ 14 w 106"/>
                <a:gd name="T21" fmla="*/ 16 h 102"/>
                <a:gd name="T22" fmla="*/ 14 w 106"/>
                <a:gd name="T23" fmla="*/ 16 h 102"/>
                <a:gd name="T24" fmla="*/ 14 w 106"/>
                <a:gd name="T25" fmla="*/ 102 h 102"/>
                <a:gd name="T26" fmla="*/ 0 w 106"/>
                <a:gd name="T27" fmla="*/ 102 h 102"/>
                <a:gd name="T28" fmla="*/ 0 w 106"/>
                <a:gd name="T29" fmla="*/ 0 h 102"/>
                <a:gd name="T30" fmla="*/ 24 w 106"/>
                <a:gd name="T31" fmla="*/ 0 h 102"/>
                <a:gd name="T32" fmla="*/ 54 w 106"/>
                <a:gd name="T33" fmla="*/ 78 h 102"/>
                <a:gd name="T34" fmla="*/ 54 w 106"/>
                <a:gd name="T3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2">
                  <a:moveTo>
                    <a:pt x="54" y="78"/>
                  </a:moveTo>
                  <a:lnTo>
                    <a:pt x="54" y="78"/>
                  </a:lnTo>
                  <a:lnTo>
                    <a:pt x="85" y="0"/>
                  </a:lnTo>
                  <a:lnTo>
                    <a:pt x="106" y="0"/>
                  </a:lnTo>
                  <a:lnTo>
                    <a:pt x="106" y="102"/>
                  </a:lnTo>
                  <a:lnTo>
                    <a:pt x="92" y="102"/>
                  </a:lnTo>
                  <a:lnTo>
                    <a:pt x="92" y="16"/>
                  </a:lnTo>
                  <a:lnTo>
                    <a:pt x="92" y="16"/>
                  </a:lnTo>
                  <a:lnTo>
                    <a:pt x="59" y="102"/>
                  </a:lnTo>
                  <a:lnTo>
                    <a:pt x="50" y="102"/>
                  </a:lnTo>
                  <a:lnTo>
                    <a:pt x="14" y="16"/>
                  </a:lnTo>
                  <a:lnTo>
                    <a:pt x="14" y="16"/>
                  </a:lnTo>
                  <a:lnTo>
                    <a:pt x="14" y="102"/>
                  </a:lnTo>
                  <a:lnTo>
                    <a:pt x="0" y="102"/>
                  </a:lnTo>
                  <a:lnTo>
                    <a:pt x="0" y="0"/>
                  </a:lnTo>
                  <a:lnTo>
                    <a:pt x="24" y="0"/>
                  </a:lnTo>
                  <a:lnTo>
                    <a:pt x="54" y="78"/>
                  </a:lnTo>
                  <a:lnTo>
                    <a:pt x="54" y="7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7329488" y="876300"/>
              <a:ext cx="461963" cy="112713"/>
            </a:xfrm>
            <a:custGeom>
              <a:avLst/>
              <a:gdLst>
                <a:gd name="T0" fmla="*/ 108 w 123"/>
                <a:gd name="T1" fmla="*/ 0 h 30"/>
                <a:gd name="T2" fmla="*/ 21 w 123"/>
                <a:gd name="T3" fmla="*/ 0 h 30"/>
                <a:gd name="T4" fmla="*/ 0 w 123"/>
                <a:gd name="T5" fmla="*/ 30 h 30"/>
                <a:gd name="T6" fmla="*/ 108 w 123"/>
                <a:gd name="T7" fmla="*/ 30 h 30"/>
                <a:gd name="T8" fmla="*/ 123 w 123"/>
                <a:gd name="T9" fmla="*/ 15 h 30"/>
                <a:gd name="T10" fmla="*/ 123 w 123"/>
                <a:gd name="T11" fmla="*/ 15 h 30"/>
                <a:gd name="T12" fmla="*/ 108 w 12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3" h="30">
                  <a:moveTo>
                    <a:pt x="108" y="0"/>
                  </a:moveTo>
                  <a:cubicBezTo>
                    <a:pt x="21" y="0"/>
                    <a:pt x="21" y="0"/>
                    <a:pt x="21" y="0"/>
                  </a:cubicBezTo>
                  <a:cubicBezTo>
                    <a:pt x="15" y="11"/>
                    <a:pt x="8" y="21"/>
                    <a:pt x="0" y="30"/>
                  </a:cubicBezTo>
                  <a:cubicBezTo>
                    <a:pt x="108" y="30"/>
                    <a:pt x="108" y="30"/>
                    <a:pt x="108" y="30"/>
                  </a:cubicBezTo>
                  <a:cubicBezTo>
                    <a:pt x="117" y="30"/>
                    <a:pt x="123" y="23"/>
                    <a:pt x="123" y="15"/>
                  </a:cubicBezTo>
                  <a:cubicBezTo>
                    <a:pt x="123" y="15"/>
                    <a:pt x="123" y="15"/>
                    <a:pt x="123" y="15"/>
                  </a:cubicBezTo>
                  <a:cubicBezTo>
                    <a:pt x="123" y="7"/>
                    <a:pt x="117" y="0"/>
                    <a:pt x="108"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7458076" y="657225"/>
              <a:ext cx="333375" cy="114300"/>
            </a:xfrm>
            <a:custGeom>
              <a:avLst/>
              <a:gdLst>
                <a:gd name="T0" fmla="*/ 74 w 89"/>
                <a:gd name="T1" fmla="*/ 0 h 30"/>
                <a:gd name="T2" fmla="*/ 8 w 89"/>
                <a:gd name="T3" fmla="*/ 0 h 30"/>
                <a:gd name="T4" fmla="*/ 0 w 89"/>
                <a:gd name="T5" fmla="*/ 30 h 30"/>
                <a:gd name="T6" fmla="*/ 74 w 89"/>
                <a:gd name="T7" fmla="*/ 30 h 30"/>
                <a:gd name="T8" fmla="*/ 89 w 89"/>
                <a:gd name="T9" fmla="*/ 15 h 30"/>
                <a:gd name="T10" fmla="*/ 74 w 89"/>
                <a:gd name="T11" fmla="*/ 0 h 30"/>
              </a:gdLst>
              <a:ahLst/>
              <a:cxnLst>
                <a:cxn ang="0">
                  <a:pos x="T0" y="T1"/>
                </a:cxn>
                <a:cxn ang="0">
                  <a:pos x="T2" y="T3"/>
                </a:cxn>
                <a:cxn ang="0">
                  <a:pos x="T4" y="T5"/>
                </a:cxn>
                <a:cxn ang="0">
                  <a:pos x="T6" y="T7"/>
                </a:cxn>
                <a:cxn ang="0">
                  <a:pos x="T8" y="T9"/>
                </a:cxn>
                <a:cxn ang="0">
                  <a:pos x="T10" y="T11"/>
                </a:cxn>
              </a:cxnLst>
              <a:rect l="0" t="0" r="r" b="b"/>
              <a:pathLst>
                <a:path w="89" h="30">
                  <a:moveTo>
                    <a:pt x="74" y="0"/>
                  </a:moveTo>
                  <a:cubicBezTo>
                    <a:pt x="8" y="0"/>
                    <a:pt x="8" y="0"/>
                    <a:pt x="8" y="0"/>
                  </a:cubicBezTo>
                  <a:cubicBezTo>
                    <a:pt x="6" y="11"/>
                    <a:pt x="3" y="21"/>
                    <a:pt x="0" y="30"/>
                  </a:cubicBezTo>
                  <a:cubicBezTo>
                    <a:pt x="74" y="30"/>
                    <a:pt x="74" y="30"/>
                    <a:pt x="74" y="30"/>
                  </a:cubicBezTo>
                  <a:cubicBezTo>
                    <a:pt x="83" y="30"/>
                    <a:pt x="89" y="24"/>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7502526" y="442913"/>
              <a:ext cx="288925" cy="112713"/>
            </a:xfrm>
            <a:custGeom>
              <a:avLst/>
              <a:gdLst>
                <a:gd name="T0" fmla="*/ 62 w 77"/>
                <a:gd name="T1" fmla="*/ 0 h 30"/>
                <a:gd name="T2" fmla="*/ 0 w 77"/>
                <a:gd name="T3" fmla="*/ 0 h 30"/>
                <a:gd name="T4" fmla="*/ 0 w 77"/>
                <a:gd name="T5" fmla="*/ 14 h 30"/>
                <a:gd name="T6" fmla="*/ 0 w 77"/>
                <a:gd name="T7" fmla="*/ 30 h 30"/>
                <a:gd name="T8" fmla="*/ 62 w 77"/>
                <a:gd name="T9" fmla="*/ 30 h 30"/>
                <a:gd name="T10" fmla="*/ 77 w 77"/>
                <a:gd name="T11" fmla="*/ 15 h 30"/>
                <a:gd name="T12" fmla="*/ 62 w 7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77" h="30">
                  <a:moveTo>
                    <a:pt x="62" y="0"/>
                  </a:moveTo>
                  <a:cubicBezTo>
                    <a:pt x="0" y="0"/>
                    <a:pt x="0" y="0"/>
                    <a:pt x="0" y="0"/>
                  </a:cubicBezTo>
                  <a:cubicBezTo>
                    <a:pt x="0" y="4"/>
                    <a:pt x="0" y="9"/>
                    <a:pt x="0" y="14"/>
                  </a:cubicBezTo>
                  <a:cubicBezTo>
                    <a:pt x="0" y="19"/>
                    <a:pt x="0" y="25"/>
                    <a:pt x="0" y="30"/>
                  </a:cubicBezTo>
                  <a:cubicBezTo>
                    <a:pt x="62" y="30"/>
                    <a:pt x="62" y="30"/>
                    <a:pt x="62" y="30"/>
                  </a:cubicBezTo>
                  <a:cubicBezTo>
                    <a:pt x="71" y="30"/>
                    <a:pt x="77" y="23"/>
                    <a:pt x="77" y="15"/>
                  </a:cubicBezTo>
                  <a:cubicBezTo>
                    <a:pt x="77" y="7"/>
                    <a:pt x="71" y="0"/>
                    <a:pt x="62"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7458076" y="223838"/>
              <a:ext cx="333375" cy="114300"/>
            </a:xfrm>
            <a:custGeom>
              <a:avLst/>
              <a:gdLst>
                <a:gd name="T0" fmla="*/ 74 w 89"/>
                <a:gd name="T1" fmla="*/ 0 h 30"/>
                <a:gd name="T2" fmla="*/ 0 w 89"/>
                <a:gd name="T3" fmla="*/ 0 h 30"/>
                <a:gd name="T4" fmla="*/ 8 w 89"/>
                <a:gd name="T5" fmla="*/ 30 h 30"/>
                <a:gd name="T6" fmla="*/ 74 w 89"/>
                <a:gd name="T7" fmla="*/ 30 h 30"/>
                <a:gd name="T8" fmla="*/ 89 w 89"/>
                <a:gd name="T9" fmla="*/ 15 h 30"/>
                <a:gd name="T10" fmla="*/ 89 w 89"/>
                <a:gd name="T11" fmla="*/ 15 h 30"/>
                <a:gd name="T12" fmla="*/ 74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74" y="0"/>
                  </a:moveTo>
                  <a:cubicBezTo>
                    <a:pt x="0" y="0"/>
                    <a:pt x="0" y="0"/>
                    <a:pt x="0" y="0"/>
                  </a:cubicBezTo>
                  <a:cubicBezTo>
                    <a:pt x="4" y="10"/>
                    <a:pt x="6" y="20"/>
                    <a:pt x="8" y="30"/>
                  </a:cubicBezTo>
                  <a:cubicBezTo>
                    <a:pt x="74" y="30"/>
                    <a:pt x="74" y="30"/>
                    <a:pt x="74" y="30"/>
                  </a:cubicBezTo>
                  <a:cubicBezTo>
                    <a:pt x="83" y="30"/>
                    <a:pt x="89" y="24"/>
                    <a:pt x="89" y="15"/>
                  </a:cubicBezTo>
                  <a:cubicBezTo>
                    <a:pt x="89" y="15"/>
                    <a:pt x="89" y="15"/>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7337426" y="9525"/>
              <a:ext cx="454025" cy="112713"/>
            </a:xfrm>
            <a:custGeom>
              <a:avLst/>
              <a:gdLst>
                <a:gd name="T0" fmla="*/ 106 w 121"/>
                <a:gd name="T1" fmla="*/ 0 h 30"/>
                <a:gd name="T2" fmla="*/ 0 w 121"/>
                <a:gd name="T3" fmla="*/ 0 h 30"/>
                <a:gd name="T4" fmla="*/ 20 w 121"/>
                <a:gd name="T5" fmla="*/ 30 h 30"/>
                <a:gd name="T6" fmla="*/ 106 w 121"/>
                <a:gd name="T7" fmla="*/ 30 h 30"/>
                <a:gd name="T8" fmla="*/ 121 w 121"/>
                <a:gd name="T9" fmla="*/ 15 h 30"/>
                <a:gd name="T10" fmla="*/ 106 w 121"/>
                <a:gd name="T11" fmla="*/ 0 h 30"/>
              </a:gdLst>
              <a:ahLst/>
              <a:cxnLst>
                <a:cxn ang="0">
                  <a:pos x="T0" y="T1"/>
                </a:cxn>
                <a:cxn ang="0">
                  <a:pos x="T2" y="T3"/>
                </a:cxn>
                <a:cxn ang="0">
                  <a:pos x="T4" y="T5"/>
                </a:cxn>
                <a:cxn ang="0">
                  <a:pos x="T6" y="T7"/>
                </a:cxn>
                <a:cxn ang="0">
                  <a:pos x="T8" y="T9"/>
                </a:cxn>
                <a:cxn ang="0">
                  <a:pos x="T10" y="T11"/>
                </a:cxn>
              </a:cxnLst>
              <a:rect l="0" t="0" r="r" b="b"/>
              <a:pathLst>
                <a:path w="121" h="30">
                  <a:moveTo>
                    <a:pt x="106" y="0"/>
                  </a:moveTo>
                  <a:cubicBezTo>
                    <a:pt x="0" y="0"/>
                    <a:pt x="0" y="0"/>
                    <a:pt x="0" y="0"/>
                  </a:cubicBezTo>
                  <a:cubicBezTo>
                    <a:pt x="8" y="9"/>
                    <a:pt x="14" y="19"/>
                    <a:pt x="20" y="30"/>
                  </a:cubicBezTo>
                  <a:cubicBezTo>
                    <a:pt x="106" y="30"/>
                    <a:pt x="106" y="30"/>
                    <a:pt x="106" y="30"/>
                  </a:cubicBezTo>
                  <a:cubicBezTo>
                    <a:pt x="115" y="30"/>
                    <a:pt x="121" y="23"/>
                    <a:pt x="121" y="15"/>
                  </a:cubicBezTo>
                  <a:cubicBezTo>
                    <a:pt x="121" y="7"/>
                    <a:pt x="115" y="0"/>
                    <a:pt x="106"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6432551" y="876300"/>
              <a:ext cx="280988" cy="112713"/>
            </a:xfrm>
            <a:custGeom>
              <a:avLst/>
              <a:gdLst>
                <a:gd name="T0" fmla="*/ 60 w 75"/>
                <a:gd name="T1" fmla="*/ 15 h 30"/>
                <a:gd name="T2" fmla="*/ 60 w 75"/>
                <a:gd name="T3" fmla="*/ 15 h 30"/>
                <a:gd name="T4" fmla="*/ 75 w 75"/>
                <a:gd name="T5" fmla="*/ 0 h 30"/>
                <a:gd name="T6" fmla="*/ 15 w 75"/>
                <a:gd name="T7" fmla="*/ 0 h 30"/>
                <a:gd name="T8" fmla="*/ 0 w 75"/>
                <a:gd name="T9" fmla="*/ 15 h 30"/>
                <a:gd name="T10" fmla="*/ 0 w 75"/>
                <a:gd name="T11" fmla="*/ 15 h 30"/>
                <a:gd name="T12" fmla="*/ 15 w 75"/>
                <a:gd name="T13" fmla="*/ 30 h 30"/>
                <a:gd name="T14" fmla="*/ 75 w 75"/>
                <a:gd name="T15" fmla="*/ 30 h 30"/>
                <a:gd name="T16" fmla="*/ 60 w 75"/>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60" y="15"/>
                  </a:moveTo>
                  <a:cubicBezTo>
                    <a:pt x="60" y="15"/>
                    <a:pt x="60" y="15"/>
                    <a:pt x="60" y="15"/>
                  </a:cubicBezTo>
                  <a:cubicBezTo>
                    <a:pt x="60" y="7"/>
                    <a:pt x="67" y="0"/>
                    <a:pt x="75" y="0"/>
                  </a:cubicBezTo>
                  <a:cubicBezTo>
                    <a:pt x="15" y="0"/>
                    <a:pt x="15" y="0"/>
                    <a:pt x="15" y="0"/>
                  </a:cubicBezTo>
                  <a:cubicBezTo>
                    <a:pt x="7" y="0"/>
                    <a:pt x="0" y="7"/>
                    <a:pt x="0" y="15"/>
                  </a:cubicBezTo>
                  <a:cubicBezTo>
                    <a:pt x="0" y="15"/>
                    <a:pt x="0" y="15"/>
                    <a:pt x="0" y="15"/>
                  </a:cubicBezTo>
                  <a:cubicBezTo>
                    <a:pt x="0" y="23"/>
                    <a:pt x="7" y="30"/>
                    <a:pt x="15" y="30"/>
                  </a:cubicBezTo>
                  <a:cubicBezTo>
                    <a:pt x="75" y="30"/>
                    <a:pt x="75" y="30"/>
                    <a:pt x="75" y="30"/>
                  </a:cubicBezTo>
                  <a:cubicBezTo>
                    <a:pt x="67" y="30"/>
                    <a:pt x="60" y="23"/>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6657976" y="876300"/>
              <a:ext cx="750888" cy="112713"/>
            </a:xfrm>
            <a:custGeom>
              <a:avLst/>
              <a:gdLst>
                <a:gd name="T0" fmla="*/ 200 w 200"/>
                <a:gd name="T1" fmla="*/ 0 h 30"/>
                <a:gd name="T2" fmla="*/ 15 w 200"/>
                <a:gd name="T3" fmla="*/ 0 h 30"/>
                <a:gd name="T4" fmla="*/ 0 w 200"/>
                <a:gd name="T5" fmla="*/ 15 h 30"/>
                <a:gd name="T6" fmla="*/ 0 w 200"/>
                <a:gd name="T7" fmla="*/ 15 h 30"/>
                <a:gd name="T8" fmla="*/ 15 w 200"/>
                <a:gd name="T9" fmla="*/ 30 h 30"/>
                <a:gd name="T10" fmla="*/ 179 w 200"/>
                <a:gd name="T11" fmla="*/ 30 h 30"/>
                <a:gd name="T12" fmla="*/ 200 w 20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0" h="30">
                  <a:moveTo>
                    <a:pt x="200" y="0"/>
                  </a:moveTo>
                  <a:cubicBezTo>
                    <a:pt x="15" y="0"/>
                    <a:pt x="15" y="0"/>
                    <a:pt x="15" y="0"/>
                  </a:cubicBezTo>
                  <a:cubicBezTo>
                    <a:pt x="7" y="0"/>
                    <a:pt x="0" y="7"/>
                    <a:pt x="0" y="15"/>
                  </a:cubicBezTo>
                  <a:cubicBezTo>
                    <a:pt x="0" y="15"/>
                    <a:pt x="0" y="15"/>
                    <a:pt x="0" y="15"/>
                  </a:cubicBezTo>
                  <a:cubicBezTo>
                    <a:pt x="0" y="23"/>
                    <a:pt x="7" y="30"/>
                    <a:pt x="15" y="30"/>
                  </a:cubicBezTo>
                  <a:cubicBezTo>
                    <a:pt x="179" y="30"/>
                    <a:pt x="179" y="30"/>
                    <a:pt x="179" y="30"/>
                  </a:cubicBezTo>
                  <a:cubicBezTo>
                    <a:pt x="187" y="21"/>
                    <a:pt x="194" y="11"/>
                    <a:pt x="200"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6273801" y="657225"/>
              <a:ext cx="282575" cy="114300"/>
            </a:xfrm>
            <a:custGeom>
              <a:avLst/>
              <a:gdLst>
                <a:gd name="T0" fmla="*/ 60 w 75"/>
                <a:gd name="T1" fmla="*/ 19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9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9"/>
                  </a:moveTo>
                  <a:cubicBezTo>
                    <a:pt x="58" y="9"/>
                    <a:pt x="65" y="0"/>
                    <a:pt x="74" y="0"/>
                  </a:cubicBezTo>
                  <a:cubicBezTo>
                    <a:pt x="15" y="0"/>
                    <a:pt x="15" y="0"/>
                    <a:pt x="15" y="0"/>
                  </a:cubicBezTo>
                  <a:cubicBezTo>
                    <a:pt x="7" y="0"/>
                    <a:pt x="0" y="7"/>
                    <a:pt x="0" y="15"/>
                  </a:cubicBezTo>
                  <a:cubicBezTo>
                    <a:pt x="0" y="24"/>
                    <a:pt x="7" y="30"/>
                    <a:pt x="15" y="30"/>
                  </a:cubicBezTo>
                  <a:cubicBezTo>
                    <a:pt x="75" y="30"/>
                    <a:pt x="75" y="30"/>
                    <a:pt x="75" y="30"/>
                  </a:cubicBezTo>
                  <a:cubicBezTo>
                    <a:pt x="68" y="30"/>
                    <a:pt x="61" y="26"/>
                    <a:pt x="60" y="19"/>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492876" y="657225"/>
              <a:ext cx="993775" cy="114300"/>
            </a:xfrm>
            <a:custGeom>
              <a:avLst/>
              <a:gdLst>
                <a:gd name="T0" fmla="*/ 265 w 265"/>
                <a:gd name="T1" fmla="*/ 0 h 30"/>
                <a:gd name="T2" fmla="*/ 16 w 265"/>
                <a:gd name="T3" fmla="*/ 0 h 30"/>
                <a:gd name="T4" fmla="*/ 2 w 265"/>
                <a:gd name="T5" fmla="*/ 19 h 30"/>
                <a:gd name="T6" fmla="*/ 17 w 265"/>
                <a:gd name="T7" fmla="*/ 30 h 30"/>
                <a:gd name="T8" fmla="*/ 257 w 265"/>
                <a:gd name="T9" fmla="*/ 30 h 30"/>
                <a:gd name="T10" fmla="*/ 265 w 265"/>
                <a:gd name="T11" fmla="*/ 0 h 30"/>
              </a:gdLst>
              <a:ahLst/>
              <a:cxnLst>
                <a:cxn ang="0">
                  <a:pos x="T0" y="T1"/>
                </a:cxn>
                <a:cxn ang="0">
                  <a:pos x="T2" y="T3"/>
                </a:cxn>
                <a:cxn ang="0">
                  <a:pos x="T4" y="T5"/>
                </a:cxn>
                <a:cxn ang="0">
                  <a:pos x="T6" y="T7"/>
                </a:cxn>
                <a:cxn ang="0">
                  <a:pos x="T8" y="T9"/>
                </a:cxn>
                <a:cxn ang="0">
                  <a:pos x="T10" y="T11"/>
                </a:cxn>
              </a:cxnLst>
              <a:rect l="0" t="0" r="r" b="b"/>
              <a:pathLst>
                <a:path w="265" h="30">
                  <a:moveTo>
                    <a:pt x="265" y="0"/>
                  </a:moveTo>
                  <a:cubicBezTo>
                    <a:pt x="16" y="0"/>
                    <a:pt x="16" y="0"/>
                    <a:pt x="16" y="0"/>
                  </a:cubicBezTo>
                  <a:cubicBezTo>
                    <a:pt x="7" y="0"/>
                    <a:pt x="0" y="9"/>
                    <a:pt x="2" y="19"/>
                  </a:cubicBezTo>
                  <a:cubicBezTo>
                    <a:pt x="3" y="26"/>
                    <a:pt x="10" y="30"/>
                    <a:pt x="17" y="30"/>
                  </a:cubicBezTo>
                  <a:cubicBezTo>
                    <a:pt x="257" y="30"/>
                    <a:pt x="257" y="30"/>
                    <a:pt x="257" y="30"/>
                  </a:cubicBezTo>
                  <a:cubicBezTo>
                    <a:pt x="260" y="21"/>
                    <a:pt x="263" y="11"/>
                    <a:pt x="265"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6113463" y="442913"/>
              <a:ext cx="280988" cy="112713"/>
            </a:xfrm>
            <a:custGeom>
              <a:avLst/>
              <a:gdLst>
                <a:gd name="T0" fmla="*/ 60 w 75"/>
                <a:gd name="T1" fmla="*/ 18 h 30"/>
                <a:gd name="T2" fmla="*/ 75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8" y="8"/>
                    <a:pt x="66" y="0"/>
                    <a:pt x="75" y="0"/>
                  </a:cubicBezTo>
                  <a:cubicBezTo>
                    <a:pt x="15" y="0"/>
                    <a:pt x="15" y="0"/>
                    <a:pt x="15" y="0"/>
                  </a:cubicBezTo>
                  <a:cubicBezTo>
                    <a:pt x="7" y="0"/>
                    <a:pt x="0" y="7"/>
                    <a:pt x="0" y="15"/>
                  </a:cubicBezTo>
                  <a:cubicBezTo>
                    <a:pt x="0" y="23"/>
                    <a:pt x="7" y="30"/>
                    <a:pt x="15" y="30"/>
                  </a:cubicBezTo>
                  <a:cubicBezTo>
                    <a:pt x="75" y="30"/>
                    <a:pt x="75" y="30"/>
                    <a:pt x="75" y="30"/>
                  </a:cubicBezTo>
                  <a:cubicBezTo>
                    <a:pt x="68" y="30"/>
                    <a:pt x="62"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auto">
            <a:xfrm>
              <a:off x="6330951" y="442913"/>
              <a:ext cx="1171575" cy="112713"/>
            </a:xfrm>
            <a:custGeom>
              <a:avLst/>
              <a:gdLst>
                <a:gd name="T0" fmla="*/ 2 w 312"/>
                <a:gd name="T1" fmla="*/ 18 h 30"/>
                <a:gd name="T2" fmla="*/ 17 w 312"/>
                <a:gd name="T3" fmla="*/ 30 h 30"/>
                <a:gd name="T4" fmla="*/ 312 w 312"/>
                <a:gd name="T5" fmla="*/ 30 h 30"/>
                <a:gd name="T6" fmla="*/ 312 w 312"/>
                <a:gd name="T7" fmla="*/ 14 h 30"/>
                <a:gd name="T8" fmla="*/ 312 w 312"/>
                <a:gd name="T9" fmla="*/ 0 h 30"/>
                <a:gd name="T10" fmla="*/ 17 w 312"/>
                <a:gd name="T11" fmla="*/ 0 h 30"/>
                <a:gd name="T12" fmla="*/ 2 w 312"/>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12" h="30">
                  <a:moveTo>
                    <a:pt x="2" y="18"/>
                  </a:moveTo>
                  <a:cubicBezTo>
                    <a:pt x="4" y="25"/>
                    <a:pt x="10" y="30"/>
                    <a:pt x="17" y="30"/>
                  </a:cubicBezTo>
                  <a:cubicBezTo>
                    <a:pt x="312" y="30"/>
                    <a:pt x="312" y="30"/>
                    <a:pt x="312" y="30"/>
                  </a:cubicBezTo>
                  <a:cubicBezTo>
                    <a:pt x="312" y="25"/>
                    <a:pt x="312" y="19"/>
                    <a:pt x="312" y="14"/>
                  </a:cubicBezTo>
                  <a:cubicBezTo>
                    <a:pt x="312" y="9"/>
                    <a:pt x="312" y="4"/>
                    <a:pt x="312" y="0"/>
                  </a:cubicBezTo>
                  <a:cubicBezTo>
                    <a:pt x="17" y="0"/>
                    <a:pt x="17" y="0"/>
                    <a:pt x="17" y="0"/>
                  </a:cubicBezTo>
                  <a:cubicBezTo>
                    <a:pt x="8" y="0"/>
                    <a:pt x="0" y="8"/>
                    <a:pt x="2" y="18"/>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userDrawn="1"/>
          </p:nvSpPr>
          <p:spPr bwMode="auto">
            <a:xfrm>
              <a:off x="6191251" y="223838"/>
              <a:ext cx="282575" cy="114300"/>
            </a:xfrm>
            <a:custGeom>
              <a:avLst/>
              <a:gdLst>
                <a:gd name="T0" fmla="*/ 60 w 75"/>
                <a:gd name="T1" fmla="*/ 15 h 30"/>
                <a:gd name="T2" fmla="*/ 75 w 75"/>
                <a:gd name="T3" fmla="*/ 0 h 30"/>
                <a:gd name="T4" fmla="*/ 16 w 75"/>
                <a:gd name="T5" fmla="*/ 0 h 30"/>
                <a:gd name="T6" fmla="*/ 0 w 75"/>
                <a:gd name="T7" fmla="*/ 15 h 30"/>
                <a:gd name="T8" fmla="*/ 0 w 75"/>
                <a:gd name="T9" fmla="*/ 15 h 30"/>
                <a:gd name="T10" fmla="*/ 16 w 75"/>
                <a:gd name="T11" fmla="*/ 30 h 30"/>
                <a:gd name="T12" fmla="*/ 75 w 75"/>
                <a:gd name="T13" fmla="*/ 30 h 30"/>
                <a:gd name="T14" fmla="*/ 60 w 75"/>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0">
                  <a:moveTo>
                    <a:pt x="60" y="15"/>
                  </a:moveTo>
                  <a:cubicBezTo>
                    <a:pt x="60" y="7"/>
                    <a:pt x="67" y="0"/>
                    <a:pt x="75" y="0"/>
                  </a:cubicBezTo>
                  <a:cubicBezTo>
                    <a:pt x="16" y="0"/>
                    <a:pt x="16" y="0"/>
                    <a:pt x="16" y="0"/>
                  </a:cubicBezTo>
                  <a:cubicBezTo>
                    <a:pt x="7" y="0"/>
                    <a:pt x="0" y="7"/>
                    <a:pt x="0" y="15"/>
                  </a:cubicBezTo>
                  <a:cubicBezTo>
                    <a:pt x="0" y="15"/>
                    <a:pt x="0" y="15"/>
                    <a:pt x="0" y="15"/>
                  </a:cubicBezTo>
                  <a:cubicBezTo>
                    <a:pt x="0" y="24"/>
                    <a:pt x="7" y="30"/>
                    <a:pt x="16" y="30"/>
                  </a:cubicBezTo>
                  <a:cubicBezTo>
                    <a:pt x="75" y="30"/>
                    <a:pt x="75" y="30"/>
                    <a:pt x="75" y="30"/>
                  </a:cubicBezTo>
                  <a:cubicBezTo>
                    <a:pt x="67" y="30"/>
                    <a:pt x="60" y="24"/>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userDrawn="1"/>
          </p:nvSpPr>
          <p:spPr bwMode="auto">
            <a:xfrm>
              <a:off x="6416676" y="223838"/>
              <a:ext cx="1069975" cy="114300"/>
            </a:xfrm>
            <a:custGeom>
              <a:avLst/>
              <a:gdLst>
                <a:gd name="T0" fmla="*/ 277 w 285"/>
                <a:gd name="T1" fmla="*/ 0 h 30"/>
                <a:gd name="T2" fmla="*/ 15 w 285"/>
                <a:gd name="T3" fmla="*/ 0 h 30"/>
                <a:gd name="T4" fmla="*/ 0 w 285"/>
                <a:gd name="T5" fmla="*/ 15 h 30"/>
                <a:gd name="T6" fmla="*/ 15 w 285"/>
                <a:gd name="T7" fmla="*/ 30 h 30"/>
                <a:gd name="T8" fmla="*/ 285 w 285"/>
                <a:gd name="T9" fmla="*/ 30 h 30"/>
                <a:gd name="T10" fmla="*/ 277 w 285"/>
                <a:gd name="T11" fmla="*/ 0 h 30"/>
              </a:gdLst>
              <a:ahLst/>
              <a:cxnLst>
                <a:cxn ang="0">
                  <a:pos x="T0" y="T1"/>
                </a:cxn>
                <a:cxn ang="0">
                  <a:pos x="T2" y="T3"/>
                </a:cxn>
                <a:cxn ang="0">
                  <a:pos x="T4" y="T5"/>
                </a:cxn>
                <a:cxn ang="0">
                  <a:pos x="T6" y="T7"/>
                </a:cxn>
                <a:cxn ang="0">
                  <a:pos x="T8" y="T9"/>
                </a:cxn>
                <a:cxn ang="0">
                  <a:pos x="T10" y="T11"/>
                </a:cxn>
              </a:cxnLst>
              <a:rect l="0" t="0" r="r" b="b"/>
              <a:pathLst>
                <a:path w="285" h="30">
                  <a:moveTo>
                    <a:pt x="277" y="0"/>
                  </a:moveTo>
                  <a:cubicBezTo>
                    <a:pt x="15" y="0"/>
                    <a:pt x="15" y="0"/>
                    <a:pt x="15" y="0"/>
                  </a:cubicBezTo>
                  <a:cubicBezTo>
                    <a:pt x="7" y="0"/>
                    <a:pt x="0" y="7"/>
                    <a:pt x="0" y="15"/>
                  </a:cubicBezTo>
                  <a:cubicBezTo>
                    <a:pt x="0" y="24"/>
                    <a:pt x="7" y="30"/>
                    <a:pt x="15" y="30"/>
                  </a:cubicBezTo>
                  <a:cubicBezTo>
                    <a:pt x="285" y="30"/>
                    <a:pt x="285" y="30"/>
                    <a:pt x="285" y="30"/>
                  </a:cubicBezTo>
                  <a:cubicBezTo>
                    <a:pt x="283" y="20"/>
                    <a:pt x="281" y="10"/>
                    <a:pt x="277"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6605588" y="9525"/>
              <a:ext cx="280988" cy="112713"/>
            </a:xfrm>
            <a:custGeom>
              <a:avLst/>
              <a:gdLst>
                <a:gd name="T0" fmla="*/ 60 w 75"/>
                <a:gd name="T1" fmla="*/ 18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7" y="8"/>
                    <a:pt x="65" y="0"/>
                    <a:pt x="74" y="0"/>
                  </a:cubicBezTo>
                  <a:cubicBezTo>
                    <a:pt x="15" y="0"/>
                    <a:pt x="15" y="0"/>
                    <a:pt x="15" y="0"/>
                  </a:cubicBezTo>
                  <a:cubicBezTo>
                    <a:pt x="7" y="0"/>
                    <a:pt x="0" y="7"/>
                    <a:pt x="0" y="15"/>
                  </a:cubicBezTo>
                  <a:cubicBezTo>
                    <a:pt x="0" y="23"/>
                    <a:pt x="7" y="30"/>
                    <a:pt x="15" y="30"/>
                  </a:cubicBezTo>
                  <a:cubicBezTo>
                    <a:pt x="75" y="30"/>
                    <a:pt x="75" y="30"/>
                    <a:pt x="75" y="30"/>
                  </a:cubicBezTo>
                  <a:cubicBezTo>
                    <a:pt x="68" y="30"/>
                    <a:pt x="61"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userDrawn="1"/>
          </p:nvSpPr>
          <p:spPr bwMode="auto">
            <a:xfrm>
              <a:off x="6818313" y="9525"/>
              <a:ext cx="593725" cy="112713"/>
            </a:xfrm>
            <a:custGeom>
              <a:avLst/>
              <a:gdLst>
                <a:gd name="T0" fmla="*/ 138 w 158"/>
                <a:gd name="T1" fmla="*/ 0 h 30"/>
                <a:gd name="T2" fmla="*/ 17 w 158"/>
                <a:gd name="T3" fmla="*/ 0 h 30"/>
                <a:gd name="T4" fmla="*/ 3 w 158"/>
                <a:gd name="T5" fmla="*/ 18 h 30"/>
                <a:gd name="T6" fmla="*/ 18 w 158"/>
                <a:gd name="T7" fmla="*/ 30 h 30"/>
                <a:gd name="T8" fmla="*/ 158 w 158"/>
                <a:gd name="T9" fmla="*/ 30 h 30"/>
                <a:gd name="T10" fmla="*/ 138 w 158"/>
                <a:gd name="T11" fmla="*/ 0 h 30"/>
              </a:gdLst>
              <a:ahLst/>
              <a:cxnLst>
                <a:cxn ang="0">
                  <a:pos x="T0" y="T1"/>
                </a:cxn>
                <a:cxn ang="0">
                  <a:pos x="T2" y="T3"/>
                </a:cxn>
                <a:cxn ang="0">
                  <a:pos x="T4" y="T5"/>
                </a:cxn>
                <a:cxn ang="0">
                  <a:pos x="T6" y="T7"/>
                </a:cxn>
                <a:cxn ang="0">
                  <a:pos x="T8" y="T9"/>
                </a:cxn>
                <a:cxn ang="0">
                  <a:pos x="T10" y="T11"/>
                </a:cxn>
              </a:cxnLst>
              <a:rect l="0" t="0" r="r" b="b"/>
              <a:pathLst>
                <a:path w="158" h="30">
                  <a:moveTo>
                    <a:pt x="138" y="0"/>
                  </a:moveTo>
                  <a:cubicBezTo>
                    <a:pt x="17" y="0"/>
                    <a:pt x="17" y="0"/>
                    <a:pt x="17" y="0"/>
                  </a:cubicBezTo>
                  <a:cubicBezTo>
                    <a:pt x="8" y="0"/>
                    <a:pt x="0" y="8"/>
                    <a:pt x="3" y="18"/>
                  </a:cubicBezTo>
                  <a:cubicBezTo>
                    <a:pt x="4" y="25"/>
                    <a:pt x="11" y="30"/>
                    <a:pt x="18" y="30"/>
                  </a:cubicBezTo>
                  <a:cubicBezTo>
                    <a:pt x="158" y="30"/>
                    <a:pt x="158" y="30"/>
                    <a:pt x="158" y="30"/>
                  </a:cubicBezTo>
                  <a:cubicBezTo>
                    <a:pt x="152" y="19"/>
                    <a:pt x="146" y="9"/>
                    <a:pt x="138"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userDrawn="1"/>
          </p:nvSpPr>
          <p:spPr bwMode="auto">
            <a:xfrm>
              <a:off x="6605588" y="-733425"/>
              <a:ext cx="44450" cy="334963"/>
            </a:xfrm>
            <a:custGeom>
              <a:avLst/>
              <a:gdLst>
                <a:gd name="T0" fmla="*/ 28 w 28"/>
                <a:gd name="T1" fmla="*/ 211 h 211"/>
                <a:gd name="T2" fmla="*/ 0 w 28"/>
                <a:gd name="T3" fmla="*/ 211 h 211"/>
                <a:gd name="T4" fmla="*/ 0 w 28"/>
                <a:gd name="T5" fmla="*/ 0 h 211"/>
                <a:gd name="T6" fmla="*/ 28 w 28"/>
                <a:gd name="T7" fmla="*/ 0 h 211"/>
                <a:gd name="T8" fmla="*/ 28 w 28"/>
                <a:gd name="T9" fmla="*/ 211 h 211"/>
                <a:gd name="T10" fmla="*/ 28 w 28"/>
                <a:gd name="T11" fmla="*/ 211 h 211"/>
              </a:gdLst>
              <a:ahLst/>
              <a:cxnLst>
                <a:cxn ang="0">
                  <a:pos x="T0" y="T1"/>
                </a:cxn>
                <a:cxn ang="0">
                  <a:pos x="T2" y="T3"/>
                </a:cxn>
                <a:cxn ang="0">
                  <a:pos x="T4" y="T5"/>
                </a:cxn>
                <a:cxn ang="0">
                  <a:pos x="T6" y="T7"/>
                </a:cxn>
                <a:cxn ang="0">
                  <a:pos x="T8" y="T9"/>
                </a:cxn>
                <a:cxn ang="0">
                  <a:pos x="T10" y="T11"/>
                </a:cxn>
              </a:cxnLst>
              <a:rect l="0" t="0" r="r" b="b"/>
              <a:pathLst>
                <a:path w="28" h="211">
                  <a:moveTo>
                    <a:pt x="28" y="211"/>
                  </a:moveTo>
                  <a:lnTo>
                    <a:pt x="0" y="211"/>
                  </a:lnTo>
                  <a:lnTo>
                    <a:pt x="0" y="0"/>
                  </a:lnTo>
                  <a:lnTo>
                    <a:pt x="28" y="0"/>
                  </a:lnTo>
                  <a:lnTo>
                    <a:pt x="28" y="211"/>
                  </a:lnTo>
                  <a:lnTo>
                    <a:pt x="28" y="2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a:off x="6729413" y="-733425"/>
              <a:ext cx="344488" cy="334963"/>
            </a:xfrm>
            <a:custGeom>
              <a:avLst/>
              <a:gdLst>
                <a:gd name="T0" fmla="*/ 108 w 217"/>
                <a:gd name="T1" fmla="*/ 164 h 211"/>
                <a:gd name="T2" fmla="*/ 108 w 217"/>
                <a:gd name="T3" fmla="*/ 164 h 211"/>
                <a:gd name="T4" fmla="*/ 172 w 217"/>
                <a:gd name="T5" fmla="*/ 0 h 211"/>
                <a:gd name="T6" fmla="*/ 217 w 217"/>
                <a:gd name="T7" fmla="*/ 0 h 211"/>
                <a:gd name="T8" fmla="*/ 217 w 217"/>
                <a:gd name="T9" fmla="*/ 211 h 211"/>
                <a:gd name="T10" fmla="*/ 189 w 217"/>
                <a:gd name="T11" fmla="*/ 211 h 211"/>
                <a:gd name="T12" fmla="*/ 189 w 217"/>
                <a:gd name="T13" fmla="*/ 36 h 211"/>
                <a:gd name="T14" fmla="*/ 186 w 217"/>
                <a:gd name="T15" fmla="*/ 36 h 211"/>
                <a:gd name="T16" fmla="*/ 118 w 217"/>
                <a:gd name="T17" fmla="*/ 211 h 211"/>
                <a:gd name="T18" fmla="*/ 99 w 217"/>
                <a:gd name="T19" fmla="*/ 211 h 211"/>
                <a:gd name="T20" fmla="*/ 30 w 217"/>
                <a:gd name="T21" fmla="*/ 36 h 211"/>
                <a:gd name="T22" fmla="*/ 28 w 217"/>
                <a:gd name="T23" fmla="*/ 36 h 211"/>
                <a:gd name="T24" fmla="*/ 28 w 217"/>
                <a:gd name="T25" fmla="*/ 211 h 211"/>
                <a:gd name="T26" fmla="*/ 0 w 217"/>
                <a:gd name="T27" fmla="*/ 211 h 211"/>
                <a:gd name="T28" fmla="*/ 0 w 217"/>
                <a:gd name="T29" fmla="*/ 0 h 211"/>
                <a:gd name="T30" fmla="*/ 47 w 217"/>
                <a:gd name="T31" fmla="*/ 0 h 211"/>
                <a:gd name="T32" fmla="*/ 108 w 217"/>
                <a:gd name="T33" fmla="*/ 164 h 211"/>
                <a:gd name="T34" fmla="*/ 108 w 217"/>
                <a:gd name="T35" fmla="*/ 1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1">
                  <a:moveTo>
                    <a:pt x="108" y="164"/>
                  </a:moveTo>
                  <a:lnTo>
                    <a:pt x="108" y="164"/>
                  </a:lnTo>
                  <a:lnTo>
                    <a:pt x="172" y="0"/>
                  </a:lnTo>
                  <a:lnTo>
                    <a:pt x="217" y="0"/>
                  </a:lnTo>
                  <a:lnTo>
                    <a:pt x="217" y="211"/>
                  </a:lnTo>
                  <a:lnTo>
                    <a:pt x="189" y="211"/>
                  </a:lnTo>
                  <a:lnTo>
                    <a:pt x="189" y="36"/>
                  </a:lnTo>
                  <a:lnTo>
                    <a:pt x="186" y="36"/>
                  </a:lnTo>
                  <a:lnTo>
                    <a:pt x="118" y="211"/>
                  </a:lnTo>
                  <a:lnTo>
                    <a:pt x="99" y="211"/>
                  </a:lnTo>
                  <a:lnTo>
                    <a:pt x="30" y="36"/>
                  </a:lnTo>
                  <a:lnTo>
                    <a:pt x="28" y="36"/>
                  </a:lnTo>
                  <a:lnTo>
                    <a:pt x="28" y="211"/>
                  </a:lnTo>
                  <a:lnTo>
                    <a:pt x="0" y="211"/>
                  </a:lnTo>
                  <a:lnTo>
                    <a:pt x="0" y="0"/>
                  </a:lnTo>
                  <a:lnTo>
                    <a:pt x="47" y="0"/>
                  </a:lnTo>
                  <a:lnTo>
                    <a:pt x="108" y="164"/>
                  </a:lnTo>
                  <a:lnTo>
                    <a:pt x="108" y="16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auto">
            <a:xfrm>
              <a:off x="7131051" y="-741363"/>
              <a:ext cx="225425" cy="350838"/>
            </a:xfrm>
            <a:custGeom>
              <a:avLst/>
              <a:gdLst>
                <a:gd name="T0" fmla="*/ 50 w 60"/>
                <a:gd name="T1" fmla="*/ 19 h 93"/>
                <a:gd name="T2" fmla="*/ 43 w 60"/>
                <a:gd name="T3" fmla="*/ 13 h 93"/>
                <a:gd name="T4" fmla="*/ 33 w 60"/>
                <a:gd name="T5" fmla="*/ 10 h 93"/>
                <a:gd name="T6" fmla="*/ 27 w 60"/>
                <a:gd name="T7" fmla="*/ 11 h 93"/>
                <a:gd name="T8" fmla="*/ 21 w 60"/>
                <a:gd name="T9" fmla="*/ 14 h 93"/>
                <a:gd name="T10" fmla="*/ 17 w 60"/>
                <a:gd name="T11" fmla="*/ 18 h 93"/>
                <a:gd name="T12" fmla="*/ 16 w 60"/>
                <a:gd name="T13" fmla="*/ 25 h 93"/>
                <a:gd name="T14" fmla="*/ 17 w 60"/>
                <a:gd name="T15" fmla="*/ 31 h 93"/>
                <a:gd name="T16" fmla="*/ 21 w 60"/>
                <a:gd name="T17" fmla="*/ 35 h 93"/>
                <a:gd name="T18" fmla="*/ 27 w 60"/>
                <a:gd name="T19" fmla="*/ 38 h 93"/>
                <a:gd name="T20" fmla="*/ 34 w 60"/>
                <a:gd name="T21" fmla="*/ 40 h 93"/>
                <a:gd name="T22" fmla="*/ 43 w 60"/>
                <a:gd name="T23" fmla="*/ 44 h 93"/>
                <a:gd name="T24" fmla="*/ 51 w 60"/>
                <a:gd name="T25" fmla="*/ 48 h 93"/>
                <a:gd name="T26" fmla="*/ 58 w 60"/>
                <a:gd name="T27" fmla="*/ 55 h 93"/>
                <a:gd name="T28" fmla="*/ 60 w 60"/>
                <a:gd name="T29" fmla="*/ 66 h 93"/>
                <a:gd name="T30" fmla="*/ 57 w 60"/>
                <a:gd name="T31" fmla="*/ 78 h 93"/>
                <a:gd name="T32" fmla="*/ 50 w 60"/>
                <a:gd name="T33" fmla="*/ 87 h 93"/>
                <a:gd name="T34" fmla="*/ 41 w 60"/>
                <a:gd name="T35" fmla="*/ 92 h 93"/>
                <a:gd name="T36" fmla="*/ 29 w 60"/>
                <a:gd name="T37" fmla="*/ 93 h 93"/>
                <a:gd name="T38" fmla="*/ 13 w 60"/>
                <a:gd name="T39" fmla="*/ 90 h 93"/>
                <a:gd name="T40" fmla="*/ 0 w 60"/>
                <a:gd name="T41" fmla="*/ 80 h 93"/>
                <a:gd name="T42" fmla="*/ 10 w 60"/>
                <a:gd name="T43" fmla="*/ 72 h 93"/>
                <a:gd name="T44" fmla="*/ 18 w 60"/>
                <a:gd name="T45" fmla="*/ 80 h 93"/>
                <a:gd name="T46" fmla="*/ 29 w 60"/>
                <a:gd name="T47" fmla="*/ 83 h 93"/>
                <a:gd name="T48" fmla="*/ 36 w 60"/>
                <a:gd name="T49" fmla="*/ 82 h 93"/>
                <a:gd name="T50" fmla="*/ 41 w 60"/>
                <a:gd name="T51" fmla="*/ 79 h 93"/>
                <a:gd name="T52" fmla="*/ 46 w 60"/>
                <a:gd name="T53" fmla="*/ 74 h 93"/>
                <a:gd name="T54" fmla="*/ 47 w 60"/>
                <a:gd name="T55" fmla="*/ 68 h 93"/>
                <a:gd name="T56" fmla="*/ 46 w 60"/>
                <a:gd name="T57" fmla="*/ 61 h 93"/>
                <a:gd name="T58" fmla="*/ 41 w 60"/>
                <a:gd name="T59" fmla="*/ 56 h 93"/>
                <a:gd name="T60" fmla="*/ 34 w 60"/>
                <a:gd name="T61" fmla="*/ 53 h 93"/>
                <a:gd name="T62" fmla="*/ 26 w 60"/>
                <a:gd name="T63" fmla="*/ 50 h 93"/>
                <a:gd name="T64" fmla="*/ 18 w 60"/>
                <a:gd name="T65" fmla="*/ 47 h 93"/>
                <a:gd name="T66" fmla="*/ 10 w 60"/>
                <a:gd name="T67" fmla="*/ 43 h 93"/>
                <a:gd name="T68" fmla="*/ 5 w 60"/>
                <a:gd name="T69" fmla="*/ 36 h 93"/>
                <a:gd name="T70" fmla="*/ 3 w 60"/>
                <a:gd name="T71" fmla="*/ 25 h 93"/>
                <a:gd name="T72" fmla="*/ 6 w 60"/>
                <a:gd name="T73" fmla="*/ 14 h 93"/>
                <a:gd name="T74" fmla="*/ 13 w 60"/>
                <a:gd name="T75" fmla="*/ 6 h 93"/>
                <a:gd name="T76" fmla="*/ 23 w 60"/>
                <a:gd name="T77" fmla="*/ 1 h 93"/>
                <a:gd name="T78" fmla="*/ 34 w 60"/>
                <a:gd name="T79" fmla="*/ 0 h 93"/>
                <a:gd name="T80" fmla="*/ 48 w 60"/>
                <a:gd name="T81" fmla="*/ 3 h 93"/>
                <a:gd name="T82" fmla="*/ 59 w 60"/>
                <a:gd name="T83" fmla="*/ 10 h 93"/>
                <a:gd name="T84" fmla="*/ 50 w 60"/>
                <a:gd name="T8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93">
                  <a:moveTo>
                    <a:pt x="50" y="19"/>
                  </a:moveTo>
                  <a:cubicBezTo>
                    <a:pt x="48" y="16"/>
                    <a:pt x="46" y="14"/>
                    <a:pt x="43" y="13"/>
                  </a:cubicBezTo>
                  <a:cubicBezTo>
                    <a:pt x="40" y="11"/>
                    <a:pt x="37" y="10"/>
                    <a:pt x="33" y="10"/>
                  </a:cubicBezTo>
                  <a:cubicBezTo>
                    <a:pt x="31" y="10"/>
                    <a:pt x="29" y="11"/>
                    <a:pt x="27" y="11"/>
                  </a:cubicBezTo>
                  <a:cubicBezTo>
                    <a:pt x="25" y="12"/>
                    <a:pt x="23" y="13"/>
                    <a:pt x="21" y="14"/>
                  </a:cubicBezTo>
                  <a:cubicBezTo>
                    <a:pt x="20" y="15"/>
                    <a:pt x="18" y="17"/>
                    <a:pt x="17" y="18"/>
                  </a:cubicBezTo>
                  <a:cubicBezTo>
                    <a:pt x="16" y="20"/>
                    <a:pt x="16" y="22"/>
                    <a:pt x="16" y="25"/>
                  </a:cubicBezTo>
                  <a:cubicBezTo>
                    <a:pt x="16" y="27"/>
                    <a:pt x="16" y="29"/>
                    <a:pt x="17" y="31"/>
                  </a:cubicBezTo>
                  <a:cubicBezTo>
                    <a:pt x="18" y="33"/>
                    <a:pt x="19" y="34"/>
                    <a:pt x="21" y="35"/>
                  </a:cubicBezTo>
                  <a:cubicBezTo>
                    <a:pt x="23" y="36"/>
                    <a:pt x="24" y="37"/>
                    <a:pt x="27" y="38"/>
                  </a:cubicBezTo>
                  <a:cubicBezTo>
                    <a:pt x="29" y="39"/>
                    <a:pt x="31" y="40"/>
                    <a:pt x="34" y="40"/>
                  </a:cubicBezTo>
                  <a:cubicBezTo>
                    <a:pt x="37" y="41"/>
                    <a:pt x="40" y="42"/>
                    <a:pt x="43" y="44"/>
                  </a:cubicBezTo>
                  <a:cubicBezTo>
                    <a:pt x="46" y="45"/>
                    <a:pt x="49" y="46"/>
                    <a:pt x="51" y="48"/>
                  </a:cubicBezTo>
                  <a:cubicBezTo>
                    <a:pt x="54" y="50"/>
                    <a:pt x="56" y="53"/>
                    <a:pt x="58" y="55"/>
                  </a:cubicBezTo>
                  <a:cubicBezTo>
                    <a:pt x="59" y="58"/>
                    <a:pt x="60" y="62"/>
                    <a:pt x="60" y="66"/>
                  </a:cubicBezTo>
                  <a:cubicBezTo>
                    <a:pt x="60" y="71"/>
                    <a:pt x="59" y="75"/>
                    <a:pt x="57" y="78"/>
                  </a:cubicBezTo>
                  <a:cubicBezTo>
                    <a:pt x="56" y="82"/>
                    <a:pt x="53" y="85"/>
                    <a:pt x="50" y="87"/>
                  </a:cubicBezTo>
                  <a:cubicBezTo>
                    <a:pt x="48" y="89"/>
                    <a:pt x="44" y="91"/>
                    <a:pt x="41" y="92"/>
                  </a:cubicBezTo>
                  <a:cubicBezTo>
                    <a:pt x="37" y="93"/>
                    <a:pt x="33" y="93"/>
                    <a:pt x="29" y="93"/>
                  </a:cubicBezTo>
                  <a:cubicBezTo>
                    <a:pt x="24" y="93"/>
                    <a:pt x="18" y="92"/>
                    <a:pt x="13" y="90"/>
                  </a:cubicBezTo>
                  <a:cubicBezTo>
                    <a:pt x="8" y="88"/>
                    <a:pt x="3" y="85"/>
                    <a:pt x="0" y="80"/>
                  </a:cubicBezTo>
                  <a:cubicBezTo>
                    <a:pt x="10" y="72"/>
                    <a:pt x="10" y="72"/>
                    <a:pt x="10" y="72"/>
                  </a:cubicBezTo>
                  <a:cubicBezTo>
                    <a:pt x="12" y="75"/>
                    <a:pt x="14" y="78"/>
                    <a:pt x="18" y="80"/>
                  </a:cubicBezTo>
                  <a:cubicBezTo>
                    <a:pt x="21" y="82"/>
                    <a:pt x="25" y="83"/>
                    <a:pt x="29" y="83"/>
                  </a:cubicBezTo>
                  <a:cubicBezTo>
                    <a:pt x="31" y="83"/>
                    <a:pt x="34" y="82"/>
                    <a:pt x="36" y="82"/>
                  </a:cubicBezTo>
                  <a:cubicBezTo>
                    <a:pt x="38" y="81"/>
                    <a:pt x="40" y="80"/>
                    <a:pt x="41" y="79"/>
                  </a:cubicBezTo>
                  <a:cubicBezTo>
                    <a:pt x="43" y="78"/>
                    <a:pt x="45" y="76"/>
                    <a:pt x="46" y="74"/>
                  </a:cubicBezTo>
                  <a:cubicBezTo>
                    <a:pt x="47" y="72"/>
                    <a:pt x="47" y="70"/>
                    <a:pt x="47" y="68"/>
                  </a:cubicBezTo>
                  <a:cubicBezTo>
                    <a:pt x="47" y="65"/>
                    <a:pt x="47" y="63"/>
                    <a:pt x="46" y="61"/>
                  </a:cubicBezTo>
                  <a:cubicBezTo>
                    <a:pt x="44" y="59"/>
                    <a:pt x="43" y="57"/>
                    <a:pt x="41" y="56"/>
                  </a:cubicBezTo>
                  <a:cubicBezTo>
                    <a:pt x="39" y="55"/>
                    <a:pt x="37" y="54"/>
                    <a:pt x="34" y="53"/>
                  </a:cubicBezTo>
                  <a:cubicBezTo>
                    <a:pt x="32" y="52"/>
                    <a:pt x="29" y="51"/>
                    <a:pt x="26" y="50"/>
                  </a:cubicBezTo>
                  <a:cubicBezTo>
                    <a:pt x="23" y="49"/>
                    <a:pt x="20" y="48"/>
                    <a:pt x="18" y="47"/>
                  </a:cubicBezTo>
                  <a:cubicBezTo>
                    <a:pt x="15" y="46"/>
                    <a:pt x="13" y="44"/>
                    <a:pt x="10" y="43"/>
                  </a:cubicBezTo>
                  <a:cubicBezTo>
                    <a:pt x="8" y="41"/>
                    <a:pt x="6" y="38"/>
                    <a:pt x="5" y="36"/>
                  </a:cubicBezTo>
                  <a:cubicBezTo>
                    <a:pt x="4" y="33"/>
                    <a:pt x="3" y="29"/>
                    <a:pt x="3" y="25"/>
                  </a:cubicBezTo>
                  <a:cubicBezTo>
                    <a:pt x="3" y="21"/>
                    <a:pt x="4" y="17"/>
                    <a:pt x="6" y="14"/>
                  </a:cubicBezTo>
                  <a:cubicBezTo>
                    <a:pt x="8" y="11"/>
                    <a:pt x="10" y="8"/>
                    <a:pt x="13" y="6"/>
                  </a:cubicBezTo>
                  <a:cubicBezTo>
                    <a:pt x="16" y="4"/>
                    <a:pt x="19" y="2"/>
                    <a:pt x="23" y="1"/>
                  </a:cubicBezTo>
                  <a:cubicBezTo>
                    <a:pt x="26" y="0"/>
                    <a:pt x="30" y="0"/>
                    <a:pt x="34" y="0"/>
                  </a:cubicBezTo>
                  <a:cubicBezTo>
                    <a:pt x="39" y="0"/>
                    <a:pt x="44" y="1"/>
                    <a:pt x="48" y="3"/>
                  </a:cubicBezTo>
                  <a:cubicBezTo>
                    <a:pt x="53" y="5"/>
                    <a:pt x="56" y="7"/>
                    <a:pt x="59" y="10"/>
                  </a:cubicBezTo>
                  <a:cubicBezTo>
                    <a:pt x="50" y="19"/>
                    <a:pt x="50" y="19"/>
                    <a:pt x="50" y="1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userDrawn="1"/>
          </p:nvSpPr>
          <p:spPr bwMode="auto">
            <a:xfrm>
              <a:off x="7535863" y="-733425"/>
              <a:ext cx="263525" cy="334963"/>
            </a:xfrm>
            <a:custGeom>
              <a:avLst/>
              <a:gdLst>
                <a:gd name="T0" fmla="*/ 0 w 166"/>
                <a:gd name="T1" fmla="*/ 0 h 211"/>
                <a:gd name="T2" fmla="*/ 29 w 166"/>
                <a:gd name="T3" fmla="*/ 0 h 211"/>
                <a:gd name="T4" fmla="*/ 29 w 166"/>
                <a:gd name="T5" fmla="*/ 88 h 211"/>
                <a:gd name="T6" fmla="*/ 135 w 166"/>
                <a:gd name="T7" fmla="*/ 88 h 211"/>
                <a:gd name="T8" fmla="*/ 135 w 166"/>
                <a:gd name="T9" fmla="*/ 0 h 211"/>
                <a:gd name="T10" fmla="*/ 166 w 166"/>
                <a:gd name="T11" fmla="*/ 0 h 211"/>
                <a:gd name="T12" fmla="*/ 166 w 166"/>
                <a:gd name="T13" fmla="*/ 211 h 211"/>
                <a:gd name="T14" fmla="*/ 135 w 166"/>
                <a:gd name="T15" fmla="*/ 211 h 211"/>
                <a:gd name="T16" fmla="*/ 135 w 166"/>
                <a:gd name="T17" fmla="*/ 114 h 211"/>
                <a:gd name="T18" fmla="*/ 29 w 166"/>
                <a:gd name="T19" fmla="*/ 114 h 211"/>
                <a:gd name="T20" fmla="*/ 29 w 166"/>
                <a:gd name="T21" fmla="*/ 211 h 211"/>
                <a:gd name="T22" fmla="*/ 0 w 166"/>
                <a:gd name="T23" fmla="*/ 211 h 211"/>
                <a:gd name="T24" fmla="*/ 0 w 166"/>
                <a:gd name="T25" fmla="*/ 0 h 211"/>
                <a:gd name="T26" fmla="*/ 0 w 166"/>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11">
                  <a:moveTo>
                    <a:pt x="0" y="0"/>
                  </a:moveTo>
                  <a:lnTo>
                    <a:pt x="29" y="0"/>
                  </a:lnTo>
                  <a:lnTo>
                    <a:pt x="29" y="88"/>
                  </a:lnTo>
                  <a:lnTo>
                    <a:pt x="135" y="88"/>
                  </a:lnTo>
                  <a:lnTo>
                    <a:pt x="135" y="0"/>
                  </a:lnTo>
                  <a:lnTo>
                    <a:pt x="166" y="0"/>
                  </a:lnTo>
                  <a:lnTo>
                    <a:pt x="166" y="211"/>
                  </a:lnTo>
                  <a:lnTo>
                    <a:pt x="135" y="211"/>
                  </a:lnTo>
                  <a:lnTo>
                    <a:pt x="135" y="114"/>
                  </a:lnTo>
                  <a:lnTo>
                    <a:pt x="29" y="114"/>
                  </a:lnTo>
                  <a:lnTo>
                    <a:pt x="29" y="211"/>
                  </a:lnTo>
                  <a:lnTo>
                    <a:pt x="0" y="211"/>
                  </a:lnTo>
                  <a:lnTo>
                    <a:pt x="0"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userDrawn="1"/>
          </p:nvSpPr>
          <p:spPr bwMode="auto">
            <a:xfrm>
              <a:off x="7840663" y="-627063"/>
              <a:ext cx="225425" cy="236538"/>
            </a:xfrm>
            <a:custGeom>
              <a:avLst/>
              <a:gdLst>
                <a:gd name="T0" fmla="*/ 48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8 w 60"/>
                <a:gd name="T19" fmla="*/ 26 h 63"/>
                <a:gd name="T20" fmla="*/ 60 w 60"/>
                <a:gd name="T21" fmla="*/ 31 h 63"/>
                <a:gd name="T22" fmla="*/ 60 w 60"/>
                <a:gd name="T23" fmla="*/ 33 h 63"/>
                <a:gd name="T24" fmla="*/ 60 w 60"/>
                <a:gd name="T25" fmla="*/ 35 h 63"/>
                <a:gd name="T26" fmla="*/ 12 w 60"/>
                <a:gd name="T27" fmla="*/ 35 h 63"/>
                <a:gd name="T28" fmla="*/ 14 w 60"/>
                <a:gd name="T29" fmla="*/ 42 h 63"/>
                <a:gd name="T30" fmla="*/ 18 w 60"/>
                <a:gd name="T31" fmla="*/ 48 h 63"/>
                <a:gd name="T32" fmla="*/ 24 w 60"/>
                <a:gd name="T33" fmla="*/ 51 h 63"/>
                <a:gd name="T34" fmla="*/ 32 w 60"/>
                <a:gd name="T35" fmla="*/ 53 h 63"/>
                <a:gd name="T36" fmla="*/ 42 w 60"/>
                <a:gd name="T37" fmla="*/ 50 h 63"/>
                <a:gd name="T38" fmla="*/ 49 w 60"/>
                <a:gd name="T39" fmla="*/ 44 h 63"/>
                <a:gd name="T40" fmla="*/ 57 w 60"/>
                <a:gd name="T41" fmla="*/ 50 h 63"/>
                <a:gd name="T42" fmla="*/ 46 w 60"/>
                <a:gd name="T43" fmla="*/ 60 h 63"/>
                <a:gd name="T44" fmla="*/ 32 w 60"/>
                <a:gd name="T45" fmla="*/ 63 h 63"/>
                <a:gd name="T46" fmla="*/ 19 w 60"/>
                <a:gd name="T47" fmla="*/ 60 h 63"/>
                <a:gd name="T48" fmla="*/ 9 w 60"/>
                <a:gd name="T49" fmla="*/ 54 h 63"/>
                <a:gd name="T50" fmla="*/ 3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8" y="26"/>
                  </a:moveTo>
                  <a:cubicBezTo>
                    <a:pt x="48"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2" y="11"/>
                    <a:pt x="20" y="13"/>
                    <a:pt x="18" y="14"/>
                  </a:cubicBezTo>
                  <a:cubicBezTo>
                    <a:pt x="16" y="16"/>
                    <a:pt x="15" y="17"/>
                    <a:pt x="14" y="19"/>
                  </a:cubicBezTo>
                  <a:cubicBezTo>
                    <a:pt x="13" y="22"/>
                    <a:pt x="12" y="24"/>
                    <a:pt x="12" y="26"/>
                  </a:cubicBezTo>
                  <a:cubicBezTo>
                    <a:pt x="48" y="26"/>
                    <a:pt x="48" y="26"/>
                    <a:pt x="48" y="26"/>
                  </a:cubicBezTo>
                  <a:close/>
                  <a:moveTo>
                    <a:pt x="60" y="31"/>
                  </a:moveTo>
                  <a:cubicBezTo>
                    <a:pt x="60" y="32"/>
                    <a:pt x="60" y="32"/>
                    <a:pt x="60" y="33"/>
                  </a:cubicBezTo>
                  <a:cubicBezTo>
                    <a:pt x="60" y="34"/>
                    <a:pt x="60" y="34"/>
                    <a:pt x="60"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2" y="53"/>
                  </a:cubicBezTo>
                  <a:cubicBezTo>
                    <a:pt x="36" y="53"/>
                    <a:pt x="39" y="52"/>
                    <a:pt x="42" y="50"/>
                  </a:cubicBezTo>
                  <a:cubicBezTo>
                    <a:pt x="45" y="48"/>
                    <a:pt x="47" y="46"/>
                    <a:pt x="49" y="44"/>
                  </a:cubicBezTo>
                  <a:cubicBezTo>
                    <a:pt x="57" y="50"/>
                    <a:pt x="57" y="50"/>
                    <a:pt x="57" y="50"/>
                  </a:cubicBezTo>
                  <a:cubicBezTo>
                    <a:pt x="54" y="55"/>
                    <a:pt x="50" y="58"/>
                    <a:pt x="46" y="60"/>
                  </a:cubicBezTo>
                  <a:cubicBezTo>
                    <a:pt x="42" y="62"/>
                    <a:pt x="37" y="63"/>
                    <a:pt x="32" y="63"/>
                  </a:cubicBezTo>
                  <a:cubicBezTo>
                    <a:pt x="27" y="63"/>
                    <a:pt x="23" y="62"/>
                    <a:pt x="19" y="60"/>
                  </a:cubicBezTo>
                  <a:cubicBezTo>
                    <a:pt x="15" y="59"/>
                    <a:pt x="12" y="57"/>
                    <a:pt x="9" y="54"/>
                  </a:cubicBezTo>
                  <a:cubicBezTo>
                    <a:pt x="6" y="51"/>
                    <a:pt x="4" y="48"/>
                    <a:pt x="3" y="44"/>
                  </a:cubicBezTo>
                  <a:cubicBezTo>
                    <a:pt x="1" y="40"/>
                    <a:pt x="0" y="36"/>
                    <a:pt x="0" y="31"/>
                  </a:cubicBezTo>
                  <a:cubicBezTo>
                    <a:pt x="0" y="27"/>
                    <a:pt x="1" y="23"/>
                    <a:pt x="2" y="19"/>
                  </a:cubicBezTo>
                  <a:cubicBezTo>
                    <a:pt x="4" y="15"/>
                    <a:pt x="6" y="12"/>
                    <a:pt x="9" y="9"/>
                  </a:cubicBezTo>
                  <a:cubicBezTo>
                    <a:pt x="12" y="6"/>
                    <a:pt x="15" y="4"/>
                    <a:pt x="19" y="2"/>
                  </a:cubicBezTo>
                  <a:cubicBezTo>
                    <a:pt x="23" y="1"/>
                    <a:pt x="27"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noEditPoints="1"/>
            </p:cNvSpPr>
            <p:nvPr userDrawn="1"/>
          </p:nvSpPr>
          <p:spPr bwMode="auto">
            <a:xfrm>
              <a:off x="8102601" y="-627063"/>
              <a:ext cx="203200" cy="236538"/>
            </a:xfrm>
            <a:custGeom>
              <a:avLst/>
              <a:gdLst>
                <a:gd name="T0" fmla="*/ 39 w 54"/>
                <a:gd name="T1" fmla="*/ 33 h 63"/>
                <a:gd name="T2" fmla="*/ 30 w 54"/>
                <a:gd name="T3" fmla="*/ 33 h 63"/>
                <a:gd name="T4" fmla="*/ 21 w 54"/>
                <a:gd name="T5" fmla="*/ 35 h 63"/>
                <a:gd name="T6" fmla="*/ 15 w 54"/>
                <a:gd name="T7" fmla="*/ 38 h 63"/>
                <a:gd name="T8" fmla="*/ 12 w 54"/>
                <a:gd name="T9" fmla="*/ 44 h 63"/>
                <a:gd name="T10" fmla="*/ 14 w 54"/>
                <a:gd name="T11" fmla="*/ 48 h 63"/>
                <a:gd name="T12" fmla="*/ 16 w 54"/>
                <a:gd name="T13" fmla="*/ 51 h 63"/>
                <a:gd name="T14" fmla="*/ 20 w 54"/>
                <a:gd name="T15" fmla="*/ 53 h 63"/>
                <a:gd name="T16" fmla="*/ 25 w 54"/>
                <a:gd name="T17" fmla="*/ 53 h 63"/>
                <a:gd name="T18" fmla="*/ 37 w 54"/>
                <a:gd name="T19" fmla="*/ 48 h 63"/>
                <a:gd name="T20" fmla="*/ 42 w 54"/>
                <a:gd name="T21" fmla="*/ 36 h 63"/>
                <a:gd name="T22" fmla="*/ 42 w 54"/>
                <a:gd name="T23" fmla="*/ 33 h 63"/>
                <a:gd name="T24" fmla="*/ 39 w 54"/>
                <a:gd name="T25" fmla="*/ 33 h 63"/>
                <a:gd name="T26" fmla="*/ 42 w 54"/>
                <a:gd name="T27" fmla="*/ 23 h 63"/>
                <a:gd name="T28" fmla="*/ 38 w 54"/>
                <a:gd name="T29" fmla="*/ 13 h 63"/>
                <a:gd name="T30" fmla="*/ 27 w 54"/>
                <a:gd name="T31" fmla="*/ 10 h 63"/>
                <a:gd name="T32" fmla="*/ 18 w 54"/>
                <a:gd name="T33" fmla="*/ 11 h 63"/>
                <a:gd name="T34" fmla="*/ 10 w 54"/>
                <a:gd name="T35" fmla="*/ 16 h 63"/>
                <a:gd name="T36" fmla="*/ 4 w 54"/>
                <a:gd name="T37" fmla="*/ 9 h 63"/>
                <a:gd name="T38" fmla="*/ 15 w 54"/>
                <a:gd name="T39" fmla="*/ 2 h 63"/>
                <a:gd name="T40" fmla="*/ 28 w 54"/>
                <a:gd name="T41" fmla="*/ 0 h 63"/>
                <a:gd name="T42" fmla="*/ 39 w 54"/>
                <a:gd name="T43" fmla="*/ 2 h 63"/>
                <a:gd name="T44" fmla="*/ 47 w 54"/>
                <a:gd name="T45" fmla="*/ 7 h 63"/>
                <a:gd name="T46" fmla="*/ 52 w 54"/>
                <a:gd name="T47" fmla="*/ 14 h 63"/>
                <a:gd name="T48" fmla="*/ 53 w 54"/>
                <a:gd name="T49" fmla="*/ 23 h 63"/>
                <a:gd name="T50" fmla="*/ 53 w 54"/>
                <a:gd name="T51" fmla="*/ 49 h 63"/>
                <a:gd name="T52" fmla="*/ 53 w 54"/>
                <a:gd name="T53" fmla="*/ 56 h 63"/>
                <a:gd name="T54" fmla="*/ 54 w 54"/>
                <a:gd name="T55" fmla="*/ 61 h 63"/>
                <a:gd name="T56" fmla="*/ 43 w 54"/>
                <a:gd name="T57" fmla="*/ 61 h 63"/>
                <a:gd name="T58" fmla="*/ 42 w 54"/>
                <a:gd name="T59" fmla="*/ 53 h 63"/>
                <a:gd name="T60" fmla="*/ 42 w 54"/>
                <a:gd name="T61" fmla="*/ 53 h 63"/>
                <a:gd name="T62" fmla="*/ 34 w 54"/>
                <a:gd name="T63" fmla="*/ 60 h 63"/>
                <a:gd name="T64" fmla="*/ 22 w 54"/>
                <a:gd name="T65" fmla="*/ 63 h 63"/>
                <a:gd name="T66" fmla="*/ 15 w 54"/>
                <a:gd name="T67" fmla="*/ 62 h 63"/>
                <a:gd name="T68" fmla="*/ 8 w 54"/>
                <a:gd name="T69" fmla="*/ 59 h 63"/>
                <a:gd name="T70" fmla="*/ 3 w 54"/>
                <a:gd name="T71" fmla="*/ 53 h 63"/>
                <a:gd name="T72" fmla="*/ 0 w 54"/>
                <a:gd name="T73" fmla="*/ 44 h 63"/>
                <a:gd name="T74" fmla="*/ 4 w 54"/>
                <a:gd name="T75" fmla="*/ 34 h 63"/>
                <a:gd name="T76" fmla="*/ 14 w 54"/>
                <a:gd name="T77" fmla="*/ 28 h 63"/>
                <a:gd name="T78" fmla="*/ 27 w 54"/>
                <a:gd name="T79" fmla="*/ 25 h 63"/>
                <a:gd name="T80" fmla="*/ 42 w 54"/>
                <a:gd name="T81" fmla="*/ 24 h 63"/>
                <a:gd name="T82" fmla="*/ 42 w 54"/>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63">
                  <a:moveTo>
                    <a:pt x="39" y="33"/>
                  </a:moveTo>
                  <a:cubicBezTo>
                    <a:pt x="36" y="33"/>
                    <a:pt x="33" y="33"/>
                    <a:pt x="30" y="33"/>
                  </a:cubicBezTo>
                  <a:cubicBezTo>
                    <a:pt x="27" y="33"/>
                    <a:pt x="24" y="34"/>
                    <a:pt x="21" y="35"/>
                  </a:cubicBezTo>
                  <a:cubicBezTo>
                    <a:pt x="19" y="35"/>
                    <a:pt x="17" y="37"/>
                    <a:pt x="15" y="38"/>
                  </a:cubicBezTo>
                  <a:cubicBezTo>
                    <a:pt x="13" y="40"/>
                    <a:pt x="12" y="42"/>
                    <a:pt x="12" y="44"/>
                  </a:cubicBezTo>
                  <a:cubicBezTo>
                    <a:pt x="12" y="46"/>
                    <a:pt x="13" y="47"/>
                    <a:pt x="14" y="48"/>
                  </a:cubicBezTo>
                  <a:cubicBezTo>
                    <a:pt x="14" y="50"/>
                    <a:pt x="15" y="51"/>
                    <a:pt x="16" y="51"/>
                  </a:cubicBezTo>
                  <a:cubicBezTo>
                    <a:pt x="18" y="52"/>
                    <a:pt x="19" y="53"/>
                    <a:pt x="20" y="53"/>
                  </a:cubicBezTo>
                  <a:cubicBezTo>
                    <a:pt x="22" y="53"/>
                    <a:pt x="23" y="53"/>
                    <a:pt x="25" y="53"/>
                  </a:cubicBezTo>
                  <a:cubicBezTo>
                    <a:pt x="30" y="53"/>
                    <a:pt x="34" y="52"/>
                    <a:pt x="37" y="48"/>
                  </a:cubicBezTo>
                  <a:cubicBezTo>
                    <a:pt x="40" y="45"/>
                    <a:pt x="42" y="41"/>
                    <a:pt x="42" y="36"/>
                  </a:cubicBezTo>
                  <a:cubicBezTo>
                    <a:pt x="42" y="33"/>
                    <a:pt x="42" y="33"/>
                    <a:pt x="42" y="33"/>
                  </a:cubicBezTo>
                  <a:cubicBezTo>
                    <a:pt x="39" y="33"/>
                    <a:pt x="39" y="33"/>
                    <a:pt x="39" y="33"/>
                  </a:cubicBezTo>
                  <a:close/>
                  <a:moveTo>
                    <a:pt x="42" y="23"/>
                  </a:moveTo>
                  <a:cubicBezTo>
                    <a:pt x="42" y="18"/>
                    <a:pt x="41" y="15"/>
                    <a:pt x="38" y="13"/>
                  </a:cubicBezTo>
                  <a:cubicBezTo>
                    <a:pt x="35" y="11"/>
                    <a:pt x="32" y="10"/>
                    <a:pt x="27" y="10"/>
                  </a:cubicBezTo>
                  <a:cubicBezTo>
                    <a:pt x="24" y="10"/>
                    <a:pt x="21" y="10"/>
                    <a:pt x="18" y="11"/>
                  </a:cubicBezTo>
                  <a:cubicBezTo>
                    <a:pt x="15" y="13"/>
                    <a:pt x="12" y="14"/>
                    <a:pt x="10" y="16"/>
                  </a:cubicBezTo>
                  <a:cubicBezTo>
                    <a:pt x="4" y="9"/>
                    <a:pt x="4" y="9"/>
                    <a:pt x="4" y="9"/>
                  </a:cubicBezTo>
                  <a:cubicBezTo>
                    <a:pt x="7" y="6"/>
                    <a:pt x="10" y="4"/>
                    <a:pt x="15" y="2"/>
                  </a:cubicBezTo>
                  <a:cubicBezTo>
                    <a:pt x="19" y="1"/>
                    <a:pt x="23" y="0"/>
                    <a:pt x="28" y="0"/>
                  </a:cubicBezTo>
                  <a:cubicBezTo>
                    <a:pt x="33" y="0"/>
                    <a:pt x="36" y="1"/>
                    <a:pt x="39" y="2"/>
                  </a:cubicBezTo>
                  <a:cubicBezTo>
                    <a:pt x="43" y="3"/>
                    <a:pt x="45" y="5"/>
                    <a:pt x="47" y="7"/>
                  </a:cubicBezTo>
                  <a:cubicBezTo>
                    <a:pt x="49" y="9"/>
                    <a:pt x="51" y="11"/>
                    <a:pt x="52" y="14"/>
                  </a:cubicBezTo>
                  <a:cubicBezTo>
                    <a:pt x="53" y="17"/>
                    <a:pt x="53" y="20"/>
                    <a:pt x="53" y="23"/>
                  </a:cubicBezTo>
                  <a:cubicBezTo>
                    <a:pt x="53" y="49"/>
                    <a:pt x="53" y="49"/>
                    <a:pt x="53" y="49"/>
                  </a:cubicBezTo>
                  <a:cubicBezTo>
                    <a:pt x="53" y="51"/>
                    <a:pt x="53" y="53"/>
                    <a:pt x="53" y="56"/>
                  </a:cubicBezTo>
                  <a:cubicBezTo>
                    <a:pt x="53" y="58"/>
                    <a:pt x="54" y="60"/>
                    <a:pt x="54" y="61"/>
                  </a:cubicBezTo>
                  <a:cubicBezTo>
                    <a:pt x="43" y="61"/>
                    <a:pt x="43" y="61"/>
                    <a:pt x="43" y="61"/>
                  </a:cubicBezTo>
                  <a:cubicBezTo>
                    <a:pt x="43" y="58"/>
                    <a:pt x="42" y="55"/>
                    <a:pt x="42" y="53"/>
                  </a:cubicBezTo>
                  <a:cubicBezTo>
                    <a:pt x="42" y="53"/>
                    <a:pt x="42" y="53"/>
                    <a:pt x="42" y="53"/>
                  </a:cubicBezTo>
                  <a:cubicBezTo>
                    <a:pt x="40" y="56"/>
                    <a:pt x="37" y="58"/>
                    <a:pt x="34" y="60"/>
                  </a:cubicBezTo>
                  <a:cubicBezTo>
                    <a:pt x="30" y="62"/>
                    <a:pt x="27" y="63"/>
                    <a:pt x="22" y="63"/>
                  </a:cubicBezTo>
                  <a:cubicBezTo>
                    <a:pt x="20" y="63"/>
                    <a:pt x="17" y="62"/>
                    <a:pt x="15" y="62"/>
                  </a:cubicBezTo>
                  <a:cubicBezTo>
                    <a:pt x="12" y="61"/>
                    <a:pt x="10" y="60"/>
                    <a:pt x="8" y="59"/>
                  </a:cubicBezTo>
                  <a:cubicBezTo>
                    <a:pt x="6" y="57"/>
                    <a:pt x="4" y="55"/>
                    <a:pt x="3" y="53"/>
                  </a:cubicBezTo>
                  <a:cubicBezTo>
                    <a:pt x="1" y="51"/>
                    <a:pt x="0" y="48"/>
                    <a:pt x="0" y="44"/>
                  </a:cubicBezTo>
                  <a:cubicBezTo>
                    <a:pt x="0" y="40"/>
                    <a:pt x="2" y="36"/>
                    <a:pt x="4" y="34"/>
                  </a:cubicBezTo>
                  <a:cubicBezTo>
                    <a:pt x="7" y="31"/>
                    <a:pt x="10" y="29"/>
                    <a:pt x="14" y="28"/>
                  </a:cubicBezTo>
                  <a:cubicBezTo>
                    <a:pt x="18" y="26"/>
                    <a:pt x="22" y="25"/>
                    <a:pt x="27" y="25"/>
                  </a:cubicBezTo>
                  <a:cubicBezTo>
                    <a:pt x="32" y="24"/>
                    <a:pt x="37" y="24"/>
                    <a:pt x="42" y="24"/>
                  </a:cubicBezTo>
                  <a:cubicBezTo>
                    <a:pt x="42" y="23"/>
                    <a:pt x="42" y="23"/>
                    <a:pt x="42"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userDrawn="1"/>
          </p:nvSpPr>
          <p:spPr bwMode="auto">
            <a:xfrm>
              <a:off x="8374063"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a:off x="8459788" y="-684213"/>
              <a:ext cx="142875" cy="290513"/>
            </a:xfrm>
            <a:custGeom>
              <a:avLst/>
              <a:gdLst>
                <a:gd name="T0" fmla="*/ 38 w 38"/>
                <a:gd name="T1" fmla="*/ 26 h 77"/>
                <a:gd name="T2" fmla="*/ 23 w 38"/>
                <a:gd name="T3" fmla="*/ 26 h 77"/>
                <a:gd name="T4" fmla="*/ 23 w 38"/>
                <a:gd name="T5" fmla="*/ 57 h 77"/>
                <a:gd name="T6" fmla="*/ 25 w 38"/>
                <a:gd name="T7" fmla="*/ 65 h 77"/>
                <a:gd name="T8" fmla="*/ 31 w 38"/>
                <a:gd name="T9" fmla="*/ 67 h 77"/>
                <a:gd name="T10" fmla="*/ 35 w 38"/>
                <a:gd name="T11" fmla="*/ 67 h 77"/>
                <a:gd name="T12" fmla="*/ 38 w 38"/>
                <a:gd name="T13" fmla="*/ 66 h 77"/>
                <a:gd name="T14" fmla="*/ 38 w 38"/>
                <a:gd name="T15" fmla="*/ 75 h 77"/>
                <a:gd name="T16" fmla="*/ 34 w 38"/>
                <a:gd name="T17" fmla="*/ 77 h 77"/>
                <a:gd name="T18" fmla="*/ 28 w 38"/>
                <a:gd name="T19" fmla="*/ 77 h 77"/>
                <a:gd name="T20" fmla="*/ 15 w 38"/>
                <a:gd name="T21" fmla="*/ 72 h 77"/>
                <a:gd name="T22" fmla="*/ 11 w 38"/>
                <a:gd name="T23" fmla="*/ 59 h 77"/>
                <a:gd name="T24" fmla="*/ 11 w 38"/>
                <a:gd name="T25" fmla="*/ 26 h 77"/>
                <a:gd name="T26" fmla="*/ 0 w 38"/>
                <a:gd name="T27" fmla="*/ 26 h 77"/>
                <a:gd name="T28" fmla="*/ 0 w 38"/>
                <a:gd name="T29" fmla="*/ 17 h 77"/>
                <a:gd name="T30" fmla="*/ 11 w 38"/>
                <a:gd name="T31" fmla="*/ 17 h 77"/>
                <a:gd name="T32" fmla="*/ 11 w 38"/>
                <a:gd name="T33" fmla="*/ 0 h 77"/>
                <a:gd name="T34" fmla="*/ 23 w 38"/>
                <a:gd name="T35" fmla="*/ 0 h 77"/>
                <a:gd name="T36" fmla="*/ 23 w 38"/>
                <a:gd name="T37" fmla="*/ 17 h 77"/>
                <a:gd name="T38" fmla="*/ 38 w 38"/>
                <a:gd name="T39" fmla="*/ 17 h 77"/>
                <a:gd name="T40" fmla="*/ 38 w 38"/>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38" y="26"/>
                  </a:moveTo>
                  <a:cubicBezTo>
                    <a:pt x="23" y="26"/>
                    <a:pt x="23" y="26"/>
                    <a:pt x="23" y="26"/>
                  </a:cubicBezTo>
                  <a:cubicBezTo>
                    <a:pt x="23" y="57"/>
                    <a:pt x="23" y="57"/>
                    <a:pt x="23" y="57"/>
                  </a:cubicBezTo>
                  <a:cubicBezTo>
                    <a:pt x="23" y="61"/>
                    <a:pt x="23" y="63"/>
                    <a:pt x="25" y="65"/>
                  </a:cubicBezTo>
                  <a:cubicBezTo>
                    <a:pt x="26" y="66"/>
                    <a:pt x="28" y="67"/>
                    <a:pt x="31" y="67"/>
                  </a:cubicBezTo>
                  <a:cubicBezTo>
                    <a:pt x="32" y="67"/>
                    <a:pt x="33" y="67"/>
                    <a:pt x="35" y="67"/>
                  </a:cubicBezTo>
                  <a:cubicBezTo>
                    <a:pt x="36" y="67"/>
                    <a:pt x="37" y="66"/>
                    <a:pt x="38" y="66"/>
                  </a:cubicBezTo>
                  <a:cubicBezTo>
                    <a:pt x="38" y="75"/>
                    <a:pt x="38" y="75"/>
                    <a:pt x="38" y="75"/>
                  </a:cubicBezTo>
                  <a:cubicBezTo>
                    <a:pt x="37" y="76"/>
                    <a:pt x="35" y="76"/>
                    <a:pt x="34" y="77"/>
                  </a:cubicBezTo>
                  <a:cubicBezTo>
                    <a:pt x="32" y="77"/>
                    <a:pt x="30" y="77"/>
                    <a:pt x="28" y="77"/>
                  </a:cubicBezTo>
                  <a:cubicBezTo>
                    <a:pt x="23" y="77"/>
                    <a:pt x="18" y="76"/>
                    <a:pt x="15" y="72"/>
                  </a:cubicBezTo>
                  <a:cubicBezTo>
                    <a:pt x="12"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8" y="17"/>
                    <a:pt x="38" y="17"/>
                    <a:pt x="38" y="17"/>
                  </a:cubicBezTo>
                  <a:cubicBezTo>
                    <a:pt x="38" y="26"/>
                    <a:pt x="38" y="26"/>
                    <a:pt x="38"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a:off x="8658226" y="-755650"/>
              <a:ext cx="200025" cy="357188"/>
            </a:xfrm>
            <a:custGeom>
              <a:avLst/>
              <a:gdLst>
                <a:gd name="T0" fmla="*/ 12 w 53"/>
                <a:gd name="T1" fmla="*/ 45 h 95"/>
                <a:gd name="T2" fmla="*/ 19 w 53"/>
                <a:gd name="T3" fmla="*/ 37 h 95"/>
                <a:gd name="T4" fmla="*/ 31 w 53"/>
                <a:gd name="T5" fmla="*/ 34 h 95"/>
                <a:gd name="T6" fmla="*/ 41 w 53"/>
                <a:gd name="T7" fmla="*/ 36 h 95"/>
                <a:gd name="T8" fmla="*/ 48 w 53"/>
                <a:gd name="T9" fmla="*/ 41 h 95"/>
                <a:gd name="T10" fmla="*/ 52 w 53"/>
                <a:gd name="T11" fmla="*/ 49 h 95"/>
                <a:gd name="T12" fmla="*/ 53 w 53"/>
                <a:gd name="T13" fmla="*/ 58 h 95"/>
                <a:gd name="T14" fmla="*/ 53 w 53"/>
                <a:gd name="T15" fmla="*/ 95 h 95"/>
                <a:gd name="T16" fmla="*/ 41 w 53"/>
                <a:gd name="T17" fmla="*/ 95 h 95"/>
                <a:gd name="T18" fmla="*/ 41 w 53"/>
                <a:gd name="T19" fmla="*/ 62 h 95"/>
                <a:gd name="T20" fmla="*/ 41 w 53"/>
                <a:gd name="T21" fmla="*/ 55 h 95"/>
                <a:gd name="T22" fmla="*/ 39 w 53"/>
                <a:gd name="T23" fmla="*/ 49 h 95"/>
                <a:gd name="T24" fmla="*/ 34 w 53"/>
                <a:gd name="T25" fmla="*/ 45 h 95"/>
                <a:gd name="T26" fmla="*/ 28 w 53"/>
                <a:gd name="T27" fmla="*/ 44 h 95"/>
                <a:gd name="T28" fmla="*/ 16 w 53"/>
                <a:gd name="T29" fmla="*/ 49 h 95"/>
                <a:gd name="T30" fmla="*/ 12 w 53"/>
                <a:gd name="T31" fmla="*/ 64 h 95"/>
                <a:gd name="T32" fmla="*/ 12 w 53"/>
                <a:gd name="T33" fmla="*/ 95 h 95"/>
                <a:gd name="T34" fmla="*/ 0 w 53"/>
                <a:gd name="T35" fmla="*/ 95 h 95"/>
                <a:gd name="T36" fmla="*/ 0 w 53"/>
                <a:gd name="T37" fmla="*/ 0 h 95"/>
                <a:gd name="T38" fmla="*/ 12 w 53"/>
                <a:gd name="T39" fmla="*/ 0 h 95"/>
                <a:gd name="T40" fmla="*/ 12 w 53"/>
                <a:gd name="T41" fmla="*/ 45 h 95"/>
                <a:gd name="T42" fmla="*/ 12 w 53"/>
                <a:gd name="T4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5">
                  <a:moveTo>
                    <a:pt x="12" y="45"/>
                  </a:moveTo>
                  <a:cubicBezTo>
                    <a:pt x="13" y="42"/>
                    <a:pt x="16" y="39"/>
                    <a:pt x="19" y="37"/>
                  </a:cubicBezTo>
                  <a:cubicBezTo>
                    <a:pt x="23" y="35"/>
                    <a:pt x="26" y="34"/>
                    <a:pt x="31" y="34"/>
                  </a:cubicBezTo>
                  <a:cubicBezTo>
                    <a:pt x="35" y="34"/>
                    <a:pt x="38" y="35"/>
                    <a:pt x="41" y="36"/>
                  </a:cubicBezTo>
                  <a:cubicBezTo>
                    <a:pt x="43" y="37"/>
                    <a:pt x="46" y="39"/>
                    <a:pt x="48" y="41"/>
                  </a:cubicBezTo>
                  <a:cubicBezTo>
                    <a:pt x="49" y="43"/>
                    <a:pt x="51" y="46"/>
                    <a:pt x="52" y="49"/>
                  </a:cubicBezTo>
                  <a:cubicBezTo>
                    <a:pt x="53" y="52"/>
                    <a:pt x="53" y="55"/>
                    <a:pt x="53" y="58"/>
                  </a:cubicBezTo>
                  <a:cubicBezTo>
                    <a:pt x="53" y="95"/>
                    <a:pt x="53" y="95"/>
                    <a:pt x="53" y="95"/>
                  </a:cubicBezTo>
                  <a:cubicBezTo>
                    <a:pt x="41" y="95"/>
                    <a:pt x="41" y="95"/>
                    <a:pt x="41" y="95"/>
                  </a:cubicBezTo>
                  <a:cubicBezTo>
                    <a:pt x="41" y="62"/>
                    <a:pt x="41" y="62"/>
                    <a:pt x="41" y="62"/>
                  </a:cubicBezTo>
                  <a:cubicBezTo>
                    <a:pt x="41" y="60"/>
                    <a:pt x="41" y="57"/>
                    <a:pt x="41" y="55"/>
                  </a:cubicBezTo>
                  <a:cubicBezTo>
                    <a:pt x="40" y="53"/>
                    <a:pt x="40" y="51"/>
                    <a:pt x="39" y="49"/>
                  </a:cubicBezTo>
                  <a:cubicBezTo>
                    <a:pt x="38" y="48"/>
                    <a:pt x="36" y="46"/>
                    <a:pt x="34" y="45"/>
                  </a:cubicBezTo>
                  <a:cubicBezTo>
                    <a:pt x="33" y="44"/>
                    <a:pt x="31" y="44"/>
                    <a:pt x="28" y="44"/>
                  </a:cubicBezTo>
                  <a:cubicBezTo>
                    <a:pt x="23" y="44"/>
                    <a:pt x="19" y="46"/>
                    <a:pt x="16" y="49"/>
                  </a:cubicBezTo>
                  <a:cubicBezTo>
                    <a:pt x="13" y="53"/>
                    <a:pt x="12" y="58"/>
                    <a:pt x="12" y="64"/>
                  </a:cubicBezTo>
                  <a:cubicBezTo>
                    <a:pt x="12" y="95"/>
                    <a:pt x="12" y="95"/>
                    <a:pt x="12" y="95"/>
                  </a:cubicBezTo>
                  <a:cubicBezTo>
                    <a:pt x="0" y="95"/>
                    <a:pt x="0" y="95"/>
                    <a:pt x="0" y="95"/>
                  </a:cubicBezTo>
                  <a:cubicBezTo>
                    <a:pt x="0" y="0"/>
                    <a:pt x="0" y="0"/>
                    <a:pt x="0" y="0"/>
                  </a:cubicBezTo>
                  <a:cubicBezTo>
                    <a:pt x="12" y="0"/>
                    <a:pt x="12" y="0"/>
                    <a:pt x="12" y="0"/>
                  </a:cubicBezTo>
                  <a:cubicBezTo>
                    <a:pt x="12" y="45"/>
                    <a:pt x="12" y="45"/>
                    <a:pt x="12" y="45"/>
                  </a:cubicBezTo>
                  <a:cubicBezTo>
                    <a:pt x="12" y="45"/>
                    <a:pt x="12" y="45"/>
                    <a:pt x="12" y="4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noEditPoints="1"/>
            </p:cNvSpPr>
            <p:nvPr userDrawn="1"/>
          </p:nvSpPr>
          <p:spPr bwMode="auto">
            <a:xfrm>
              <a:off x="9004301" y="-741363"/>
              <a:ext cx="311150" cy="350838"/>
            </a:xfrm>
            <a:custGeom>
              <a:avLst/>
              <a:gdLst>
                <a:gd name="T0" fmla="*/ 45 w 83"/>
                <a:gd name="T1" fmla="*/ 21 h 93"/>
                <a:gd name="T2" fmla="*/ 42 w 83"/>
                <a:gd name="T3" fmla="*/ 13 h 93"/>
                <a:gd name="T4" fmla="*/ 33 w 83"/>
                <a:gd name="T5" fmla="*/ 10 h 93"/>
                <a:gd name="T6" fmla="*/ 25 w 83"/>
                <a:gd name="T7" fmla="*/ 13 h 93"/>
                <a:gd name="T8" fmla="*/ 21 w 83"/>
                <a:gd name="T9" fmla="*/ 22 h 93"/>
                <a:gd name="T10" fmla="*/ 22 w 83"/>
                <a:gd name="T11" fmla="*/ 26 h 93"/>
                <a:gd name="T12" fmla="*/ 24 w 83"/>
                <a:gd name="T13" fmla="*/ 30 h 93"/>
                <a:gd name="T14" fmla="*/ 27 w 83"/>
                <a:gd name="T15" fmla="*/ 34 h 93"/>
                <a:gd name="T16" fmla="*/ 30 w 83"/>
                <a:gd name="T17" fmla="*/ 37 h 93"/>
                <a:gd name="T18" fmla="*/ 36 w 83"/>
                <a:gd name="T19" fmla="*/ 34 h 93"/>
                <a:gd name="T20" fmla="*/ 40 w 83"/>
                <a:gd name="T21" fmla="*/ 31 h 93"/>
                <a:gd name="T22" fmla="*/ 43 w 83"/>
                <a:gd name="T23" fmla="*/ 26 h 93"/>
                <a:gd name="T24" fmla="*/ 45 w 83"/>
                <a:gd name="T25" fmla="*/ 21 h 93"/>
                <a:gd name="T26" fmla="*/ 26 w 83"/>
                <a:gd name="T27" fmla="*/ 50 h 93"/>
                <a:gd name="T28" fmla="*/ 16 w 83"/>
                <a:gd name="T29" fmla="*/ 56 h 93"/>
                <a:gd name="T30" fmla="*/ 12 w 83"/>
                <a:gd name="T31" fmla="*/ 67 h 93"/>
                <a:gd name="T32" fmla="*/ 14 w 83"/>
                <a:gd name="T33" fmla="*/ 74 h 93"/>
                <a:gd name="T34" fmla="*/ 17 w 83"/>
                <a:gd name="T35" fmla="*/ 79 h 93"/>
                <a:gd name="T36" fmla="*/ 23 w 83"/>
                <a:gd name="T37" fmla="*/ 82 h 93"/>
                <a:gd name="T38" fmla="*/ 29 w 83"/>
                <a:gd name="T39" fmla="*/ 83 h 93"/>
                <a:gd name="T40" fmla="*/ 40 w 83"/>
                <a:gd name="T41" fmla="*/ 80 h 93"/>
                <a:gd name="T42" fmla="*/ 48 w 83"/>
                <a:gd name="T43" fmla="*/ 72 h 93"/>
                <a:gd name="T44" fmla="*/ 26 w 83"/>
                <a:gd name="T45" fmla="*/ 50 h 93"/>
                <a:gd name="T46" fmla="*/ 63 w 83"/>
                <a:gd name="T47" fmla="*/ 70 h 93"/>
                <a:gd name="T48" fmla="*/ 83 w 83"/>
                <a:gd name="T49" fmla="*/ 91 h 93"/>
                <a:gd name="T50" fmla="*/ 67 w 83"/>
                <a:gd name="T51" fmla="*/ 91 h 93"/>
                <a:gd name="T52" fmla="*/ 55 w 83"/>
                <a:gd name="T53" fmla="*/ 79 h 93"/>
                <a:gd name="T54" fmla="*/ 44 w 83"/>
                <a:gd name="T55" fmla="*/ 89 h 93"/>
                <a:gd name="T56" fmla="*/ 29 w 83"/>
                <a:gd name="T57" fmla="*/ 93 h 93"/>
                <a:gd name="T58" fmla="*/ 17 w 83"/>
                <a:gd name="T59" fmla="*/ 91 h 93"/>
                <a:gd name="T60" fmla="*/ 8 w 83"/>
                <a:gd name="T61" fmla="*/ 86 h 93"/>
                <a:gd name="T62" fmla="*/ 2 w 83"/>
                <a:gd name="T63" fmla="*/ 78 h 93"/>
                <a:gd name="T64" fmla="*/ 0 w 83"/>
                <a:gd name="T65" fmla="*/ 68 h 93"/>
                <a:gd name="T66" fmla="*/ 1 w 83"/>
                <a:gd name="T67" fmla="*/ 59 h 93"/>
                <a:gd name="T68" fmla="*/ 6 w 83"/>
                <a:gd name="T69" fmla="*/ 51 h 93"/>
                <a:gd name="T70" fmla="*/ 12 w 83"/>
                <a:gd name="T71" fmla="*/ 46 h 93"/>
                <a:gd name="T72" fmla="*/ 20 w 83"/>
                <a:gd name="T73" fmla="*/ 42 h 93"/>
                <a:gd name="T74" fmla="*/ 12 w 83"/>
                <a:gd name="T75" fmla="*/ 32 h 93"/>
                <a:gd name="T76" fmla="*/ 9 w 83"/>
                <a:gd name="T77" fmla="*/ 21 h 93"/>
                <a:gd name="T78" fmla="*/ 11 w 83"/>
                <a:gd name="T79" fmla="*/ 12 h 93"/>
                <a:gd name="T80" fmla="*/ 17 w 83"/>
                <a:gd name="T81" fmla="*/ 5 h 93"/>
                <a:gd name="T82" fmla="*/ 24 w 83"/>
                <a:gd name="T83" fmla="*/ 1 h 93"/>
                <a:gd name="T84" fmla="*/ 33 w 83"/>
                <a:gd name="T85" fmla="*/ 0 h 93"/>
                <a:gd name="T86" fmla="*/ 42 w 83"/>
                <a:gd name="T87" fmla="*/ 1 h 93"/>
                <a:gd name="T88" fmla="*/ 49 w 83"/>
                <a:gd name="T89" fmla="*/ 5 h 93"/>
                <a:gd name="T90" fmla="*/ 54 w 83"/>
                <a:gd name="T91" fmla="*/ 12 h 93"/>
                <a:gd name="T92" fmla="*/ 56 w 83"/>
                <a:gd name="T93" fmla="*/ 21 h 93"/>
                <a:gd name="T94" fmla="*/ 55 w 83"/>
                <a:gd name="T95" fmla="*/ 29 h 93"/>
                <a:gd name="T96" fmla="*/ 50 w 83"/>
                <a:gd name="T97" fmla="*/ 35 h 93"/>
                <a:gd name="T98" fmla="*/ 44 w 83"/>
                <a:gd name="T99" fmla="*/ 40 h 93"/>
                <a:gd name="T100" fmla="*/ 37 w 83"/>
                <a:gd name="T101" fmla="*/ 44 h 93"/>
                <a:gd name="T102" fmla="*/ 55 w 83"/>
                <a:gd name="T103" fmla="*/ 62 h 93"/>
                <a:gd name="T104" fmla="*/ 66 w 83"/>
                <a:gd name="T105" fmla="*/ 44 h 93"/>
                <a:gd name="T106" fmla="*/ 80 w 83"/>
                <a:gd name="T107" fmla="*/ 44 h 93"/>
                <a:gd name="T108" fmla="*/ 63 w 83"/>
                <a:gd name="T109"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93">
                  <a:moveTo>
                    <a:pt x="45" y="21"/>
                  </a:moveTo>
                  <a:cubicBezTo>
                    <a:pt x="45" y="18"/>
                    <a:pt x="44" y="15"/>
                    <a:pt x="42" y="13"/>
                  </a:cubicBezTo>
                  <a:cubicBezTo>
                    <a:pt x="39" y="11"/>
                    <a:pt x="37" y="10"/>
                    <a:pt x="33" y="10"/>
                  </a:cubicBezTo>
                  <a:cubicBezTo>
                    <a:pt x="30" y="10"/>
                    <a:pt x="27" y="11"/>
                    <a:pt x="25" y="13"/>
                  </a:cubicBezTo>
                  <a:cubicBezTo>
                    <a:pt x="23" y="15"/>
                    <a:pt x="21" y="18"/>
                    <a:pt x="21" y="22"/>
                  </a:cubicBezTo>
                  <a:cubicBezTo>
                    <a:pt x="21" y="23"/>
                    <a:pt x="22" y="25"/>
                    <a:pt x="22" y="26"/>
                  </a:cubicBezTo>
                  <a:cubicBezTo>
                    <a:pt x="23" y="27"/>
                    <a:pt x="24" y="29"/>
                    <a:pt x="24" y="30"/>
                  </a:cubicBezTo>
                  <a:cubicBezTo>
                    <a:pt x="25" y="32"/>
                    <a:pt x="26" y="33"/>
                    <a:pt x="27" y="34"/>
                  </a:cubicBezTo>
                  <a:cubicBezTo>
                    <a:pt x="28" y="35"/>
                    <a:pt x="29" y="36"/>
                    <a:pt x="30" y="37"/>
                  </a:cubicBezTo>
                  <a:cubicBezTo>
                    <a:pt x="32" y="36"/>
                    <a:pt x="34" y="35"/>
                    <a:pt x="36" y="34"/>
                  </a:cubicBezTo>
                  <a:cubicBezTo>
                    <a:pt x="37" y="33"/>
                    <a:pt x="39" y="32"/>
                    <a:pt x="40" y="31"/>
                  </a:cubicBezTo>
                  <a:cubicBezTo>
                    <a:pt x="42" y="30"/>
                    <a:pt x="43" y="28"/>
                    <a:pt x="43" y="26"/>
                  </a:cubicBezTo>
                  <a:cubicBezTo>
                    <a:pt x="44" y="25"/>
                    <a:pt x="45" y="23"/>
                    <a:pt x="45" y="21"/>
                  </a:cubicBezTo>
                  <a:close/>
                  <a:moveTo>
                    <a:pt x="26" y="50"/>
                  </a:moveTo>
                  <a:cubicBezTo>
                    <a:pt x="22" y="51"/>
                    <a:pt x="19" y="54"/>
                    <a:pt x="16" y="56"/>
                  </a:cubicBezTo>
                  <a:cubicBezTo>
                    <a:pt x="13" y="59"/>
                    <a:pt x="12" y="63"/>
                    <a:pt x="12" y="67"/>
                  </a:cubicBezTo>
                  <a:cubicBezTo>
                    <a:pt x="12" y="70"/>
                    <a:pt x="13" y="72"/>
                    <a:pt x="14" y="74"/>
                  </a:cubicBezTo>
                  <a:cubicBezTo>
                    <a:pt x="14" y="76"/>
                    <a:pt x="16" y="77"/>
                    <a:pt x="17" y="79"/>
                  </a:cubicBezTo>
                  <a:cubicBezTo>
                    <a:pt x="19" y="80"/>
                    <a:pt x="21" y="81"/>
                    <a:pt x="23" y="82"/>
                  </a:cubicBezTo>
                  <a:cubicBezTo>
                    <a:pt x="25" y="82"/>
                    <a:pt x="27" y="83"/>
                    <a:pt x="29" y="83"/>
                  </a:cubicBezTo>
                  <a:cubicBezTo>
                    <a:pt x="33" y="83"/>
                    <a:pt x="37" y="82"/>
                    <a:pt x="40" y="80"/>
                  </a:cubicBezTo>
                  <a:cubicBezTo>
                    <a:pt x="42" y="78"/>
                    <a:pt x="45" y="75"/>
                    <a:pt x="48" y="72"/>
                  </a:cubicBezTo>
                  <a:cubicBezTo>
                    <a:pt x="26" y="50"/>
                    <a:pt x="26" y="50"/>
                    <a:pt x="26" y="50"/>
                  </a:cubicBezTo>
                  <a:close/>
                  <a:moveTo>
                    <a:pt x="63" y="70"/>
                  </a:moveTo>
                  <a:cubicBezTo>
                    <a:pt x="83" y="91"/>
                    <a:pt x="83" y="91"/>
                    <a:pt x="83" y="91"/>
                  </a:cubicBezTo>
                  <a:cubicBezTo>
                    <a:pt x="67" y="91"/>
                    <a:pt x="67" y="91"/>
                    <a:pt x="67" y="91"/>
                  </a:cubicBezTo>
                  <a:cubicBezTo>
                    <a:pt x="55" y="79"/>
                    <a:pt x="55" y="79"/>
                    <a:pt x="55" y="79"/>
                  </a:cubicBezTo>
                  <a:cubicBezTo>
                    <a:pt x="52" y="84"/>
                    <a:pt x="48" y="87"/>
                    <a:pt x="44" y="89"/>
                  </a:cubicBezTo>
                  <a:cubicBezTo>
                    <a:pt x="40" y="92"/>
                    <a:pt x="35" y="93"/>
                    <a:pt x="29" y="93"/>
                  </a:cubicBezTo>
                  <a:cubicBezTo>
                    <a:pt x="25" y="93"/>
                    <a:pt x="21" y="92"/>
                    <a:pt x="17" y="91"/>
                  </a:cubicBezTo>
                  <a:cubicBezTo>
                    <a:pt x="14" y="90"/>
                    <a:pt x="11" y="88"/>
                    <a:pt x="8" y="86"/>
                  </a:cubicBezTo>
                  <a:cubicBezTo>
                    <a:pt x="6" y="84"/>
                    <a:pt x="3" y="81"/>
                    <a:pt x="2" y="78"/>
                  </a:cubicBezTo>
                  <a:cubicBezTo>
                    <a:pt x="0" y="75"/>
                    <a:pt x="0" y="72"/>
                    <a:pt x="0" y="68"/>
                  </a:cubicBezTo>
                  <a:cubicBezTo>
                    <a:pt x="0" y="64"/>
                    <a:pt x="0" y="61"/>
                    <a:pt x="1" y="59"/>
                  </a:cubicBezTo>
                  <a:cubicBezTo>
                    <a:pt x="2" y="56"/>
                    <a:pt x="4" y="54"/>
                    <a:pt x="6" y="51"/>
                  </a:cubicBezTo>
                  <a:cubicBezTo>
                    <a:pt x="8" y="49"/>
                    <a:pt x="10" y="48"/>
                    <a:pt x="12" y="46"/>
                  </a:cubicBezTo>
                  <a:cubicBezTo>
                    <a:pt x="15" y="44"/>
                    <a:pt x="17" y="43"/>
                    <a:pt x="20" y="42"/>
                  </a:cubicBezTo>
                  <a:cubicBezTo>
                    <a:pt x="17" y="39"/>
                    <a:pt x="14" y="36"/>
                    <a:pt x="12" y="32"/>
                  </a:cubicBezTo>
                  <a:cubicBezTo>
                    <a:pt x="10" y="29"/>
                    <a:pt x="9" y="25"/>
                    <a:pt x="9" y="21"/>
                  </a:cubicBezTo>
                  <a:cubicBezTo>
                    <a:pt x="9" y="18"/>
                    <a:pt x="10" y="15"/>
                    <a:pt x="11" y="12"/>
                  </a:cubicBezTo>
                  <a:cubicBezTo>
                    <a:pt x="13" y="9"/>
                    <a:pt x="14" y="7"/>
                    <a:pt x="17" y="5"/>
                  </a:cubicBezTo>
                  <a:cubicBezTo>
                    <a:pt x="19" y="4"/>
                    <a:pt x="21" y="2"/>
                    <a:pt x="24" y="1"/>
                  </a:cubicBezTo>
                  <a:cubicBezTo>
                    <a:pt x="27" y="0"/>
                    <a:pt x="30" y="0"/>
                    <a:pt x="33" y="0"/>
                  </a:cubicBezTo>
                  <a:cubicBezTo>
                    <a:pt x="36" y="0"/>
                    <a:pt x="39" y="0"/>
                    <a:pt x="42" y="1"/>
                  </a:cubicBezTo>
                  <a:cubicBezTo>
                    <a:pt x="45" y="2"/>
                    <a:pt x="47" y="4"/>
                    <a:pt x="49" y="5"/>
                  </a:cubicBezTo>
                  <a:cubicBezTo>
                    <a:pt x="51" y="7"/>
                    <a:pt x="53" y="9"/>
                    <a:pt x="54" y="12"/>
                  </a:cubicBezTo>
                  <a:cubicBezTo>
                    <a:pt x="55" y="14"/>
                    <a:pt x="56" y="17"/>
                    <a:pt x="56" y="21"/>
                  </a:cubicBezTo>
                  <a:cubicBezTo>
                    <a:pt x="56" y="24"/>
                    <a:pt x="56" y="26"/>
                    <a:pt x="55" y="29"/>
                  </a:cubicBezTo>
                  <a:cubicBezTo>
                    <a:pt x="53" y="31"/>
                    <a:pt x="52" y="33"/>
                    <a:pt x="50" y="35"/>
                  </a:cubicBezTo>
                  <a:cubicBezTo>
                    <a:pt x="49" y="37"/>
                    <a:pt x="47" y="39"/>
                    <a:pt x="44" y="40"/>
                  </a:cubicBezTo>
                  <a:cubicBezTo>
                    <a:pt x="42" y="42"/>
                    <a:pt x="40" y="43"/>
                    <a:pt x="37" y="44"/>
                  </a:cubicBezTo>
                  <a:cubicBezTo>
                    <a:pt x="55" y="62"/>
                    <a:pt x="55" y="62"/>
                    <a:pt x="55" y="62"/>
                  </a:cubicBezTo>
                  <a:cubicBezTo>
                    <a:pt x="66" y="44"/>
                    <a:pt x="66" y="44"/>
                    <a:pt x="66" y="44"/>
                  </a:cubicBezTo>
                  <a:cubicBezTo>
                    <a:pt x="80" y="44"/>
                    <a:pt x="80" y="44"/>
                    <a:pt x="80" y="44"/>
                  </a:cubicBezTo>
                  <a:cubicBezTo>
                    <a:pt x="63" y="70"/>
                    <a:pt x="63" y="70"/>
                    <a:pt x="63" y="7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userDrawn="1"/>
          </p:nvSpPr>
          <p:spPr bwMode="auto">
            <a:xfrm>
              <a:off x="9447213" y="-741363"/>
              <a:ext cx="371475" cy="342900"/>
            </a:xfrm>
            <a:custGeom>
              <a:avLst/>
              <a:gdLst>
                <a:gd name="T0" fmla="*/ 14 w 99"/>
                <a:gd name="T1" fmla="*/ 46 h 91"/>
                <a:gd name="T2" fmla="*/ 16 w 99"/>
                <a:gd name="T3" fmla="*/ 59 h 91"/>
                <a:gd name="T4" fmla="*/ 23 w 99"/>
                <a:gd name="T5" fmla="*/ 70 h 91"/>
                <a:gd name="T6" fmla="*/ 33 w 99"/>
                <a:gd name="T7" fmla="*/ 77 h 91"/>
                <a:gd name="T8" fmla="*/ 46 w 99"/>
                <a:gd name="T9" fmla="*/ 80 h 91"/>
                <a:gd name="T10" fmla="*/ 60 w 99"/>
                <a:gd name="T11" fmla="*/ 77 h 91"/>
                <a:gd name="T12" fmla="*/ 70 w 99"/>
                <a:gd name="T13" fmla="*/ 70 h 91"/>
                <a:gd name="T14" fmla="*/ 77 w 99"/>
                <a:gd name="T15" fmla="*/ 59 h 91"/>
                <a:gd name="T16" fmla="*/ 79 w 99"/>
                <a:gd name="T17" fmla="*/ 46 h 91"/>
                <a:gd name="T18" fmla="*/ 77 w 99"/>
                <a:gd name="T19" fmla="*/ 32 h 91"/>
                <a:gd name="T20" fmla="*/ 70 w 99"/>
                <a:gd name="T21" fmla="*/ 21 h 91"/>
                <a:gd name="T22" fmla="*/ 60 w 99"/>
                <a:gd name="T23" fmla="*/ 14 h 91"/>
                <a:gd name="T24" fmla="*/ 47 w 99"/>
                <a:gd name="T25" fmla="*/ 11 h 91"/>
                <a:gd name="T26" fmla="*/ 33 w 99"/>
                <a:gd name="T27" fmla="*/ 14 h 91"/>
                <a:gd name="T28" fmla="*/ 23 w 99"/>
                <a:gd name="T29" fmla="*/ 21 h 91"/>
                <a:gd name="T30" fmla="*/ 16 w 99"/>
                <a:gd name="T31" fmla="*/ 32 h 91"/>
                <a:gd name="T32" fmla="*/ 14 w 99"/>
                <a:gd name="T33" fmla="*/ 46 h 91"/>
                <a:gd name="T34" fmla="*/ 99 w 99"/>
                <a:gd name="T35" fmla="*/ 91 h 91"/>
                <a:gd name="T36" fmla="*/ 46 w 99"/>
                <a:gd name="T37" fmla="*/ 91 h 91"/>
                <a:gd name="T38" fmla="*/ 28 w 99"/>
                <a:gd name="T39" fmla="*/ 88 h 91"/>
                <a:gd name="T40" fmla="*/ 13 w 99"/>
                <a:gd name="T41" fmla="*/ 79 h 91"/>
                <a:gd name="T42" fmla="*/ 4 w 99"/>
                <a:gd name="T43" fmla="*/ 64 h 91"/>
                <a:gd name="T44" fmla="*/ 0 w 99"/>
                <a:gd name="T45" fmla="*/ 46 h 91"/>
                <a:gd name="T46" fmla="*/ 4 w 99"/>
                <a:gd name="T47" fmla="*/ 27 h 91"/>
                <a:gd name="T48" fmla="*/ 13 w 99"/>
                <a:gd name="T49" fmla="*/ 13 h 91"/>
                <a:gd name="T50" fmla="*/ 28 w 99"/>
                <a:gd name="T51" fmla="*/ 3 h 91"/>
                <a:gd name="T52" fmla="*/ 47 w 99"/>
                <a:gd name="T53" fmla="*/ 0 h 91"/>
                <a:gd name="T54" fmla="*/ 65 w 99"/>
                <a:gd name="T55" fmla="*/ 3 h 91"/>
                <a:gd name="T56" fmla="*/ 79 w 99"/>
                <a:gd name="T57" fmla="*/ 13 h 91"/>
                <a:gd name="T58" fmla="*/ 89 w 99"/>
                <a:gd name="T59" fmla="*/ 27 h 91"/>
                <a:gd name="T60" fmla="*/ 92 w 99"/>
                <a:gd name="T61" fmla="*/ 46 h 91"/>
                <a:gd name="T62" fmla="*/ 87 w 99"/>
                <a:gd name="T63" fmla="*/ 66 h 91"/>
                <a:gd name="T64" fmla="*/ 74 w 99"/>
                <a:gd name="T65" fmla="*/ 80 h 91"/>
                <a:gd name="T66" fmla="*/ 74 w 99"/>
                <a:gd name="T67" fmla="*/ 81 h 91"/>
                <a:gd name="T68" fmla="*/ 99 w 99"/>
                <a:gd name="T69" fmla="*/ 81 h 91"/>
                <a:gd name="T70" fmla="*/ 99 w 99"/>
                <a:gd name="T7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1">
                  <a:moveTo>
                    <a:pt x="14" y="46"/>
                  </a:moveTo>
                  <a:cubicBezTo>
                    <a:pt x="14" y="50"/>
                    <a:pt x="14" y="55"/>
                    <a:pt x="16" y="59"/>
                  </a:cubicBezTo>
                  <a:cubicBezTo>
                    <a:pt x="18" y="63"/>
                    <a:pt x="20" y="67"/>
                    <a:pt x="23" y="70"/>
                  </a:cubicBezTo>
                  <a:cubicBezTo>
                    <a:pt x="25" y="73"/>
                    <a:pt x="29" y="76"/>
                    <a:pt x="33" y="77"/>
                  </a:cubicBezTo>
                  <a:cubicBezTo>
                    <a:pt x="37" y="79"/>
                    <a:pt x="41" y="80"/>
                    <a:pt x="46" y="80"/>
                  </a:cubicBezTo>
                  <a:cubicBezTo>
                    <a:pt x="51" y="80"/>
                    <a:pt x="56" y="79"/>
                    <a:pt x="60" y="77"/>
                  </a:cubicBezTo>
                  <a:cubicBezTo>
                    <a:pt x="64" y="76"/>
                    <a:pt x="67" y="73"/>
                    <a:pt x="70" y="70"/>
                  </a:cubicBezTo>
                  <a:cubicBezTo>
                    <a:pt x="73" y="67"/>
                    <a:pt x="75" y="63"/>
                    <a:pt x="77" y="59"/>
                  </a:cubicBezTo>
                  <a:cubicBezTo>
                    <a:pt x="78" y="55"/>
                    <a:pt x="79" y="50"/>
                    <a:pt x="79" y="46"/>
                  </a:cubicBezTo>
                  <a:cubicBezTo>
                    <a:pt x="79" y="41"/>
                    <a:pt x="78" y="36"/>
                    <a:pt x="77" y="32"/>
                  </a:cubicBezTo>
                  <a:cubicBezTo>
                    <a:pt x="75" y="28"/>
                    <a:pt x="73" y="24"/>
                    <a:pt x="70" y="21"/>
                  </a:cubicBezTo>
                  <a:cubicBezTo>
                    <a:pt x="68" y="18"/>
                    <a:pt x="64" y="16"/>
                    <a:pt x="60" y="14"/>
                  </a:cubicBezTo>
                  <a:cubicBezTo>
                    <a:pt x="56" y="12"/>
                    <a:pt x="52" y="11"/>
                    <a:pt x="47" y="11"/>
                  </a:cubicBezTo>
                  <a:cubicBezTo>
                    <a:pt x="42" y="11"/>
                    <a:pt x="37" y="12"/>
                    <a:pt x="33" y="14"/>
                  </a:cubicBezTo>
                  <a:cubicBezTo>
                    <a:pt x="29" y="16"/>
                    <a:pt x="26" y="18"/>
                    <a:pt x="23" y="21"/>
                  </a:cubicBezTo>
                  <a:cubicBezTo>
                    <a:pt x="20" y="24"/>
                    <a:pt x="18" y="28"/>
                    <a:pt x="16" y="32"/>
                  </a:cubicBezTo>
                  <a:cubicBezTo>
                    <a:pt x="14" y="36"/>
                    <a:pt x="14" y="41"/>
                    <a:pt x="14" y="46"/>
                  </a:cubicBezTo>
                  <a:close/>
                  <a:moveTo>
                    <a:pt x="99" y="91"/>
                  </a:moveTo>
                  <a:cubicBezTo>
                    <a:pt x="46" y="91"/>
                    <a:pt x="46" y="91"/>
                    <a:pt x="46" y="91"/>
                  </a:cubicBezTo>
                  <a:cubicBezTo>
                    <a:pt x="40" y="91"/>
                    <a:pt x="33" y="90"/>
                    <a:pt x="28" y="88"/>
                  </a:cubicBezTo>
                  <a:cubicBezTo>
                    <a:pt x="22" y="86"/>
                    <a:pt x="17" y="83"/>
                    <a:pt x="13" y="79"/>
                  </a:cubicBezTo>
                  <a:cubicBezTo>
                    <a:pt x="9" y="75"/>
                    <a:pt x="6" y="70"/>
                    <a:pt x="4" y="64"/>
                  </a:cubicBezTo>
                  <a:cubicBezTo>
                    <a:pt x="1" y="59"/>
                    <a:pt x="0" y="52"/>
                    <a:pt x="0" y="46"/>
                  </a:cubicBezTo>
                  <a:cubicBezTo>
                    <a:pt x="0" y="39"/>
                    <a:pt x="1" y="33"/>
                    <a:pt x="4" y="27"/>
                  </a:cubicBezTo>
                  <a:cubicBezTo>
                    <a:pt x="6" y="22"/>
                    <a:pt x="9" y="17"/>
                    <a:pt x="13" y="13"/>
                  </a:cubicBezTo>
                  <a:cubicBezTo>
                    <a:pt x="18" y="9"/>
                    <a:pt x="22" y="6"/>
                    <a:pt x="28" y="3"/>
                  </a:cubicBezTo>
                  <a:cubicBezTo>
                    <a:pt x="34" y="1"/>
                    <a:pt x="40" y="0"/>
                    <a:pt x="47" y="0"/>
                  </a:cubicBezTo>
                  <a:cubicBezTo>
                    <a:pt x="53" y="0"/>
                    <a:pt x="59" y="1"/>
                    <a:pt x="65" y="3"/>
                  </a:cubicBezTo>
                  <a:cubicBezTo>
                    <a:pt x="70" y="6"/>
                    <a:pt x="75" y="9"/>
                    <a:pt x="79" y="13"/>
                  </a:cubicBezTo>
                  <a:cubicBezTo>
                    <a:pt x="84" y="17"/>
                    <a:pt x="87" y="22"/>
                    <a:pt x="89" y="27"/>
                  </a:cubicBezTo>
                  <a:cubicBezTo>
                    <a:pt x="91" y="33"/>
                    <a:pt x="92" y="39"/>
                    <a:pt x="92" y="46"/>
                  </a:cubicBezTo>
                  <a:cubicBezTo>
                    <a:pt x="92" y="53"/>
                    <a:pt x="91" y="60"/>
                    <a:pt x="87" y="66"/>
                  </a:cubicBezTo>
                  <a:cubicBezTo>
                    <a:pt x="84" y="72"/>
                    <a:pt x="80" y="77"/>
                    <a:pt x="74" y="80"/>
                  </a:cubicBezTo>
                  <a:cubicBezTo>
                    <a:pt x="74" y="81"/>
                    <a:pt x="74" y="81"/>
                    <a:pt x="74" y="81"/>
                  </a:cubicBezTo>
                  <a:cubicBezTo>
                    <a:pt x="99" y="81"/>
                    <a:pt x="99" y="81"/>
                    <a:pt x="99" y="81"/>
                  </a:cubicBezTo>
                  <a:cubicBezTo>
                    <a:pt x="99" y="91"/>
                    <a:pt x="99" y="91"/>
                    <a:pt x="99" y="9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9848851" y="-620713"/>
              <a:ext cx="203200" cy="230188"/>
            </a:xfrm>
            <a:custGeom>
              <a:avLst/>
              <a:gdLst>
                <a:gd name="T0" fmla="*/ 42 w 54"/>
                <a:gd name="T1" fmla="*/ 59 h 61"/>
                <a:gd name="T2" fmla="*/ 42 w 54"/>
                <a:gd name="T3" fmla="*/ 54 h 61"/>
                <a:gd name="T4" fmla="*/ 42 w 54"/>
                <a:gd name="T5" fmla="*/ 49 h 61"/>
                <a:gd name="T6" fmla="*/ 42 w 54"/>
                <a:gd name="T7" fmla="*/ 49 h 61"/>
                <a:gd name="T8" fmla="*/ 34 w 54"/>
                <a:gd name="T9" fmla="*/ 57 h 61"/>
                <a:gd name="T10" fmla="*/ 22 w 54"/>
                <a:gd name="T11" fmla="*/ 61 h 61"/>
                <a:gd name="T12" fmla="*/ 12 w 54"/>
                <a:gd name="T13" fmla="*/ 59 h 61"/>
                <a:gd name="T14" fmla="*/ 5 w 54"/>
                <a:gd name="T15" fmla="*/ 54 h 61"/>
                <a:gd name="T16" fmla="*/ 1 w 54"/>
                <a:gd name="T17" fmla="*/ 46 h 61"/>
                <a:gd name="T18" fmla="*/ 0 w 54"/>
                <a:gd name="T19" fmla="*/ 37 h 61"/>
                <a:gd name="T20" fmla="*/ 0 w 54"/>
                <a:gd name="T21" fmla="*/ 0 h 61"/>
                <a:gd name="T22" fmla="*/ 12 w 54"/>
                <a:gd name="T23" fmla="*/ 0 h 61"/>
                <a:gd name="T24" fmla="*/ 12 w 54"/>
                <a:gd name="T25" fmla="*/ 32 h 61"/>
                <a:gd name="T26" fmla="*/ 12 w 54"/>
                <a:gd name="T27" fmla="*/ 39 h 61"/>
                <a:gd name="T28" fmla="*/ 14 w 54"/>
                <a:gd name="T29" fmla="*/ 45 h 61"/>
                <a:gd name="T30" fmla="*/ 19 w 54"/>
                <a:gd name="T31" fmla="*/ 49 h 61"/>
                <a:gd name="T32" fmla="*/ 25 w 54"/>
                <a:gd name="T33" fmla="*/ 51 h 61"/>
                <a:gd name="T34" fmla="*/ 37 w 54"/>
                <a:gd name="T35" fmla="*/ 45 h 61"/>
                <a:gd name="T36" fmla="*/ 41 w 54"/>
                <a:gd name="T37" fmla="*/ 31 h 61"/>
                <a:gd name="T38" fmla="*/ 41 w 54"/>
                <a:gd name="T39" fmla="*/ 0 h 61"/>
                <a:gd name="T40" fmla="*/ 53 w 54"/>
                <a:gd name="T41" fmla="*/ 0 h 61"/>
                <a:gd name="T42" fmla="*/ 53 w 54"/>
                <a:gd name="T43" fmla="*/ 46 h 61"/>
                <a:gd name="T44" fmla="*/ 53 w 54"/>
                <a:gd name="T45" fmla="*/ 52 h 61"/>
                <a:gd name="T46" fmla="*/ 54 w 54"/>
                <a:gd name="T47" fmla="*/ 59 h 61"/>
                <a:gd name="T48" fmla="*/ 42 w 54"/>
                <a:gd name="T4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1">
                  <a:moveTo>
                    <a:pt x="42" y="59"/>
                  </a:moveTo>
                  <a:cubicBezTo>
                    <a:pt x="42" y="58"/>
                    <a:pt x="42" y="56"/>
                    <a:pt x="42" y="54"/>
                  </a:cubicBezTo>
                  <a:cubicBezTo>
                    <a:pt x="42" y="52"/>
                    <a:pt x="42" y="51"/>
                    <a:pt x="42" y="49"/>
                  </a:cubicBezTo>
                  <a:cubicBezTo>
                    <a:pt x="42" y="49"/>
                    <a:pt x="42" y="49"/>
                    <a:pt x="42" y="49"/>
                  </a:cubicBezTo>
                  <a:cubicBezTo>
                    <a:pt x="40" y="52"/>
                    <a:pt x="38" y="55"/>
                    <a:pt x="34" y="57"/>
                  </a:cubicBezTo>
                  <a:cubicBezTo>
                    <a:pt x="31" y="60"/>
                    <a:pt x="27" y="61"/>
                    <a:pt x="22" y="61"/>
                  </a:cubicBezTo>
                  <a:cubicBezTo>
                    <a:pt x="18" y="61"/>
                    <a:pt x="15" y="60"/>
                    <a:pt x="12" y="59"/>
                  </a:cubicBezTo>
                  <a:cubicBezTo>
                    <a:pt x="9" y="58"/>
                    <a:pt x="7" y="56"/>
                    <a:pt x="5" y="54"/>
                  </a:cubicBezTo>
                  <a:cubicBezTo>
                    <a:pt x="4" y="51"/>
                    <a:pt x="2" y="49"/>
                    <a:pt x="1" y="46"/>
                  </a:cubicBezTo>
                  <a:cubicBezTo>
                    <a:pt x="0" y="43"/>
                    <a:pt x="0" y="40"/>
                    <a:pt x="0" y="37"/>
                  </a:cubicBezTo>
                  <a:cubicBezTo>
                    <a:pt x="0" y="0"/>
                    <a:pt x="0" y="0"/>
                    <a:pt x="0" y="0"/>
                  </a:cubicBezTo>
                  <a:cubicBezTo>
                    <a:pt x="12" y="0"/>
                    <a:pt x="12" y="0"/>
                    <a:pt x="12" y="0"/>
                  </a:cubicBezTo>
                  <a:cubicBezTo>
                    <a:pt x="12" y="32"/>
                    <a:pt x="12" y="32"/>
                    <a:pt x="12" y="32"/>
                  </a:cubicBezTo>
                  <a:cubicBezTo>
                    <a:pt x="12" y="35"/>
                    <a:pt x="12" y="37"/>
                    <a:pt x="12" y="39"/>
                  </a:cubicBezTo>
                  <a:cubicBezTo>
                    <a:pt x="13" y="42"/>
                    <a:pt x="13" y="44"/>
                    <a:pt x="14" y="45"/>
                  </a:cubicBezTo>
                  <a:cubicBezTo>
                    <a:pt x="15" y="47"/>
                    <a:pt x="17" y="48"/>
                    <a:pt x="19" y="49"/>
                  </a:cubicBezTo>
                  <a:cubicBezTo>
                    <a:pt x="20" y="50"/>
                    <a:pt x="23" y="51"/>
                    <a:pt x="25" y="51"/>
                  </a:cubicBezTo>
                  <a:cubicBezTo>
                    <a:pt x="30" y="51"/>
                    <a:pt x="34" y="49"/>
                    <a:pt x="37" y="45"/>
                  </a:cubicBezTo>
                  <a:cubicBezTo>
                    <a:pt x="40" y="42"/>
                    <a:pt x="41" y="37"/>
                    <a:pt x="41" y="31"/>
                  </a:cubicBezTo>
                  <a:cubicBezTo>
                    <a:pt x="41" y="0"/>
                    <a:pt x="41" y="0"/>
                    <a:pt x="41" y="0"/>
                  </a:cubicBezTo>
                  <a:cubicBezTo>
                    <a:pt x="53" y="0"/>
                    <a:pt x="53" y="0"/>
                    <a:pt x="53" y="0"/>
                  </a:cubicBezTo>
                  <a:cubicBezTo>
                    <a:pt x="53" y="46"/>
                    <a:pt x="53" y="46"/>
                    <a:pt x="53" y="46"/>
                  </a:cubicBezTo>
                  <a:cubicBezTo>
                    <a:pt x="53" y="48"/>
                    <a:pt x="53" y="50"/>
                    <a:pt x="53" y="52"/>
                  </a:cubicBezTo>
                  <a:cubicBezTo>
                    <a:pt x="53" y="55"/>
                    <a:pt x="53" y="57"/>
                    <a:pt x="54" y="59"/>
                  </a:cubicBezTo>
                  <a:cubicBezTo>
                    <a:pt x="42" y="59"/>
                    <a:pt x="42" y="59"/>
                    <a:pt x="42" y="5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userDrawn="1"/>
          </p:nvSpPr>
          <p:spPr bwMode="auto">
            <a:xfrm>
              <a:off x="10115551"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3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3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3"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3"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10239376" y="-627063"/>
              <a:ext cx="203200" cy="228600"/>
            </a:xfrm>
            <a:custGeom>
              <a:avLst/>
              <a:gdLst>
                <a:gd name="T0" fmla="*/ 12 w 54"/>
                <a:gd name="T1" fmla="*/ 2 h 61"/>
                <a:gd name="T2" fmla="*/ 12 w 54"/>
                <a:gd name="T3" fmla="*/ 7 h 61"/>
                <a:gd name="T4" fmla="*/ 12 w 54"/>
                <a:gd name="T5" fmla="*/ 11 h 61"/>
                <a:gd name="T6" fmla="*/ 12 w 54"/>
                <a:gd name="T7" fmla="*/ 11 h 61"/>
                <a:gd name="T8" fmla="*/ 16 w 54"/>
                <a:gd name="T9" fmla="*/ 7 h 61"/>
                <a:gd name="T10" fmla="*/ 20 w 54"/>
                <a:gd name="T11" fmla="*/ 3 h 61"/>
                <a:gd name="T12" fmla="*/ 26 w 54"/>
                <a:gd name="T13" fmla="*/ 1 h 61"/>
                <a:gd name="T14" fmla="*/ 32 w 54"/>
                <a:gd name="T15" fmla="*/ 0 h 61"/>
                <a:gd name="T16" fmla="*/ 42 w 54"/>
                <a:gd name="T17" fmla="*/ 2 h 61"/>
                <a:gd name="T18" fmla="*/ 49 w 54"/>
                <a:gd name="T19" fmla="*/ 7 h 61"/>
                <a:gd name="T20" fmla="*/ 53 w 54"/>
                <a:gd name="T21" fmla="*/ 15 h 61"/>
                <a:gd name="T22" fmla="*/ 54 w 54"/>
                <a:gd name="T23" fmla="*/ 24 h 61"/>
                <a:gd name="T24" fmla="*/ 54 w 54"/>
                <a:gd name="T25" fmla="*/ 61 h 61"/>
                <a:gd name="T26" fmla="*/ 42 w 54"/>
                <a:gd name="T27" fmla="*/ 61 h 61"/>
                <a:gd name="T28" fmla="*/ 42 w 54"/>
                <a:gd name="T29" fmla="*/ 28 h 61"/>
                <a:gd name="T30" fmla="*/ 42 w 54"/>
                <a:gd name="T31" fmla="*/ 21 h 61"/>
                <a:gd name="T32" fmla="*/ 40 w 54"/>
                <a:gd name="T33" fmla="*/ 15 h 61"/>
                <a:gd name="T34" fmla="*/ 35 w 54"/>
                <a:gd name="T35" fmla="*/ 11 h 61"/>
                <a:gd name="T36" fmla="*/ 29 w 54"/>
                <a:gd name="T37" fmla="*/ 10 h 61"/>
                <a:gd name="T38" fmla="*/ 17 w 54"/>
                <a:gd name="T39" fmla="*/ 15 h 61"/>
                <a:gd name="T40" fmla="*/ 13 w 54"/>
                <a:gd name="T41" fmla="*/ 29 h 61"/>
                <a:gd name="T42" fmla="*/ 13 w 54"/>
                <a:gd name="T43" fmla="*/ 61 h 61"/>
                <a:gd name="T44" fmla="*/ 1 w 54"/>
                <a:gd name="T45" fmla="*/ 61 h 61"/>
                <a:gd name="T46" fmla="*/ 1 w 54"/>
                <a:gd name="T47" fmla="*/ 14 h 61"/>
                <a:gd name="T48" fmla="*/ 1 w 54"/>
                <a:gd name="T49" fmla="*/ 8 h 61"/>
                <a:gd name="T50" fmla="*/ 0 w 54"/>
                <a:gd name="T51" fmla="*/ 2 h 61"/>
                <a:gd name="T52" fmla="*/ 12 w 54"/>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1">
                  <a:moveTo>
                    <a:pt x="12" y="2"/>
                  </a:moveTo>
                  <a:cubicBezTo>
                    <a:pt x="12" y="3"/>
                    <a:pt x="12" y="5"/>
                    <a:pt x="12" y="7"/>
                  </a:cubicBezTo>
                  <a:cubicBezTo>
                    <a:pt x="12" y="9"/>
                    <a:pt x="12" y="10"/>
                    <a:pt x="12" y="11"/>
                  </a:cubicBezTo>
                  <a:cubicBezTo>
                    <a:pt x="12" y="11"/>
                    <a:pt x="12" y="11"/>
                    <a:pt x="12" y="11"/>
                  </a:cubicBezTo>
                  <a:cubicBezTo>
                    <a:pt x="13" y="10"/>
                    <a:pt x="14" y="8"/>
                    <a:pt x="16" y="7"/>
                  </a:cubicBezTo>
                  <a:cubicBezTo>
                    <a:pt x="17" y="6"/>
                    <a:pt x="18" y="4"/>
                    <a:pt x="20" y="3"/>
                  </a:cubicBezTo>
                  <a:cubicBezTo>
                    <a:pt x="22" y="2"/>
                    <a:pt x="24" y="1"/>
                    <a:pt x="26" y="1"/>
                  </a:cubicBezTo>
                  <a:cubicBezTo>
                    <a:pt x="28" y="0"/>
                    <a:pt x="30" y="0"/>
                    <a:pt x="32" y="0"/>
                  </a:cubicBezTo>
                  <a:cubicBezTo>
                    <a:pt x="36" y="0"/>
                    <a:pt x="39" y="1"/>
                    <a:pt x="42" y="2"/>
                  </a:cubicBezTo>
                  <a:cubicBezTo>
                    <a:pt x="44" y="3"/>
                    <a:pt x="47" y="5"/>
                    <a:pt x="49" y="7"/>
                  </a:cubicBezTo>
                  <a:cubicBezTo>
                    <a:pt x="50" y="9"/>
                    <a:pt x="52" y="12"/>
                    <a:pt x="53" y="15"/>
                  </a:cubicBezTo>
                  <a:cubicBezTo>
                    <a:pt x="54" y="18"/>
                    <a:pt x="54" y="21"/>
                    <a:pt x="54" y="24"/>
                  </a:cubicBezTo>
                  <a:cubicBezTo>
                    <a:pt x="54" y="61"/>
                    <a:pt x="54" y="61"/>
                    <a:pt x="54" y="61"/>
                  </a:cubicBezTo>
                  <a:cubicBezTo>
                    <a:pt x="42" y="61"/>
                    <a:pt x="42" y="61"/>
                    <a:pt x="42" y="61"/>
                  </a:cubicBezTo>
                  <a:cubicBezTo>
                    <a:pt x="42" y="28"/>
                    <a:pt x="42" y="28"/>
                    <a:pt x="42" y="28"/>
                  </a:cubicBezTo>
                  <a:cubicBezTo>
                    <a:pt x="42" y="26"/>
                    <a:pt x="42" y="23"/>
                    <a:pt x="42" y="21"/>
                  </a:cubicBezTo>
                  <a:cubicBezTo>
                    <a:pt x="41" y="19"/>
                    <a:pt x="41" y="17"/>
                    <a:pt x="40" y="15"/>
                  </a:cubicBezTo>
                  <a:cubicBezTo>
                    <a:pt x="39" y="14"/>
                    <a:pt x="37" y="12"/>
                    <a:pt x="35" y="11"/>
                  </a:cubicBezTo>
                  <a:cubicBezTo>
                    <a:pt x="34" y="10"/>
                    <a:pt x="31" y="10"/>
                    <a:pt x="29" y="10"/>
                  </a:cubicBezTo>
                  <a:cubicBezTo>
                    <a:pt x="24" y="10"/>
                    <a:pt x="20" y="12"/>
                    <a:pt x="17" y="15"/>
                  </a:cubicBezTo>
                  <a:cubicBezTo>
                    <a:pt x="14" y="19"/>
                    <a:pt x="13" y="24"/>
                    <a:pt x="13" y="29"/>
                  </a:cubicBezTo>
                  <a:cubicBezTo>
                    <a:pt x="13" y="61"/>
                    <a:pt x="13" y="61"/>
                    <a:pt x="13" y="61"/>
                  </a:cubicBezTo>
                  <a:cubicBezTo>
                    <a:pt x="1" y="61"/>
                    <a:pt x="1" y="61"/>
                    <a:pt x="1" y="61"/>
                  </a:cubicBezTo>
                  <a:cubicBezTo>
                    <a:pt x="1" y="14"/>
                    <a:pt x="1" y="14"/>
                    <a:pt x="1" y="14"/>
                  </a:cubicBezTo>
                  <a:cubicBezTo>
                    <a:pt x="1" y="13"/>
                    <a:pt x="1" y="11"/>
                    <a:pt x="1" y="8"/>
                  </a:cubicBezTo>
                  <a:cubicBezTo>
                    <a:pt x="1" y="6"/>
                    <a:pt x="1" y="4"/>
                    <a:pt x="0" y="2"/>
                  </a:cubicBezTo>
                  <a:cubicBezTo>
                    <a:pt x="12" y="2"/>
                    <a:pt x="12" y="2"/>
                    <a:pt x="12"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10480676" y="-684213"/>
              <a:ext cx="146050" cy="290513"/>
            </a:xfrm>
            <a:custGeom>
              <a:avLst/>
              <a:gdLst>
                <a:gd name="T0" fmla="*/ 39 w 39"/>
                <a:gd name="T1" fmla="*/ 26 h 77"/>
                <a:gd name="T2" fmla="*/ 23 w 39"/>
                <a:gd name="T3" fmla="*/ 26 h 77"/>
                <a:gd name="T4" fmla="*/ 23 w 39"/>
                <a:gd name="T5" fmla="*/ 57 h 77"/>
                <a:gd name="T6" fmla="*/ 25 w 39"/>
                <a:gd name="T7" fmla="*/ 65 h 77"/>
                <a:gd name="T8" fmla="*/ 31 w 39"/>
                <a:gd name="T9" fmla="*/ 67 h 77"/>
                <a:gd name="T10" fmla="*/ 35 w 39"/>
                <a:gd name="T11" fmla="*/ 67 h 77"/>
                <a:gd name="T12" fmla="*/ 38 w 39"/>
                <a:gd name="T13" fmla="*/ 66 h 77"/>
                <a:gd name="T14" fmla="*/ 39 w 39"/>
                <a:gd name="T15" fmla="*/ 75 h 77"/>
                <a:gd name="T16" fmla="*/ 34 w 39"/>
                <a:gd name="T17" fmla="*/ 77 h 77"/>
                <a:gd name="T18" fmla="*/ 29 w 39"/>
                <a:gd name="T19" fmla="*/ 77 h 77"/>
                <a:gd name="T20" fmla="*/ 16 w 39"/>
                <a:gd name="T21" fmla="*/ 72 h 77"/>
                <a:gd name="T22" fmla="*/ 11 w 39"/>
                <a:gd name="T23" fmla="*/ 59 h 77"/>
                <a:gd name="T24" fmla="*/ 11 w 39"/>
                <a:gd name="T25" fmla="*/ 26 h 77"/>
                <a:gd name="T26" fmla="*/ 0 w 39"/>
                <a:gd name="T27" fmla="*/ 26 h 77"/>
                <a:gd name="T28" fmla="*/ 0 w 39"/>
                <a:gd name="T29" fmla="*/ 17 h 77"/>
                <a:gd name="T30" fmla="*/ 11 w 39"/>
                <a:gd name="T31" fmla="*/ 17 h 77"/>
                <a:gd name="T32" fmla="*/ 11 w 39"/>
                <a:gd name="T33" fmla="*/ 0 h 77"/>
                <a:gd name="T34" fmla="*/ 23 w 39"/>
                <a:gd name="T35" fmla="*/ 0 h 77"/>
                <a:gd name="T36" fmla="*/ 23 w 39"/>
                <a:gd name="T37" fmla="*/ 17 h 77"/>
                <a:gd name="T38" fmla="*/ 39 w 39"/>
                <a:gd name="T39" fmla="*/ 17 h 77"/>
                <a:gd name="T40" fmla="*/ 39 w 39"/>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7">
                  <a:moveTo>
                    <a:pt x="39" y="26"/>
                  </a:moveTo>
                  <a:cubicBezTo>
                    <a:pt x="23" y="26"/>
                    <a:pt x="23" y="26"/>
                    <a:pt x="23" y="26"/>
                  </a:cubicBezTo>
                  <a:cubicBezTo>
                    <a:pt x="23" y="57"/>
                    <a:pt x="23" y="57"/>
                    <a:pt x="23" y="57"/>
                  </a:cubicBezTo>
                  <a:cubicBezTo>
                    <a:pt x="23" y="61"/>
                    <a:pt x="24" y="63"/>
                    <a:pt x="25" y="65"/>
                  </a:cubicBezTo>
                  <a:cubicBezTo>
                    <a:pt x="26" y="66"/>
                    <a:pt x="28" y="67"/>
                    <a:pt x="31" y="67"/>
                  </a:cubicBezTo>
                  <a:cubicBezTo>
                    <a:pt x="32" y="67"/>
                    <a:pt x="34" y="67"/>
                    <a:pt x="35" y="67"/>
                  </a:cubicBezTo>
                  <a:cubicBezTo>
                    <a:pt x="36" y="67"/>
                    <a:pt x="37" y="66"/>
                    <a:pt x="38" y="66"/>
                  </a:cubicBezTo>
                  <a:cubicBezTo>
                    <a:pt x="39" y="75"/>
                    <a:pt x="39" y="75"/>
                    <a:pt x="39" y="75"/>
                  </a:cubicBezTo>
                  <a:cubicBezTo>
                    <a:pt x="37" y="76"/>
                    <a:pt x="36" y="76"/>
                    <a:pt x="34" y="77"/>
                  </a:cubicBezTo>
                  <a:cubicBezTo>
                    <a:pt x="32" y="77"/>
                    <a:pt x="30" y="77"/>
                    <a:pt x="29" y="77"/>
                  </a:cubicBezTo>
                  <a:cubicBezTo>
                    <a:pt x="23" y="77"/>
                    <a:pt x="19" y="76"/>
                    <a:pt x="16" y="72"/>
                  </a:cubicBezTo>
                  <a:cubicBezTo>
                    <a:pt x="13"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9" y="17"/>
                    <a:pt x="39" y="17"/>
                    <a:pt x="39" y="17"/>
                  </a:cubicBezTo>
                  <a:cubicBezTo>
                    <a:pt x="39" y="26"/>
                    <a:pt x="39" y="26"/>
                    <a:pt x="39"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10660063"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4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4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4"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4"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10788651"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10885488" y="-627063"/>
              <a:ext cx="222250" cy="236538"/>
            </a:xfrm>
            <a:custGeom>
              <a:avLst/>
              <a:gdLst>
                <a:gd name="T0" fmla="*/ 47 w 59"/>
                <a:gd name="T1" fmla="*/ 26 h 63"/>
                <a:gd name="T2" fmla="*/ 46 w 59"/>
                <a:gd name="T3" fmla="*/ 19 h 63"/>
                <a:gd name="T4" fmla="*/ 43 w 59"/>
                <a:gd name="T5" fmla="*/ 14 h 63"/>
                <a:gd name="T6" fmla="*/ 38 w 59"/>
                <a:gd name="T7" fmla="*/ 11 h 63"/>
                <a:gd name="T8" fmla="*/ 31 w 59"/>
                <a:gd name="T9" fmla="*/ 9 h 63"/>
                <a:gd name="T10" fmla="*/ 24 w 59"/>
                <a:gd name="T11" fmla="*/ 11 h 63"/>
                <a:gd name="T12" fmla="*/ 18 w 59"/>
                <a:gd name="T13" fmla="*/ 14 h 63"/>
                <a:gd name="T14" fmla="*/ 14 w 59"/>
                <a:gd name="T15" fmla="*/ 19 h 63"/>
                <a:gd name="T16" fmla="*/ 12 w 59"/>
                <a:gd name="T17" fmla="*/ 26 h 63"/>
                <a:gd name="T18" fmla="*/ 47 w 59"/>
                <a:gd name="T19" fmla="*/ 26 h 63"/>
                <a:gd name="T20" fmla="*/ 59 w 59"/>
                <a:gd name="T21" fmla="*/ 31 h 63"/>
                <a:gd name="T22" fmla="*/ 59 w 59"/>
                <a:gd name="T23" fmla="*/ 33 h 63"/>
                <a:gd name="T24" fmla="*/ 59 w 59"/>
                <a:gd name="T25" fmla="*/ 35 h 63"/>
                <a:gd name="T26" fmla="*/ 12 w 59"/>
                <a:gd name="T27" fmla="*/ 35 h 63"/>
                <a:gd name="T28" fmla="*/ 14 w 59"/>
                <a:gd name="T29" fmla="*/ 42 h 63"/>
                <a:gd name="T30" fmla="*/ 18 w 59"/>
                <a:gd name="T31" fmla="*/ 48 h 63"/>
                <a:gd name="T32" fmla="*/ 24 w 59"/>
                <a:gd name="T33" fmla="*/ 51 h 63"/>
                <a:gd name="T34" fmla="*/ 31 w 59"/>
                <a:gd name="T35" fmla="*/ 53 h 63"/>
                <a:gd name="T36" fmla="*/ 42 w 59"/>
                <a:gd name="T37" fmla="*/ 50 h 63"/>
                <a:gd name="T38" fmla="*/ 49 w 59"/>
                <a:gd name="T39" fmla="*/ 44 h 63"/>
                <a:gd name="T40" fmla="*/ 57 w 59"/>
                <a:gd name="T41" fmla="*/ 50 h 63"/>
                <a:gd name="T42" fmla="*/ 46 w 59"/>
                <a:gd name="T43" fmla="*/ 60 h 63"/>
                <a:gd name="T44" fmla="*/ 31 w 59"/>
                <a:gd name="T45" fmla="*/ 63 h 63"/>
                <a:gd name="T46" fmla="*/ 19 w 59"/>
                <a:gd name="T47" fmla="*/ 60 h 63"/>
                <a:gd name="T48" fmla="*/ 9 w 59"/>
                <a:gd name="T49" fmla="*/ 54 h 63"/>
                <a:gd name="T50" fmla="*/ 2 w 59"/>
                <a:gd name="T51" fmla="*/ 44 h 63"/>
                <a:gd name="T52" fmla="*/ 0 w 59"/>
                <a:gd name="T53" fmla="*/ 31 h 63"/>
                <a:gd name="T54" fmla="*/ 2 w 59"/>
                <a:gd name="T55" fmla="*/ 19 h 63"/>
                <a:gd name="T56" fmla="*/ 9 w 59"/>
                <a:gd name="T57" fmla="*/ 9 h 63"/>
                <a:gd name="T58" fmla="*/ 18 w 59"/>
                <a:gd name="T59" fmla="*/ 2 h 63"/>
                <a:gd name="T60" fmla="*/ 31 w 59"/>
                <a:gd name="T61" fmla="*/ 0 h 63"/>
                <a:gd name="T62" fmla="*/ 43 w 59"/>
                <a:gd name="T63" fmla="*/ 2 h 63"/>
                <a:gd name="T64" fmla="*/ 52 w 59"/>
                <a:gd name="T65" fmla="*/ 8 h 63"/>
                <a:gd name="T66" fmla="*/ 57 w 59"/>
                <a:gd name="T67" fmla="*/ 18 h 63"/>
                <a:gd name="T68" fmla="*/ 59 w 59"/>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63">
                  <a:moveTo>
                    <a:pt x="47" y="26"/>
                  </a:moveTo>
                  <a:cubicBezTo>
                    <a:pt x="47" y="24"/>
                    <a:pt x="47" y="22"/>
                    <a:pt x="46" y="19"/>
                  </a:cubicBezTo>
                  <a:cubicBezTo>
                    <a:pt x="45" y="17"/>
                    <a:pt x="44" y="16"/>
                    <a:pt x="43" y="14"/>
                  </a:cubicBezTo>
                  <a:cubicBezTo>
                    <a:pt x="42" y="13"/>
                    <a:pt x="40" y="11"/>
                    <a:pt x="38" y="11"/>
                  </a:cubicBezTo>
                  <a:cubicBezTo>
                    <a:pt x="36" y="10"/>
                    <a:pt x="33" y="9"/>
                    <a:pt x="31" y="9"/>
                  </a:cubicBezTo>
                  <a:cubicBezTo>
                    <a:pt x="28" y="9"/>
                    <a:pt x="26" y="10"/>
                    <a:pt x="24" y="11"/>
                  </a:cubicBezTo>
                  <a:cubicBezTo>
                    <a:pt x="21" y="11"/>
                    <a:pt x="19" y="13"/>
                    <a:pt x="18" y="14"/>
                  </a:cubicBezTo>
                  <a:cubicBezTo>
                    <a:pt x="16" y="16"/>
                    <a:pt x="15" y="17"/>
                    <a:pt x="14" y="19"/>
                  </a:cubicBezTo>
                  <a:cubicBezTo>
                    <a:pt x="13" y="22"/>
                    <a:pt x="12" y="24"/>
                    <a:pt x="12" y="26"/>
                  </a:cubicBezTo>
                  <a:cubicBezTo>
                    <a:pt x="47" y="26"/>
                    <a:pt x="47" y="26"/>
                    <a:pt x="47" y="26"/>
                  </a:cubicBezTo>
                  <a:close/>
                  <a:moveTo>
                    <a:pt x="59" y="31"/>
                  </a:moveTo>
                  <a:cubicBezTo>
                    <a:pt x="59" y="32"/>
                    <a:pt x="59" y="32"/>
                    <a:pt x="59" y="33"/>
                  </a:cubicBezTo>
                  <a:cubicBezTo>
                    <a:pt x="59"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1" y="6"/>
                    <a:pt x="15" y="4"/>
                    <a:pt x="18" y="2"/>
                  </a:cubicBezTo>
                  <a:cubicBezTo>
                    <a:pt x="22" y="1"/>
                    <a:pt x="26" y="0"/>
                    <a:pt x="31" y="0"/>
                  </a:cubicBezTo>
                  <a:cubicBezTo>
                    <a:pt x="35" y="0"/>
                    <a:pt x="39" y="1"/>
                    <a:pt x="43" y="2"/>
                  </a:cubicBezTo>
                  <a:cubicBezTo>
                    <a:pt x="46" y="4"/>
                    <a:pt x="49" y="6"/>
                    <a:pt x="52" y="8"/>
                  </a:cubicBezTo>
                  <a:cubicBezTo>
                    <a:pt x="54" y="11"/>
                    <a:pt x="56" y="14"/>
                    <a:pt x="57" y="18"/>
                  </a:cubicBezTo>
                  <a:cubicBezTo>
                    <a:pt x="59" y="22"/>
                    <a:pt x="59" y="26"/>
                    <a:pt x="59"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11141076" y="-627063"/>
              <a:ext cx="180975" cy="236538"/>
            </a:xfrm>
            <a:custGeom>
              <a:avLst/>
              <a:gdLst>
                <a:gd name="T0" fmla="*/ 39 w 48"/>
                <a:gd name="T1" fmla="*/ 17 h 63"/>
                <a:gd name="T2" fmla="*/ 34 w 48"/>
                <a:gd name="T3" fmla="*/ 11 h 63"/>
                <a:gd name="T4" fmla="*/ 25 w 48"/>
                <a:gd name="T5" fmla="*/ 9 h 63"/>
                <a:gd name="T6" fmla="*/ 21 w 48"/>
                <a:gd name="T7" fmla="*/ 10 h 63"/>
                <a:gd name="T8" fmla="*/ 18 w 48"/>
                <a:gd name="T9" fmla="*/ 11 h 63"/>
                <a:gd name="T10" fmla="*/ 15 w 48"/>
                <a:gd name="T11" fmla="*/ 13 h 63"/>
                <a:gd name="T12" fmla="*/ 14 w 48"/>
                <a:gd name="T13" fmla="*/ 17 h 63"/>
                <a:gd name="T14" fmla="*/ 18 w 48"/>
                <a:gd name="T15" fmla="*/ 23 h 63"/>
                <a:gd name="T16" fmla="*/ 28 w 48"/>
                <a:gd name="T17" fmla="*/ 26 h 63"/>
                <a:gd name="T18" fmla="*/ 36 w 48"/>
                <a:gd name="T19" fmla="*/ 28 h 63"/>
                <a:gd name="T20" fmla="*/ 42 w 48"/>
                <a:gd name="T21" fmla="*/ 32 h 63"/>
                <a:gd name="T22" fmla="*/ 46 w 48"/>
                <a:gd name="T23" fmla="*/ 37 h 63"/>
                <a:gd name="T24" fmla="*/ 48 w 48"/>
                <a:gd name="T25" fmla="*/ 44 h 63"/>
                <a:gd name="T26" fmla="*/ 46 w 48"/>
                <a:gd name="T27" fmla="*/ 52 h 63"/>
                <a:gd name="T28" fmla="*/ 41 w 48"/>
                <a:gd name="T29" fmla="*/ 58 h 63"/>
                <a:gd name="T30" fmla="*/ 33 w 48"/>
                <a:gd name="T31" fmla="*/ 62 h 63"/>
                <a:gd name="T32" fmla="*/ 24 w 48"/>
                <a:gd name="T33" fmla="*/ 63 h 63"/>
                <a:gd name="T34" fmla="*/ 11 w 48"/>
                <a:gd name="T35" fmla="*/ 60 h 63"/>
                <a:gd name="T36" fmla="*/ 0 w 48"/>
                <a:gd name="T37" fmla="*/ 52 h 63"/>
                <a:gd name="T38" fmla="*/ 9 w 48"/>
                <a:gd name="T39" fmla="*/ 45 h 63"/>
                <a:gd name="T40" fmla="*/ 15 w 48"/>
                <a:gd name="T41" fmla="*/ 51 h 63"/>
                <a:gd name="T42" fmla="*/ 24 w 48"/>
                <a:gd name="T43" fmla="*/ 53 h 63"/>
                <a:gd name="T44" fmla="*/ 29 w 48"/>
                <a:gd name="T45" fmla="*/ 53 h 63"/>
                <a:gd name="T46" fmla="*/ 33 w 48"/>
                <a:gd name="T47" fmla="*/ 51 h 63"/>
                <a:gd name="T48" fmla="*/ 35 w 48"/>
                <a:gd name="T49" fmla="*/ 49 h 63"/>
                <a:gd name="T50" fmla="*/ 36 w 48"/>
                <a:gd name="T51" fmla="*/ 45 h 63"/>
                <a:gd name="T52" fmla="*/ 32 w 48"/>
                <a:gd name="T53" fmla="*/ 38 h 63"/>
                <a:gd name="T54" fmla="*/ 21 w 48"/>
                <a:gd name="T55" fmla="*/ 35 h 63"/>
                <a:gd name="T56" fmla="*/ 15 w 48"/>
                <a:gd name="T57" fmla="*/ 33 h 63"/>
                <a:gd name="T58" fmla="*/ 9 w 48"/>
                <a:gd name="T59" fmla="*/ 30 h 63"/>
                <a:gd name="T60" fmla="*/ 5 w 48"/>
                <a:gd name="T61" fmla="*/ 25 h 63"/>
                <a:gd name="T62" fmla="*/ 3 w 48"/>
                <a:gd name="T63" fmla="*/ 18 h 63"/>
                <a:gd name="T64" fmla="*/ 5 w 48"/>
                <a:gd name="T65" fmla="*/ 10 h 63"/>
                <a:gd name="T66" fmla="*/ 10 w 48"/>
                <a:gd name="T67" fmla="*/ 4 h 63"/>
                <a:gd name="T68" fmla="*/ 18 w 48"/>
                <a:gd name="T69" fmla="*/ 1 h 63"/>
                <a:gd name="T70" fmla="*/ 26 w 48"/>
                <a:gd name="T71" fmla="*/ 0 h 63"/>
                <a:gd name="T72" fmla="*/ 38 w 48"/>
                <a:gd name="T73" fmla="*/ 2 h 63"/>
                <a:gd name="T74" fmla="*/ 47 w 48"/>
                <a:gd name="T75" fmla="*/ 10 h 63"/>
                <a:gd name="T76" fmla="*/ 39 w 48"/>
                <a:gd name="T7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3">
                  <a:moveTo>
                    <a:pt x="39" y="17"/>
                  </a:moveTo>
                  <a:cubicBezTo>
                    <a:pt x="38" y="14"/>
                    <a:pt x="36" y="13"/>
                    <a:pt x="34" y="11"/>
                  </a:cubicBezTo>
                  <a:cubicBezTo>
                    <a:pt x="31" y="10"/>
                    <a:pt x="28" y="9"/>
                    <a:pt x="25" y="9"/>
                  </a:cubicBezTo>
                  <a:cubicBezTo>
                    <a:pt x="24" y="9"/>
                    <a:pt x="23" y="9"/>
                    <a:pt x="21" y="10"/>
                  </a:cubicBezTo>
                  <a:cubicBezTo>
                    <a:pt x="20" y="10"/>
                    <a:pt x="19" y="10"/>
                    <a:pt x="18" y="11"/>
                  </a:cubicBezTo>
                  <a:cubicBezTo>
                    <a:pt x="17" y="12"/>
                    <a:pt x="16" y="13"/>
                    <a:pt x="15" y="13"/>
                  </a:cubicBezTo>
                  <a:cubicBezTo>
                    <a:pt x="15" y="14"/>
                    <a:pt x="14" y="16"/>
                    <a:pt x="14" y="17"/>
                  </a:cubicBezTo>
                  <a:cubicBezTo>
                    <a:pt x="14" y="20"/>
                    <a:pt x="16" y="21"/>
                    <a:pt x="18" y="23"/>
                  </a:cubicBezTo>
                  <a:cubicBezTo>
                    <a:pt x="20" y="24"/>
                    <a:pt x="23" y="25"/>
                    <a:pt x="28" y="26"/>
                  </a:cubicBezTo>
                  <a:cubicBezTo>
                    <a:pt x="31" y="27"/>
                    <a:pt x="33" y="27"/>
                    <a:pt x="36" y="28"/>
                  </a:cubicBezTo>
                  <a:cubicBezTo>
                    <a:pt x="38" y="29"/>
                    <a:pt x="40" y="30"/>
                    <a:pt x="42" y="32"/>
                  </a:cubicBezTo>
                  <a:cubicBezTo>
                    <a:pt x="44" y="33"/>
                    <a:pt x="45" y="35"/>
                    <a:pt x="46" y="37"/>
                  </a:cubicBezTo>
                  <a:cubicBezTo>
                    <a:pt x="47" y="39"/>
                    <a:pt x="48" y="41"/>
                    <a:pt x="48" y="44"/>
                  </a:cubicBezTo>
                  <a:cubicBezTo>
                    <a:pt x="48" y="47"/>
                    <a:pt x="47" y="50"/>
                    <a:pt x="46" y="52"/>
                  </a:cubicBezTo>
                  <a:cubicBezTo>
                    <a:pt x="45" y="55"/>
                    <a:pt x="43" y="57"/>
                    <a:pt x="41" y="58"/>
                  </a:cubicBezTo>
                  <a:cubicBezTo>
                    <a:pt x="38" y="60"/>
                    <a:pt x="36" y="61"/>
                    <a:pt x="33" y="62"/>
                  </a:cubicBezTo>
                  <a:cubicBezTo>
                    <a:pt x="30" y="62"/>
                    <a:pt x="27" y="63"/>
                    <a:pt x="24" y="63"/>
                  </a:cubicBezTo>
                  <a:cubicBezTo>
                    <a:pt x="20" y="63"/>
                    <a:pt x="15" y="62"/>
                    <a:pt x="11" y="60"/>
                  </a:cubicBezTo>
                  <a:cubicBezTo>
                    <a:pt x="7" y="58"/>
                    <a:pt x="3" y="56"/>
                    <a:pt x="0" y="52"/>
                  </a:cubicBezTo>
                  <a:cubicBezTo>
                    <a:pt x="9" y="45"/>
                    <a:pt x="9" y="45"/>
                    <a:pt x="9" y="45"/>
                  </a:cubicBezTo>
                  <a:cubicBezTo>
                    <a:pt x="10" y="47"/>
                    <a:pt x="12" y="49"/>
                    <a:pt x="15" y="51"/>
                  </a:cubicBezTo>
                  <a:cubicBezTo>
                    <a:pt x="18" y="52"/>
                    <a:pt x="21" y="53"/>
                    <a:pt x="24" y="53"/>
                  </a:cubicBezTo>
                  <a:cubicBezTo>
                    <a:pt x="26" y="53"/>
                    <a:pt x="27" y="53"/>
                    <a:pt x="29" y="53"/>
                  </a:cubicBezTo>
                  <a:cubicBezTo>
                    <a:pt x="30" y="52"/>
                    <a:pt x="31" y="52"/>
                    <a:pt x="33" y="51"/>
                  </a:cubicBezTo>
                  <a:cubicBezTo>
                    <a:pt x="34" y="51"/>
                    <a:pt x="35" y="50"/>
                    <a:pt x="35" y="49"/>
                  </a:cubicBezTo>
                  <a:cubicBezTo>
                    <a:pt x="36" y="48"/>
                    <a:pt x="36" y="46"/>
                    <a:pt x="36" y="45"/>
                  </a:cubicBezTo>
                  <a:cubicBezTo>
                    <a:pt x="36" y="42"/>
                    <a:pt x="35" y="40"/>
                    <a:pt x="32" y="38"/>
                  </a:cubicBezTo>
                  <a:cubicBezTo>
                    <a:pt x="30" y="37"/>
                    <a:pt x="26" y="36"/>
                    <a:pt x="21" y="35"/>
                  </a:cubicBezTo>
                  <a:cubicBezTo>
                    <a:pt x="19" y="34"/>
                    <a:pt x="17" y="34"/>
                    <a:pt x="15" y="33"/>
                  </a:cubicBezTo>
                  <a:cubicBezTo>
                    <a:pt x="13" y="32"/>
                    <a:pt x="11" y="31"/>
                    <a:pt x="9" y="30"/>
                  </a:cubicBezTo>
                  <a:cubicBezTo>
                    <a:pt x="7" y="29"/>
                    <a:pt x="6" y="27"/>
                    <a:pt x="5" y="25"/>
                  </a:cubicBezTo>
                  <a:cubicBezTo>
                    <a:pt x="4" y="23"/>
                    <a:pt x="3" y="21"/>
                    <a:pt x="3" y="18"/>
                  </a:cubicBezTo>
                  <a:cubicBezTo>
                    <a:pt x="3" y="15"/>
                    <a:pt x="4" y="12"/>
                    <a:pt x="5" y="10"/>
                  </a:cubicBezTo>
                  <a:cubicBezTo>
                    <a:pt x="7" y="8"/>
                    <a:pt x="8" y="6"/>
                    <a:pt x="10" y="4"/>
                  </a:cubicBezTo>
                  <a:cubicBezTo>
                    <a:pt x="13" y="3"/>
                    <a:pt x="15" y="2"/>
                    <a:pt x="18" y="1"/>
                  </a:cubicBezTo>
                  <a:cubicBezTo>
                    <a:pt x="20" y="0"/>
                    <a:pt x="23" y="0"/>
                    <a:pt x="26" y="0"/>
                  </a:cubicBezTo>
                  <a:cubicBezTo>
                    <a:pt x="30" y="0"/>
                    <a:pt x="34" y="1"/>
                    <a:pt x="38" y="2"/>
                  </a:cubicBezTo>
                  <a:cubicBezTo>
                    <a:pt x="42" y="4"/>
                    <a:pt x="45" y="7"/>
                    <a:pt x="47" y="10"/>
                  </a:cubicBezTo>
                  <a:cubicBezTo>
                    <a:pt x="39" y="17"/>
                    <a:pt x="39" y="17"/>
                    <a:pt x="39" y="17"/>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11476038" y="-627063"/>
              <a:ext cx="198438" cy="236538"/>
            </a:xfrm>
            <a:custGeom>
              <a:avLst/>
              <a:gdLst>
                <a:gd name="T0" fmla="*/ 38 w 53"/>
                <a:gd name="T1" fmla="*/ 33 h 63"/>
                <a:gd name="T2" fmla="*/ 29 w 53"/>
                <a:gd name="T3" fmla="*/ 33 h 63"/>
                <a:gd name="T4" fmla="*/ 21 w 53"/>
                <a:gd name="T5" fmla="*/ 35 h 63"/>
                <a:gd name="T6" fmla="*/ 14 w 53"/>
                <a:gd name="T7" fmla="*/ 38 h 63"/>
                <a:gd name="T8" fmla="*/ 12 w 53"/>
                <a:gd name="T9" fmla="*/ 44 h 63"/>
                <a:gd name="T10" fmla="*/ 13 w 53"/>
                <a:gd name="T11" fmla="*/ 48 h 63"/>
                <a:gd name="T12" fmla="*/ 16 w 53"/>
                <a:gd name="T13" fmla="*/ 51 h 63"/>
                <a:gd name="T14" fmla="*/ 20 w 53"/>
                <a:gd name="T15" fmla="*/ 53 h 63"/>
                <a:gd name="T16" fmla="*/ 24 w 53"/>
                <a:gd name="T17" fmla="*/ 53 h 63"/>
                <a:gd name="T18" fmla="*/ 37 w 53"/>
                <a:gd name="T19" fmla="*/ 48 h 63"/>
                <a:gd name="T20" fmla="*/ 41 w 53"/>
                <a:gd name="T21" fmla="*/ 36 h 63"/>
                <a:gd name="T22" fmla="*/ 41 w 53"/>
                <a:gd name="T23" fmla="*/ 33 h 63"/>
                <a:gd name="T24" fmla="*/ 38 w 53"/>
                <a:gd name="T25" fmla="*/ 33 h 63"/>
                <a:gd name="T26" fmla="*/ 41 w 53"/>
                <a:gd name="T27" fmla="*/ 23 h 63"/>
                <a:gd name="T28" fmla="*/ 37 w 53"/>
                <a:gd name="T29" fmla="*/ 13 h 63"/>
                <a:gd name="T30" fmla="*/ 27 w 53"/>
                <a:gd name="T31" fmla="*/ 10 h 63"/>
                <a:gd name="T32" fmla="*/ 17 w 53"/>
                <a:gd name="T33" fmla="*/ 11 h 63"/>
                <a:gd name="T34" fmla="*/ 10 w 53"/>
                <a:gd name="T35" fmla="*/ 16 h 63"/>
                <a:gd name="T36" fmla="*/ 3 w 53"/>
                <a:gd name="T37" fmla="*/ 9 h 63"/>
                <a:gd name="T38" fmla="*/ 14 w 53"/>
                <a:gd name="T39" fmla="*/ 2 h 63"/>
                <a:gd name="T40" fmla="*/ 28 w 53"/>
                <a:gd name="T41" fmla="*/ 0 h 63"/>
                <a:gd name="T42" fmla="*/ 39 w 53"/>
                <a:gd name="T43" fmla="*/ 2 h 63"/>
                <a:gd name="T44" fmla="*/ 47 w 53"/>
                <a:gd name="T45" fmla="*/ 7 h 63"/>
                <a:gd name="T46" fmla="*/ 51 w 53"/>
                <a:gd name="T47" fmla="*/ 14 h 63"/>
                <a:gd name="T48" fmla="*/ 53 w 53"/>
                <a:gd name="T49" fmla="*/ 23 h 63"/>
                <a:gd name="T50" fmla="*/ 53 w 53"/>
                <a:gd name="T51" fmla="*/ 49 h 63"/>
                <a:gd name="T52" fmla="*/ 53 w 53"/>
                <a:gd name="T53" fmla="*/ 56 h 63"/>
                <a:gd name="T54" fmla="*/ 53 w 53"/>
                <a:gd name="T55" fmla="*/ 61 h 63"/>
                <a:gd name="T56" fmla="*/ 43 w 53"/>
                <a:gd name="T57" fmla="*/ 61 h 63"/>
                <a:gd name="T58" fmla="*/ 42 w 53"/>
                <a:gd name="T59" fmla="*/ 53 h 63"/>
                <a:gd name="T60" fmla="*/ 41 w 53"/>
                <a:gd name="T61" fmla="*/ 53 h 63"/>
                <a:gd name="T62" fmla="*/ 33 w 53"/>
                <a:gd name="T63" fmla="*/ 60 h 63"/>
                <a:gd name="T64" fmla="*/ 21 w 53"/>
                <a:gd name="T65" fmla="*/ 63 h 63"/>
                <a:gd name="T66" fmla="*/ 14 w 53"/>
                <a:gd name="T67" fmla="*/ 62 h 63"/>
                <a:gd name="T68" fmla="*/ 7 w 53"/>
                <a:gd name="T69" fmla="*/ 59 h 63"/>
                <a:gd name="T70" fmla="*/ 2 w 53"/>
                <a:gd name="T71" fmla="*/ 53 h 63"/>
                <a:gd name="T72" fmla="*/ 0 w 53"/>
                <a:gd name="T73" fmla="*/ 44 h 63"/>
                <a:gd name="T74" fmla="*/ 3 w 53"/>
                <a:gd name="T75" fmla="*/ 34 h 63"/>
                <a:gd name="T76" fmla="*/ 13 w 53"/>
                <a:gd name="T77" fmla="*/ 28 h 63"/>
                <a:gd name="T78" fmla="*/ 26 w 53"/>
                <a:gd name="T79" fmla="*/ 25 h 63"/>
                <a:gd name="T80" fmla="*/ 41 w 53"/>
                <a:gd name="T81" fmla="*/ 24 h 63"/>
                <a:gd name="T82" fmla="*/ 41 w 53"/>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3">
                  <a:moveTo>
                    <a:pt x="38" y="33"/>
                  </a:moveTo>
                  <a:cubicBezTo>
                    <a:pt x="35" y="33"/>
                    <a:pt x="32" y="33"/>
                    <a:pt x="29" y="33"/>
                  </a:cubicBezTo>
                  <a:cubicBezTo>
                    <a:pt x="26" y="33"/>
                    <a:pt x="23" y="34"/>
                    <a:pt x="21" y="35"/>
                  </a:cubicBezTo>
                  <a:cubicBezTo>
                    <a:pt x="18" y="35"/>
                    <a:pt x="16" y="37"/>
                    <a:pt x="14" y="38"/>
                  </a:cubicBezTo>
                  <a:cubicBezTo>
                    <a:pt x="13" y="40"/>
                    <a:pt x="12" y="42"/>
                    <a:pt x="12" y="44"/>
                  </a:cubicBezTo>
                  <a:cubicBezTo>
                    <a:pt x="12" y="46"/>
                    <a:pt x="12" y="47"/>
                    <a:pt x="13" y="48"/>
                  </a:cubicBezTo>
                  <a:cubicBezTo>
                    <a:pt x="14" y="50"/>
                    <a:pt x="15" y="51"/>
                    <a:pt x="16" y="51"/>
                  </a:cubicBezTo>
                  <a:cubicBezTo>
                    <a:pt x="17" y="52"/>
                    <a:pt x="18" y="53"/>
                    <a:pt x="20" y="53"/>
                  </a:cubicBezTo>
                  <a:cubicBezTo>
                    <a:pt x="21" y="53"/>
                    <a:pt x="23" y="53"/>
                    <a:pt x="24" y="53"/>
                  </a:cubicBezTo>
                  <a:cubicBezTo>
                    <a:pt x="30" y="53"/>
                    <a:pt x="34" y="52"/>
                    <a:pt x="37" y="48"/>
                  </a:cubicBezTo>
                  <a:cubicBezTo>
                    <a:pt x="40" y="45"/>
                    <a:pt x="41" y="41"/>
                    <a:pt x="41" y="36"/>
                  </a:cubicBezTo>
                  <a:cubicBezTo>
                    <a:pt x="41" y="33"/>
                    <a:pt x="41" y="33"/>
                    <a:pt x="41" y="33"/>
                  </a:cubicBezTo>
                  <a:cubicBezTo>
                    <a:pt x="38" y="33"/>
                    <a:pt x="38" y="33"/>
                    <a:pt x="38" y="33"/>
                  </a:cubicBezTo>
                  <a:close/>
                  <a:moveTo>
                    <a:pt x="41" y="23"/>
                  </a:moveTo>
                  <a:cubicBezTo>
                    <a:pt x="41" y="18"/>
                    <a:pt x="40" y="15"/>
                    <a:pt x="37" y="13"/>
                  </a:cubicBezTo>
                  <a:cubicBezTo>
                    <a:pt x="35" y="11"/>
                    <a:pt x="31" y="10"/>
                    <a:pt x="27" y="10"/>
                  </a:cubicBezTo>
                  <a:cubicBezTo>
                    <a:pt x="23" y="10"/>
                    <a:pt x="20" y="10"/>
                    <a:pt x="17" y="11"/>
                  </a:cubicBezTo>
                  <a:cubicBezTo>
                    <a:pt x="14" y="13"/>
                    <a:pt x="12" y="14"/>
                    <a:pt x="10" y="16"/>
                  </a:cubicBezTo>
                  <a:cubicBezTo>
                    <a:pt x="3" y="9"/>
                    <a:pt x="3" y="9"/>
                    <a:pt x="3" y="9"/>
                  </a:cubicBezTo>
                  <a:cubicBezTo>
                    <a:pt x="6" y="6"/>
                    <a:pt x="10" y="4"/>
                    <a:pt x="14" y="2"/>
                  </a:cubicBezTo>
                  <a:cubicBezTo>
                    <a:pt x="18" y="1"/>
                    <a:pt x="23" y="0"/>
                    <a:pt x="28" y="0"/>
                  </a:cubicBezTo>
                  <a:cubicBezTo>
                    <a:pt x="32" y="0"/>
                    <a:pt x="36" y="1"/>
                    <a:pt x="39" y="2"/>
                  </a:cubicBezTo>
                  <a:cubicBezTo>
                    <a:pt x="42" y="3"/>
                    <a:pt x="45" y="5"/>
                    <a:pt x="47" y="7"/>
                  </a:cubicBezTo>
                  <a:cubicBezTo>
                    <a:pt x="49" y="9"/>
                    <a:pt x="50" y="11"/>
                    <a:pt x="51" y="14"/>
                  </a:cubicBezTo>
                  <a:cubicBezTo>
                    <a:pt x="52" y="17"/>
                    <a:pt x="53" y="20"/>
                    <a:pt x="53" y="23"/>
                  </a:cubicBezTo>
                  <a:cubicBezTo>
                    <a:pt x="53" y="49"/>
                    <a:pt x="53" y="49"/>
                    <a:pt x="53" y="49"/>
                  </a:cubicBezTo>
                  <a:cubicBezTo>
                    <a:pt x="53" y="51"/>
                    <a:pt x="53" y="53"/>
                    <a:pt x="53" y="56"/>
                  </a:cubicBezTo>
                  <a:cubicBezTo>
                    <a:pt x="53" y="58"/>
                    <a:pt x="53" y="60"/>
                    <a:pt x="53" y="61"/>
                  </a:cubicBezTo>
                  <a:cubicBezTo>
                    <a:pt x="43" y="61"/>
                    <a:pt x="43" y="61"/>
                    <a:pt x="43" y="61"/>
                  </a:cubicBezTo>
                  <a:cubicBezTo>
                    <a:pt x="42" y="58"/>
                    <a:pt x="42" y="55"/>
                    <a:pt x="42" y="53"/>
                  </a:cubicBezTo>
                  <a:cubicBezTo>
                    <a:pt x="41" y="53"/>
                    <a:pt x="41" y="53"/>
                    <a:pt x="41" y="53"/>
                  </a:cubicBezTo>
                  <a:cubicBezTo>
                    <a:pt x="39" y="56"/>
                    <a:pt x="36" y="58"/>
                    <a:pt x="33" y="60"/>
                  </a:cubicBezTo>
                  <a:cubicBezTo>
                    <a:pt x="30" y="62"/>
                    <a:pt x="26" y="63"/>
                    <a:pt x="21" y="63"/>
                  </a:cubicBezTo>
                  <a:cubicBezTo>
                    <a:pt x="19" y="63"/>
                    <a:pt x="17" y="62"/>
                    <a:pt x="14" y="62"/>
                  </a:cubicBezTo>
                  <a:cubicBezTo>
                    <a:pt x="12" y="61"/>
                    <a:pt x="9" y="60"/>
                    <a:pt x="7" y="59"/>
                  </a:cubicBezTo>
                  <a:cubicBezTo>
                    <a:pt x="5" y="57"/>
                    <a:pt x="3" y="55"/>
                    <a:pt x="2" y="53"/>
                  </a:cubicBezTo>
                  <a:cubicBezTo>
                    <a:pt x="1" y="51"/>
                    <a:pt x="0" y="48"/>
                    <a:pt x="0" y="44"/>
                  </a:cubicBezTo>
                  <a:cubicBezTo>
                    <a:pt x="0" y="40"/>
                    <a:pt x="1" y="36"/>
                    <a:pt x="3" y="34"/>
                  </a:cubicBezTo>
                  <a:cubicBezTo>
                    <a:pt x="6" y="31"/>
                    <a:pt x="9" y="29"/>
                    <a:pt x="13" y="28"/>
                  </a:cubicBezTo>
                  <a:cubicBezTo>
                    <a:pt x="17" y="26"/>
                    <a:pt x="21" y="25"/>
                    <a:pt x="26" y="25"/>
                  </a:cubicBezTo>
                  <a:cubicBezTo>
                    <a:pt x="31" y="24"/>
                    <a:pt x="36" y="24"/>
                    <a:pt x="41" y="24"/>
                  </a:cubicBezTo>
                  <a:cubicBezTo>
                    <a:pt x="41" y="23"/>
                    <a:pt x="41" y="23"/>
                    <a:pt x="41"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11734801" y="-627063"/>
              <a:ext cx="131763" cy="228600"/>
            </a:xfrm>
            <a:custGeom>
              <a:avLst/>
              <a:gdLst>
                <a:gd name="T0" fmla="*/ 0 w 35"/>
                <a:gd name="T1" fmla="*/ 8 h 61"/>
                <a:gd name="T2" fmla="*/ 0 w 35"/>
                <a:gd name="T3" fmla="*/ 2 h 61"/>
                <a:gd name="T4" fmla="*/ 11 w 35"/>
                <a:gd name="T5" fmla="*/ 2 h 61"/>
                <a:gd name="T6" fmla="*/ 11 w 35"/>
                <a:gd name="T7" fmla="*/ 7 h 61"/>
                <a:gd name="T8" fmla="*/ 11 w 35"/>
                <a:gd name="T9" fmla="*/ 12 h 61"/>
                <a:gd name="T10" fmla="*/ 12 w 35"/>
                <a:gd name="T11" fmla="*/ 12 h 61"/>
                <a:gd name="T12" fmla="*/ 19 w 35"/>
                <a:gd name="T13" fmla="*/ 3 h 61"/>
                <a:gd name="T14" fmla="*/ 30 w 35"/>
                <a:gd name="T15" fmla="*/ 0 h 61"/>
                <a:gd name="T16" fmla="*/ 35 w 35"/>
                <a:gd name="T17" fmla="*/ 0 h 61"/>
                <a:gd name="T18" fmla="*/ 34 w 35"/>
                <a:gd name="T19" fmla="*/ 11 h 61"/>
                <a:gd name="T20" fmla="*/ 29 w 35"/>
                <a:gd name="T21" fmla="*/ 11 h 61"/>
                <a:gd name="T22" fmla="*/ 21 w 35"/>
                <a:gd name="T23" fmla="*/ 12 h 61"/>
                <a:gd name="T24" fmla="*/ 16 w 35"/>
                <a:gd name="T25" fmla="*/ 17 h 61"/>
                <a:gd name="T26" fmla="*/ 13 w 35"/>
                <a:gd name="T27" fmla="*/ 23 h 61"/>
                <a:gd name="T28" fmla="*/ 12 w 35"/>
                <a:gd name="T29" fmla="*/ 30 h 61"/>
                <a:gd name="T30" fmla="*/ 12 w 35"/>
                <a:gd name="T31" fmla="*/ 61 h 61"/>
                <a:gd name="T32" fmla="*/ 0 w 35"/>
                <a:gd name="T33" fmla="*/ 61 h 61"/>
                <a:gd name="T34" fmla="*/ 0 w 35"/>
                <a:gd name="T35" fmla="*/ 14 h 61"/>
                <a:gd name="T36" fmla="*/ 0 w 35"/>
                <a:gd name="T3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1">
                  <a:moveTo>
                    <a:pt x="0" y="8"/>
                  </a:moveTo>
                  <a:cubicBezTo>
                    <a:pt x="0" y="6"/>
                    <a:pt x="0" y="4"/>
                    <a:pt x="0" y="2"/>
                  </a:cubicBezTo>
                  <a:cubicBezTo>
                    <a:pt x="11" y="2"/>
                    <a:pt x="11" y="2"/>
                    <a:pt x="11" y="2"/>
                  </a:cubicBezTo>
                  <a:cubicBezTo>
                    <a:pt x="11" y="3"/>
                    <a:pt x="11" y="5"/>
                    <a:pt x="11" y="7"/>
                  </a:cubicBezTo>
                  <a:cubicBezTo>
                    <a:pt x="11" y="9"/>
                    <a:pt x="11" y="10"/>
                    <a:pt x="11" y="12"/>
                  </a:cubicBezTo>
                  <a:cubicBezTo>
                    <a:pt x="12" y="12"/>
                    <a:pt x="12" y="12"/>
                    <a:pt x="12" y="12"/>
                  </a:cubicBezTo>
                  <a:cubicBezTo>
                    <a:pt x="13" y="8"/>
                    <a:pt x="16" y="5"/>
                    <a:pt x="19" y="3"/>
                  </a:cubicBezTo>
                  <a:cubicBezTo>
                    <a:pt x="22" y="1"/>
                    <a:pt x="26" y="0"/>
                    <a:pt x="30" y="0"/>
                  </a:cubicBezTo>
                  <a:cubicBezTo>
                    <a:pt x="32" y="0"/>
                    <a:pt x="33" y="0"/>
                    <a:pt x="35" y="0"/>
                  </a:cubicBezTo>
                  <a:cubicBezTo>
                    <a:pt x="34" y="11"/>
                    <a:pt x="34" y="11"/>
                    <a:pt x="34" y="11"/>
                  </a:cubicBezTo>
                  <a:cubicBezTo>
                    <a:pt x="32" y="11"/>
                    <a:pt x="31" y="11"/>
                    <a:pt x="29" y="11"/>
                  </a:cubicBezTo>
                  <a:cubicBezTo>
                    <a:pt x="26" y="11"/>
                    <a:pt x="23" y="11"/>
                    <a:pt x="21" y="12"/>
                  </a:cubicBezTo>
                  <a:cubicBezTo>
                    <a:pt x="19" y="13"/>
                    <a:pt x="17" y="15"/>
                    <a:pt x="16" y="17"/>
                  </a:cubicBezTo>
                  <a:cubicBezTo>
                    <a:pt x="15" y="18"/>
                    <a:pt x="14" y="20"/>
                    <a:pt x="13" y="23"/>
                  </a:cubicBezTo>
                  <a:cubicBezTo>
                    <a:pt x="12" y="25"/>
                    <a:pt x="12" y="27"/>
                    <a:pt x="12" y="30"/>
                  </a:cubicBezTo>
                  <a:cubicBezTo>
                    <a:pt x="12" y="61"/>
                    <a:pt x="12" y="61"/>
                    <a:pt x="12" y="61"/>
                  </a:cubicBezTo>
                  <a:cubicBezTo>
                    <a:pt x="0" y="61"/>
                    <a:pt x="0" y="61"/>
                    <a:pt x="0" y="61"/>
                  </a:cubicBezTo>
                  <a:cubicBezTo>
                    <a:pt x="0" y="14"/>
                    <a:pt x="0" y="14"/>
                    <a:pt x="0" y="14"/>
                  </a:cubicBezTo>
                  <a:cubicBezTo>
                    <a:pt x="0" y="13"/>
                    <a:pt x="0" y="11"/>
                    <a:pt x="0"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userDrawn="1"/>
          </p:nvSpPr>
          <p:spPr bwMode="auto">
            <a:xfrm>
              <a:off x="11880851" y="-627063"/>
              <a:ext cx="225425" cy="236538"/>
            </a:xfrm>
            <a:custGeom>
              <a:avLst/>
              <a:gdLst>
                <a:gd name="T0" fmla="*/ 47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7 w 60"/>
                <a:gd name="T19" fmla="*/ 26 h 63"/>
                <a:gd name="T20" fmla="*/ 60 w 60"/>
                <a:gd name="T21" fmla="*/ 31 h 63"/>
                <a:gd name="T22" fmla="*/ 60 w 60"/>
                <a:gd name="T23" fmla="*/ 33 h 63"/>
                <a:gd name="T24" fmla="*/ 59 w 60"/>
                <a:gd name="T25" fmla="*/ 35 h 63"/>
                <a:gd name="T26" fmla="*/ 12 w 60"/>
                <a:gd name="T27" fmla="*/ 35 h 63"/>
                <a:gd name="T28" fmla="*/ 14 w 60"/>
                <a:gd name="T29" fmla="*/ 42 h 63"/>
                <a:gd name="T30" fmla="*/ 18 w 60"/>
                <a:gd name="T31" fmla="*/ 48 h 63"/>
                <a:gd name="T32" fmla="*/ 24 w 60"/>
                <a:gd name="T33" fmla="*/ 51 h 63"/>
                <a:gd name="T34" fmla="*/ 31 w 60"/>
                <a:gd name="T35" fmla="*/ 53 h 63"/>
                <a:gd name="T36" fmla="*/ 42 w 60"/>
                <a:gd name="T37" fmla="*/ 50 h 63"/>
                <a:gd name="T38" fmla="*/ 49 w 60"/>
                <a:gd name="T39" fmla="*/ 44 h 63"/>
                <a:gd name="T40" fmla="*/ 57 w 60"/>
                <a:gd name="T41" fmla="*/ 50 h 63"/>
                <a:gd name="T42" fmla="*/ 46 w 60"/>
                <a:gd name="T43" fmla="*/ 60 h 63"/>
                <a:gd name="T44" fmla="*/ 31 w 60"/>
                <a:gd name="T45" fmla="*/ 63 h 63"/>
                <a:gd name="T46" fmla="*/ 19 w 60"/>
                <a:gd name="T47" fmla="*/ 60 h 63"/>
                <a:gd name="T48" fmla="*/ 9 w 60"/>
                <a:gd name="T49" fmla="*/ 54 h 63"/>
                <a:gd name="T50" fmla="*/ 2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7" y="26"/>
                  </a:moveTo>
                  <a:cubicBezTo>
                    <a:pt x="47"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1" y="11"/>
                    <a:pt x="20" y="13"/>
                    <a:pt x="18" y="14"/>
                  </a:cubicBezTo>
                  <a:cubicBezTo>
                    <a:pt x="16" y="16"/>
                    <a:pt x="15" y="17"/>
                    <a:pt x="14" y="19"/>
                  </a:cubicBezTo>
                  <a:cubicBezTo>
                    <a:pt x="13" y="22"/>
                    <a:pt x="12" y="24"/>
                    <a:pt x="12" y="26"/>
                  </a:cubicBezTo>
                  <a:cubicBezTo>
                    <a:pt x="47" y="26"/>
                    <a:pt x="47" y="26"/>
                    <a:pt x="47" y="26"/>
                  </a:cubicBezTo>
                  <a:close/>
                  <a:moveTo>
                    <a:pt x="60" y="31"/>
                  </a:moveTo>
                  <a:cubicBezTo>
                    <a:pt x="60" y="32"/>
                    <a:pt x="60" y="32"/>
                    <a:pt x="60" y="33"/>
                  </a:cubicBezTo>
                  <a:cubicBezTo>
                    <a:pt x="60"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2" y="6"/>
                    <a:pt x="15" y="4"/>
                    <a:pt x="19" y="2"/>
                  </a:cubicBezTo>
                  <a:cubicBezTo>
                    <a:pt x="22" y="1"/>
                    <a:pt x="26"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12260263" y="-627063"/>
              <a:ext cx="198438" cy="228600"/>
            </a:xfrm>
            <a:custGeom>
              <a:avLst/>
              <a:gdLst>
                <a:gd name="T0" fmla="*/ 11 w 53"/>
                <a:gd name="T1" fmla="*/ 2 h 61"/>
                <a:gd name="T2" fmla="*/ 11 w 53"/>
                <a:gd name="T3" fmla="*/ 7 h 61"/>
                <a:gd name="T4" fmla="*/ 11 w 53"/>
                <a:gd name="T5" fmla="*/ 11 h 61"/>
                <a:gd name="T6" fmla="*/ 12 w 53"/>
                <a:gd name="T7" fmla="*/ 11 h 61"/>
                <a:gd name="T8" fmla="*/ 15 w 53"/>
                <a:gd name="T9" fmla="*/ 7 h 61"/>
                <a:gd name="T10" fmla="*/ 19 w 53"/>
                <a:gd name="T11" fmla="*/ 3 h 61"/>
                <a:gd name="T12" fmla="*/ 25 w 53"/>
                <a:gd name="T13" fmla="*/ 1 h 61"/>
                <a:gd name="T14" fmla="*/ 31 w 53"/>
                <a:gd name="T15" fmla="*/ 0 h 61"/>
                <a:gd name="T16" fmla="*/ 41 w 53"/>
                <a:gd name="T17" fmla="*/ 2 h 61"/>
                <a:gd name="T18" fmla="*/ 48 w 53"/>
                <a:gd name="T19" fmla="*/ 7 h 61"/>
                <a:gd name="T20" fmla="*/ 52 w 53"/>
                <a:gd name="T21" fmla="*/ 15 h 61"/>
                <a:gd name="T22" fmla="*/ 53 w 53"/>
                <a:gd name="T23" fmla="*/ 24 h 61"/>
                <a:gd name="T24" fmla="*/ 53 w 53"/>
                <a:gd name="T25" fmla="*/ 61 h 61"/>
                <a:gd name="T26" fmla="*/ 41 w 53"/>
                <a:gd name="T27" fmla="*/ 61 h 61"/>
                <a:gd name="T28" fmla="*/ 41 w 53"/>
                <a:gd name="T29" fmla="*/ 28 h 61"/>
                <a:gd name="T30" fmla="*/ 41 w 53"/>
                <a:gd name="T31" fmla="*/ 21 h 61"/>
                <a:gd name="T32" fmla="*/ 39 w 53"/>
                <a:gd name="T33" fmla="*/ 15 h 61"/>
                <a:gd name="T34" fmla="*/ 35 w 53"/>
                <a:gd name="T35" fmla="*/ 11 h 61"/>
                <a:gd name="T36" fmla="*/ 28 w 53"/>
                <a:gd name="T37" fmla="*/ 10 h 61"/>
                <a:gd name="T38" fmla="*/ 16 w 53"/>
                <a:gd name="T39" fmla="*/ 15 h 61"/>
                <a:gd name="T40" fmla="*/ 12 w 53"/>
                <a:gd name="T41" fmla="*/ 29 h 61"/>
                <a:gd name="T42" fmla="*/ 12 w 53"/>
                <a:gd name="T43" fmla="*/ 61 h 61"/>
                <a:gd name="T44" fmla="*/ 0 w 53"/>
                <a:gd name="T45" fmla="*/ 61 h 61"/>
                <a:gd name="T46" fmla="*/ 0 w 53"/>
                <a:gd name="T47" fmla="*/ 14 h 61"/>
                <a:gd name="T48" fmla="*/ 0 w 53"/>
                <a:gd name="T49" fmla="*/ 8 h 61"/>
                <a:gd name="T50" fmla="*/ 0 w 53"/>
                <a:gd name="T51" fmla="*/ 2 h 61"/>
                <a:gd name="T52" fmla="*/ 11 w 53"/>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61">
                  <a:moveTo>
                    <a:pt x="11" y="2"/>
                  </a:moveTo>
                  <a:cubicBezTo>
                    <a:pt x="11" y="3"/>
                    <a:pt x="11" y="5"/>
                    <a:pt x="11" y="7"/>
                  </a:cubicBezTo>
                  <a:cubicBezTo>
                    <a:pt x="11" y="9"/>
                    <a:pt x="11" y="10"/>
                    <a:pt x="11" y="11"/>
                  </a:cubicBezTo>
                  <a:cubicBezTo>
                    <a:pt x="12" y="11"/>
                    <a:pt x="12" y="11"/>
                    <a:pt x="12" y="11"/>
                  </a:cubicBezTo>
                  <a:cubicBezTo>
                    <a:pt x="12" y="10"/>
                    <a:pt x="14" y="8"/>
                    <a:pt x="15" y="7"/>
                  </a:cubicBezTo>
                  <a:cubicBezTo>
                    <a:pt x="16" y="6"/>
                    <a:pt x="18" y="4"/>
                    <a:pt x="19" y="3"/>
                  </a:cubicBezTo>
                  <a:cubicBezTo>
                    <a:pt x="21" y="2"/>
                    <a:pt x="23" y="1"/>
                    <a:pt x="25" y="1"/>
                  </a:cubicBezTo>
                  <a:cubicBezTo>
                    <a:pt x="27" y="0"/>
                    <a:pt x="29" y="0"/>
                    <a:pt x="31" y="0"/>
                  </a:cubicBezTo>
                  <a:cubicBezTo>
                    <a:pt x="35" y="0"/>
                    <a:pt x="38" y="1"/>
                    <a:pt x="41" y="2"/>
                  </a:cubicBezTo>
                  <a:cubicBezTo>
                    <a:pt x="44" y="3"/>
                    <a:pt x="46" y="5"/>
                    <a:pt x="48" y="7"/>
                  </a:cubicBezTo>
                  <a:cubicBezTo>
                    <a:pt x="50" y="9"/>
                    <a:pt x="51" y="12"/>
                    <a:pt x="52" y="15"/>
                  </a:cubicBezTo>
                  <a:cubicBezTo>
                    <a:pt x="53" y="18"/>
                    <a:pt x="53" y="21"/>
                    <a:pt x="53" y="24"/>
                  </a:cubicBezTo>
                  <a:cubicBezTo>
                    <a:pt x="53" y="61"/>
                    <a:pt x="53" y="61"/>
                    <a:pt x="53" y="61"/>
                  </a:cubicBezTo>
                  <a:cubicBezTo>
                    <a:pt x="41" y="61"/>
                    <a:pt x="41" y="61"/>
                    <a:pt x="41" y="61"/>
                  </a:cubicBezTo>
                  <a:cubicBezTo>
                    <a:pt x="41" y="28"/>
                    <a:pt x="41" y="28"/>
                    <a:pt x="41" y="28"/>
                  </a:cubicBezTo>
                  <a:cubicBezTo>
                    <a:pt x="41" y="26"/>
                    <a:pt x="41" y="23"/>
                    <a:pt x="41" y="21"/>
                  </a:cubicBezTo>
                  <a:cubicBezTo>
                    <a:pt x="41" y="19"/>
                    <a:pt x="40" y="17"/>
                    <a:pt x="39" y="15"/>
                  </a:cubicBezTo>
                  <a:cubicBezTo>
                    <a:pt x="38" y="14"/>
                    <a:pt x="36" y="12"/>
                    <a:pt x="35" y="11"/>
                  </a:cubicBezTo>
                  <a:cubicBezTo>
                    <a:pt x="33" y="10"/>
                    <a:pt x="31" y="10"/>
                    <a:pt x="28" y="10"/>
                  </a:cubicBezTo>
                  <a:cubicBezTo>
                    <a:pt x="23" y="10"/>
                    <a:pt x="19" y="12"/>
                    <a:pt x="16" y="15"/>
                  </a:cubicBezTo>
                  <a:cubicBezTo>
                    <a:pt x="13" y="19"/>
                    <a:pt x="12" y="24"/>
                    <a:pt x="12" y="29"/>
                  </a:cubicBezTo>
                  <a:cubicBezTo>
                    <a:pt x="12" y="61"/>
                    <a:pt x="12" y="61"/>
                    <a:pt x="12" y="61"/>
                  </a:cubicBezTo>
                  <a:cubicBezTo>
                    <a:pt x="0" y="61"/>
                    <a:pt x="0" y="61"/>
                    <a:pt x="0" y="61"/>
                  </a:cubicBezTo>
                  <a:cubicBezTo>
                    <a:pt x="0" y="14"/>
                    <a:pt x="0" y="14"/>
                    <a:pt x="0" y="14"/>
                  </a:cubicBezTo>
                  <a:cubicBezTo>
                    <a:pt x="0" y="13"/>
                    <a:pt x="0" y="11"/>
                    <a:pt x="0" y="8"/>
                  </a:cubicBezTo>
                  <a:cubicBezTo>
                    <a:pt x="0" y="6"/>
                    <a:pt x="0" y="4"/>
                    <a:pt x="0" y="2"/>
                  </a:cubicBezTo>
                  <a:cubicBezTo>
                    <a:pt x="11" y="2"/>
                    <a:pt x="11" y="2"/>
                    <a:pt x="11"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noEditPoints="1"/>
            </p:cNvSpPr>
            <p:nvPr userDrawn="1"/>
          </p:nvSpPr>
          <p:spPr bwMode="auto">
            <a:xfrm>
              <a:off x="12507913" y="-627063"/>
              <a:ext cx="239713" cy="236538"/>
            </a:xfrm>
            <a:custGeom>
              <a:avLst/>
              <a:gdLst>
                <a:gd name="T0" fmla="*/ 52 w 64"/>
                <a:gd name="T1" fmla="*/ 31 h 63"/>
                <a:gd name="T2" fmla="*/ 51 w 64"/>
                <a:gd name="T3" fmla="*/ 23 h 63"/>
                <a:gd name="T4" fmla="*/ 47 w 64"/>
                <a:gd name="T5" fmla="*/ 16 h 63"/>
                <a:gd name="T6" fmla="*/ 41 w 64"/>
                <a:gd name="T7" fmla="*/ 12 h 63"/>
                <a:gd name="T8" fmla="*/ 32 w 64"/>
                <a:gd name="T9" fmla="*/ 10 h 63"/>
                <a:gd name="T10" fmla="*/ 24 w 64"/>
                <a:gd name="T11" fmla="*/ 12 h 63"/>
                <a:gd name="T12" fmla="*/ 18 w 64"/>
                <a:gd name="T13" fmla="*/ 16 h 63"/>
                <a:gd name="T14" fmla="*/ 14 w 64"/>
                <a:gd name="T15" fmla="*/ 23 h 63"/>
                <a:gd name="T16" fmla="*/ 12 w 64"/>
                <a:gd name="T17" fmla="*/ 31 h 63"/>
                <a:gd name="T18" fmla="*/ 14 w 64"/>
                <a:gd name="T19" fmla="*/ 39 h 63"/>
                <a:gd name="T20" fmla="*/ 18 w 64"/>
                <a:gd name="T21" fmla="*/ 46 h 63"/>
                <a:gd name="T22" fmla="*/ 24 w 64"/>
                <a:gd name="T23" fmla="*/ 51 h 63"/>
                <a:gd name="T24" fmla="*/ 32 w 64"/>
                <a:gd name="T25" fmla="*/ 53 h 63"/>
                <a:gd name="T26" fmla="*/ 41 w 64"/>
                <a:gd name="T27" fmla="*/ 51 h 63"/>
                <a:gd name="T28" fmla="*/ 47 w 64"/>
                <a:gd name="T29" fmla="*/ 46 h 63"/>
                <a:gd name="T30" fmla="*/ 51 w 64"/>
                <a:gd name="T31" fmla="*/ 39 h 63"/>
                <a:gd name="T32" fmla="*/ 52 w 64"/>
                <a:gd name="T33" fmla="*/ 31 h 63"/>
                <a:gd name="T34" fmla="*/ 64 w 64"/>
                <a:gd name="T35" fmla="*/ 31 h 63"/>
                <a:gd name="T36" fmla="*/ 62 w 64"/>
                <a:gd name="T37" fmla="*/ 44 h 63"/>
                <a:gd name="T38" fmla="*/ 55 w 64"/>
                <a:gd name="T39" fmla="*/ 54 h 63"/>
                <a:gd name="T40" fmla="*/ 45 w 64"/>
                <a:gd name="T41" fmla="*/ 60 h 63"/>
                <a:gd name="T42" fmla="*/ 32 w 64"/>
                <a:gd name="T43" fmla="*/ 63 h 63"/>
                <a:gd name="T44" fmla="*/ 20 w 64"/>
                <a:gd name="T45" fmla="*/ 60 h 63"/>
                <a:gd name="T46" fmla="*/ 9 w 64"/>
                <a:gd name="T47" fmla="*/ 54 h 63"/>
                <a:gd name="T48" fmla="*/ 3 w 64"/>
                <a:gd name="T49" fmla="*/ 44 h 63"/>
                <a:gd name="T50" fmla="*/ 0 w 64"/>
                <a:gd name="T51" fmla="*/ 31 h 63"/>
                <a:gd name="T52" fmla="*/ 3 w 64"/>
                <a:gd name="T53" fmla="*/ 19 h 63"/>
                <a:gd name="T54" fmla="*/ 9 w 64"/>
                <a:gd name="T55" fmla="*/ 9 h 63"/>
                <a:gd name="T56" fmla="*/ 20 w 64"/>
                <a:gd name="T57" fmla="*/ 2 h 63"/>
                <a:gd name="T58" fmla="*/ 32 w 64"/>
                <a:gd name="T59" fmla="*/ 0 h 63"/>
                <a:gd name="T60" fmla="*/ 45 w 64"/>
                <a:gd name="T61" fmla="*/ 2 h 63"/>
                <a:gd name="T62" fmla="*/ 55 w 64"/>
                <a:gd name="T63" fmla="*/ 9 h 63"/>
                <a:gd name="T64" fmla="*/ 62 w 64"/>
                <a:gd name="T65" fmla="*/ 19 h 63"/>
                <a:gd name="T66" fmla="*/ 64 w 64"/>
                <a:gd name="T6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3">
                  <a:moveTo>
                    <a:pt x="52" y="31"/>
                  </a:moveTo>
                  <a:cubicBezTo>
                    <a:pt x="52" y="28"/>
                    <a:pt x="52" y="26"/>
                    <a:pt x="51" y="23"/>
                  </a:cubicBezTo>
                  <a:cubicBezTo>
                    <a:pt x="50" y="21"/>
                    <a:pt x="49" y="18"/>
                    <a:pt x="47" y="16"/>
                  </a:cubicBezTo>
                  <a:cubicBezTo>
                    <a:pt x="45" y="14"/>
                    <a:pt x="43" y="13"/>
                    <a:pt x="41" y="12"/>
                  </a:cubicBezTo>
                  <a:cubicBezTo>
                    <a:pt x="38" y="10"/>
                    <a:pt x="35" y="10"/>
                    <a:pt x="32" y="10"/>
                  </a:cubicBezTo>
                  <a:cubicBezTo>
                    <a:pt x="29" y="10"/>
                    <a:pt x="26" y="10"/>
                    <a:pt x="24" y="12"/>
                  </a:cubicBezTo>
                  <a:cubicBezTo>
                    <a:pt x="21" y="13"/>
                    <a:pt x="19" y="14"/>
                    <a:pt x="18" y="16"/>
                  </a:cubicBezTo>
                  <a:cubicBezTo>
                    <a:pt x="16" y="18"/>
                    <a:pt x="15" y="21"/>
                    <a:pt x="14" y="23"/>
                  </a:cubicBezTo>
                  <a:cubicBezTo>
                    <a:pt x="13" y="26"/>
                    <a:pt x="12" y="28"/>
                    <a:pt x="12" y="31"/>
                  </a:cubicBezTo>
                  <a:cubicBezTo>
                    <a:pt x="12" y="34"/>
                    <a:pt x="13" y="37"/>
                    <a:pt x="14" y="39"/>
                  </a:cubicBezTo>
                  <a:cubicBezTo>
                    <a:pt x="15" y="42"/>
                    <a:pt x="16" y="44"/>
                    <a:pt x="18" y="46"/>
                  </a:cubicBezTo>
                  <a:cubicBezTo>
                    <a:pt x="19" y="48"/>
                    <a:pt x="21" y="50"/>
                    <a:pt x="24" y="51"/>
                  </a:cubicBezTo>
                  <a:cubicBezTo>
                    <a:pt x="26" y="52"/>
                    <a:pt x="29" y="53"/>
                    <a:pt x="32" y="53"/>
                  </a:cubicBezTo>
                  <a:cubicBezTo>
                    <a:pt x="35" y="53"/>
                    <a:pt x="38" y="52"/>
                    <a:pt x="41" y="51"/>
                  </a:cubicBezTo>
                  <a:cubicBezTo>
                    <a:pt x="43" y="50"/>
                    <a:pt x="45" y="48"/>
                    <a:pt x="47" y="46"/>
                  </a:cubicBezTo>
                  <a:cubicBezTo>
                    <a:pt x="49" y="44"/>
                    <a:pt x="50" y="42"/>
                    <a:pt x="51" y="39"/>
                  </a:cubicBezTo>
                  <a:cubicBezTo>
                    <a:pt x="52" y="37"/>
                    <a:pt x="52" y="34"/>
                    <a:pt x="52" y="31"/>
                  </a:cubicBezTo>
                  <a:close/>
                  <a:moveTo>
                    <a:pt x="64" y="31"/>
                  </a:moveTo>
                  <a:cubicBezTo>
                    <a:pt x="64" y="36"/>
                    <a:pt x="64" y="40"/>
                    <a:pt x="62" y="44"/>
                  </a:cubicBezTo>
                  <a:cubicBezTo>
                    <a:pt x="60" y="48"/>
                    <a:pt x="58" y="51"/>
                    <a:pt x="55" y="54"/>
                  </a:cubicBezTo>
                  <a:cubicBezTo>
                    <a:pt x="52" y="57"/>
                    <a:pt x="49" y="59"/>
                    <a:pt x="45" y="60"/>
                  </a:cubicBezTo>
                  <a:cubicBezTo>
                    <a:pt x="41" y="62"/>
                    <a:pt x="37" y="63"/>
                    <a:pt x="32" y="63"/>
                  </a:cubicBezTo>
                  <a:cubicBezTo>
                    <a:pt x="28" y="63"/>
                    <a:pt x="24" y="62"/>
                    <a:pt x="20" y="60"/>
                  </a:cubicBezTo>
                  <a:cubicBezTo>
                    <a:pt x="16" y="59"/>
                    <a:pt x="12" y="57"/>
                    <a:pt x="9" y="54"/>
                  </a:cubicBezTo>
                  <a:cubicBezTo>
                    <a:pt x="7" y="51"/>
                    <a:pt x="4" y="48"/>
                    <a:pt x="3" y="44"/>
                  </a:cubicBezTo>
                  <a:cubicBezTo>
                    <a:pt x="1" y="40"/>
                    <a:pt x="0" y="36"/>
                    <a:pt x="0" y="31"/>
                  </a:cubicBezTo>
                  <a:cubicBezTo>
                    <a:pt x="0" y="27"/>
                    <a:pt x="1" y="22"/>
                    <a:pt x="3" y="19"/>
                  </a:cubicBezTo>
                  <a:cubicBezTo>
                    <a:pt x="4" y="15"/>
                    <a:pt x="7" y="12"/>
                    <a:pt x="9" y="9"/>
                  </a:cubicBezTo>
                  <a:cubicBezTo>
                    <a:pt x="12" y="6"/>
                    <a:pt x="16" y="4"/>
                    <a:pt x="20" y="2"/>
                  </a:cubicBezTo>
                  <a:cubicBezTo>
                    <a:pt x="24" y="1"/>
                    <a:pt x="28" y="0"/>
                    <a:pt x="32" y="0"/>
                  </a:cubicBezTo>
                  <a:cubicBezTo>
                    <a:pt x="37" y="0"/>
                    <a:pt x="41" y="1"/>
                    <a:pt x="45" y="2"/>
                  </a:cubicBezTo>
                  <a:cubicBezTo>
                    <a:pt x="49" y="4"/>
                    <a:pt x="52" y="6"/>
                    <a:pt x="55" y="9"/>
                  </a:cubicBezTo>
                  <a:cubicBezTo>
                    <a:pt x="58" y="12"/>
                    <a:pt x="60" y="15"/>
                    <a:pt x="62" y="19"/>
                  </a:cubicBezTo>
                  <a:cubicBezTo>
                    <a:pt x="64" y="22"/>
                    <a:pt x="64" y="27"/>
                    <a:pt x="64"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12777788" y="-620713"/>
              <a:ext cx="349250" cy="222250"/>
            </a:xfrm>
            <a:custGeom>
              <a:avLst/>
              <a:gdLst>
                <a:gd name="T0" fmla="*/ 31 w 220"/>
                <a:gd name="T1" fmla="*/ 0 h 140"/>
                <a:gd name="T2" fmla="*/ 62 w 220"/>
                <a:gd name="T3" fmla="*/ 107 h 140"/>
                <a:gd name="T4" fmla="*/ 62 w 220"/>
                <a:gd name="T5" fmla="*/ 107 h 140"/>
                <a:gd name="T6" fmla="*/ 95 w 220"/>
                <a:gd name="T7" fmla="*/ 0 h 140"/>
                <a:gd name="T8" fmla="*/ 126 w 220"/>
                <a:gd name="T9" fmla="*/ 0 h 140"/>
                <a:gd name="T10" fmla="*/ 159 w 220"/>
                <a:gd name="T11" fmla="*/ 107 h 140"/>
                <a:gd name="T12" fmla="*/ 161 w 220"/>
                <a:gd name="T13" fmla="*/ 107 h 140"/>
                <a:gd name="T14" fmla="*/ 192 w 220"/>
                <a:gd name="T15" fmla="*/ 0 h 140"/>
                <a:gd name="T16" fmla="*/ 220 w 220"/>
                <a:gd name="T17" fmla="*/ 0 h 140"/>
                <a:gd name="T18" fmla="*/ 175 w 220"/>
                <a:gd name="T19" fmla="*/ 140 h 140"/>
                <a:gd name="T20" fmla="*/ 145 w 220"/>
                <a:gd name="T21" fmla="*/ 140 h 140"/>
                <a:gd name="T22" fmla="*/ 111 w 220"/>
                <a:gd name="T23" fmla="*/ 34 h 140"/>
                <a:gd name="T24" fmla="*/ 109 w 220"/>
                <a:gd name="T25" fmla="*/ 34 h 140"/>
                <a:gd name="T26" fmla="*/ 76 w 220"/>
                <a:gd name="T27" fmla="*/ 140 h 140"/>
                <a:gd name="T28" fmla="*/ 48 w 220"/>
                <a:gd name="T29" fmla="*/ 140 h 140"/>
                <a:gd name="T30" fmla="*/ 0 w 220"/>
                <a:gd name="T31" fmla="*/ 0 h 140"/>
                <a:gd name="T32" fmla="*/ 31 w 220"/>
                <a:gd name="T33" fmla="*/ 0 h 140"/>
                <a:gd name="T34" fmla="*/ 31 w 220"/>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140">
                  <a:moveTo>
                    <a:pt x="31" y="0"/>
                  </a:moveTo>
                  <a:lnTo>
                    <a:pt x="62" y="107"/>
                  </a:lnTo>
                  <a:lnTo>
                    <a:pt x="62" y="107"/>
                  </a:lnTo>
                  <a:lnTo>
                    <a:pt x="95" y="0"/>
                  </a:lnTo>
                  <a:lnTo>
                    <a:pt x="126" y="0"/>
                  </a:lnTo>
                  <a:lnTo>
                    <a:pt x="159" y="107"/>
                  </a:lnTo>
                  <a:lnTo>
                    <a:pt x="161" y="107"/>
                  </a:lnTo>
                  <a:lnTo>
                    <a:pt x="192" y="0"/>
                  </a:lnTo>
                  <a:lnTo>
                    <a:pt x="220" y="0"/>
                  </a:lnTo>
                  <a:lnTo>
                    <a:pt x="175" y="140"/>
                  </a:lnTo>
                  <a:lnTo>
                    <a:pt x="145" y="140"/>
                  </a:lnTo>
                  <a:lnTo>
                    <a:pt x="111" y="34"/>
                  </a:lnTo>
                  <a:lnTo>
                    <a:pt x="109" y="34"/>
                  </a:lnTo>
                  <a:lnTo>
                    <a:pt x="76" y="140"/>
                  </a:lnTo>
                  <a:lnTo>
                    <a:pt x="48" y="140"/>
                  </a:lnTo>
                  <a:lnTo>
                    <a:pt x="0" y="0"/>
                  </a:lnTo>
                  <a:lnTo>
                    <a:pt x="31" y="0"/>
                  </a:lnTo>
                  <a:lnTo>
                    <a:pt x="31"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e.wikipedia.org/wiki/Krebs_(Medizin)" TargetMode="External"/><Relationship Id="rId13" Type="http://schemas.openxmlformats.org/officeDocument/2006/relationships/hyperlink" Target="https://de.wikipedia.org/wiki/Myasthenia_gravis" TargetMode="External"/><Relationship Id="rId18" Type="http://schemas.openxmlformats.org/officeDocument/2006/relationships/hyperlink" Target="https://de.wikipedia.org/wiki/Malignit%C3%A4t" TargetMode="External"/><Relationship Id="rId3" Type="http://schemas.openxmlformats.org/officeDocument/2006/relationships/hyperlink" Target="https://de.wikipedia.org/wiki/Immunsystem" TargetMode="External"/><Relationship Id="rId7" Type="http://schemas.openxmlformats.org/officeDocument/2006/relationships/hyperlink" Target="https://de.wikipedia.org/wiki/Autoimmunerkrankung" TargetMode="External"/><Relationship Id="rId12" Type="http://schemas.openxmlformats.org/officeDocument/2006/relationships/hyperlink" Target="https://de.wikipedia.org/wiki/Glomerulonephritis" TargetMode="External"/><Relationship Id="rId17" Type="http://schemas.openxmlformats.org/officeDocument/2006/relationships/hyperlink" Target="https://de.wikipedia.org/wiki/Purpura" TargetMode="External"/><Relationship Id="rId2" Type="http://schemas.openxmlformats.org/officeDocument/2006/relationships/slide" Target="../slides/slide3.xml"/><Relationship Id="rId16" Type="http://schemas.openxmlformats.org/officeDocument/2006/relationships/hyperlink" Target="https://de.wikipedia.org/wiki/Psoriasis" TargetMode="External"/><Relationship Id="rId1" Type="http://schemas.openxmlformats.org/officeDocument/2006/relationships/notesMaster" Target="../notesMasters/notesMaster1.xml"/><Relationship Id="rId6" Type="http://schemas.openxmlformats.org/officeDocument/2006/relationships/hyperlink" Target="https://de.wikipedia.org/wiki/Transplantation" TargetMode="External"/><Relationship Id="rId11" Type="http://schemas.openxmlformats.org/officeDocument/2006/relationships/hyperlink" Target="https://de.wikipedia.org/wiki/Chronisch-entz%C3%BCndliche_Darmerkrankungen" TargetMode="External"/><Relationship Id="rId5" Type="http://schemas.openxmlformats.org/officeDocument/2006/relationships/hyperlink" Target="#cite_note-Mutschler_Arzneimittelwirkungen-1"/><Relationship Id="rId15" Type="http://schemas.openxmlformats.org/officeDocument/2006/relationships/hyperlink" Target="https://de.wikipedia.org/wiki/Multiple_Sklerose" TargetMode="External"/><Relationship Id="rId10" Type="http://schemas.openxmlformats.org/officeDocument/2006/relationships/hyperlink" Target="https://de.wikipedia.org/wiki/Asthma_bronchiale" TargetMode="External"/><Relationship Id="rId4" Type="http://schemas.openxmlformats.org/officeDocument/2006/relationships/hyperlink" Target="https://de.wikipedia.org/wiki/Immunsuppression" TargetMode="External"/><Relationship Id="rId9" Type="http://schemas.openxmlformats.org/officeDocument/2006/relationships/hyperlink" Target="https://de.wikipedia.org/wiki/Rheuma" TargetMode="External"/><Relationship Id="rId14" Type="http://schemas.openxmlformats.org/officeDocument/2006/relationships/hyperlink" Target="https://de.wikipedia.org/wiki/Autoimmunhepatiti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98800" y="7153275"/>
            <a:ext cx="3929063" cy="2211388"/>
          </a:xfrm>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Update </a:t>
            </a:r>
            <a:r>
              <a:rPr lang="de-DE" b="1" dirty="0" err="1"/>
              <a:t>Rhythm</a:t>
            </a:r>
            <a:r>
              <a:rPr lang="de-DE" b="1" dirty="0"/>
              <a:t>: Quarterly </a:t>
            </a:r>
            <a:r>
              <a:rPr lang="de-DE" b="1" dirty="0" err="1"/>
              <a:t>with</a:t>
            </a:r>
            <a:r>
              <a:rPr lang="de-DE" b="1" dirty="0"/>
              <a:t> YTD </a:t>
            </a:r>
            <a:r>
              <a:rPr lang="de-DE" b="1" dirty="0" err="1"/>
              <a:t>values</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Dvf</a:t>
            </a:r>
            <a:r>
              <a:rPr lang="de-DE" b="1" dirty="0"/>
              <a:t>-Name: </a:t>
            </a:r>
            <a:r>
              <a:rPr lang="de-DE" b="1" dirty="0" err="1"/>
              <a:t>AMV_GesMarkt_Kreis.dvf</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A3691C38-742D-4867-9E00-215CBC023311}" type="slidenum">
              <a:rPr lang="de-DE" smtClean="0">
                <a:solidFill>
                  <a:srgbClr val="111111"/>
                </a:solidFill>
              </a:rPr>
              <a:pPr/>
              <a:t>0</a:t>
            </a:fld>
            <a:endParaRPr lang="de-DE">
              <a:solidFill>
                <a:srgbClr val="111111"/>
              </a:solidFill>
            </a:endParaRPr>
          </a:p>
        </p:txBody>
      </p:sp>
    </p:spTree>
    <p:extLst>
      <p:ext uri="{BB962C8B-B14F-4D97-AF65-F5344CB8AC3E}">
        <p14:creationId xmlns:p14="http://schemas.microsoft.com/office/powerpoint/2010/main" val="310899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5777" name="Folienbildplatzhalter 1"/>
          <p:cNvSpPr>
            <a:spLocks noGrp="1" noRot="1" noChangeAspect="1"/>
          </p:cNvSpPr>
          <p:nvPr>
            <p:ph type="sldImg"/>
          </p:nvPr>
        </p:nvSpPr>
        <p:spPr>
          <a:ln/>
        </p:spPr>
      </p:sp>
      <p:sp>
        <p:nvSpPr>
          <p:cNvPr id="3275778" name="Notizenplatzhalt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Update Rhythm: Monthly</a:t>
            </a:r>
            <a:r>
              <a:rPr lang="de-DE" b="1" baseline="0" dirty="0"/>
              <a:t> with YTD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Abfrage: amv_kliniktopatc3_eur_10 aus Master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Folie 7.dvf</a:t>
            </a:r>
          </a:p>
          <a:p>
            <a:pPr>
              <a:spcBef>
                <a:spcPts val="600"/>
              </a:spcBef>
            </a:pPr>
            <a:r>
              <a:rPr lang="de-DE" sz="1200" dirty="0"/>
              <a:t>Der stationäre Sektor wächst im ersten Halbjahr 2018 nach Umsatz um 15 %. Gut die Hälfte des Umsatzes von gut 3 Mrd. Euro entfällt auf die führenden zehn Gruppen, zu denen verschiedene onkologische Therapien, Immunmodulatoren, Mittel zur Blutgerinnung oder ZNS-wirksame Präparate zählen.</a:t>
            </a:r>
          </a:p>
          <a:p>
            <a:pPr>
              <a:spcBef>
                <a:spcPts val="600"/>
              </a:spcBef>
            </a:pPr>
            <a:r>
              <a:rPr lang="de-DE" sz="1200" dirty="0"/>
              <a:t>Am deutlichsten legen folgende </a:t>
            </a:r>
            <a:r>
              <a:rPr lang="de-DE" sz="1200" dirty="0" err="1"/>
              <a:t>Präparategruppen</a:t>
            </a:r>
            <a:r>
              <a:rPr lang="de-DE" sz="1200" dirty="0"/>
              <a:t> zu: MAB* </a:t>
            </a:r>
            <a:r>
              <a:rPr lang="de-DE" sz="1200" dirty="0" err="1"/>
              <a:t>Antineoplastika</a:t>
            </a:r>
            <a:r>
              <a:rPr lang="de-DE" sz="1200" dirty="0"/>
              <a:t> (+19 %) zur Krebsimmuntherapie, Mittel zur Blutgerinnung (+14 %) und polyvalente Immunglobuline (+22 %) zur </a:t>
            </a:r>
            <a:r>
              <a:rPr lang="de-DE" sz="1200" dirty="0" err="1"/>
              <a:t>Infektabwehr</a:t>
            </a:r>
            <a:r>
              <a:rPr lang="de-DE" sz="1200" dirty="0"/>
              <a:t> bei Patienten mit angeborenem Immundefekt oder mit durch Krebserkrankungen/HIV erworbenem Immundefekt. </a:t>
            </a:r>
            <a:r>
              <a:rPr lang="de-DE" sz="1200" dirty="0" err="1"/>
              <a:t>Immunsuppressiva</a:t>
            </a:r>
            <a:r>
              <a:rPr lang="de-DE" sz="1200" dirty="0"/>
              <a:t>, die zur Behandlung von schweren Autoimmun-erkrankungen und zur Unterdrückung der Immunreaktion begleitend zu Transplantationen eingesetzt werden, legen um 58 % zu. Bei Präparaten gegen multiple Sklerose verdankt sich die hohe Steigerungsrate (+45 %) im Wesentlichen einer Neueinführung vom Februar d.J.</a:t>
            </a:r>
          </a:p>
          <a:p>
            <a:pPr>
              <a:spcBef>
                <a:spcPts val="600"/>
              </a:spcBef>
            </a:pPr>
            <a:r>
              <a:rPr lang="de-DE" sz="1200" dirty="0"/>
              <a:t>Der Umsatz ZNS-wirksamer Präparate erhöht sich aufgrund einer Neueinführung besonders stark. Das Präparat </a:t>
            </a:r>
            <a:r>
              <a:rPr lang="de-DE" sz="1200" dirty="0" err="1"/>
              <a:t>Spinraza</a:t>
            </a:r>
            <a:r>
              <a:rPr lang="de-DE" sz="1200" dirty="0"/>
              <a:t> ermöglicht erstmals die Behandlung der seltenen Erbkrankheit spinale Muskelatrophie (SMA) und wurde im Juli 2017 eingeführt. Da die Einführung, bezogen auf das erste Halbjahr 2018, noch keine zwölf Monate zurückliegt, ist der Zuwachs artifiziell.</a:t>
            </a:r>
          </a:p>
          <a:p>
            <a:pPr>
              <a:spcBef>
                <a:spcPts val="600"/>
              </a:spcBef>
            </a:pPr>
            <a:r>
              <a:rPr lang="de-DE" sz="1200" dirty="0"/>
              <a:t>Umsatzrückgänge verzeichnen aktuell systemische </a:t>
            </a:r>
            <a:r>
              <a:rPr lang="de-DE" sz="1200" dirty="0" err="1"/>
              <a:t>Antimykotika</a:t>
            </a:r>
            <a:r>
              <a:rPr lang="de-DE" sz="1200" dirty="0"/>
              <a:t> und Anti-TNF Produkte (je -24 %).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Erklärung zu ZNS </a:t>
            </a:r>
            <a:endParaRPr lang="de-DE" b="1" dirty="0"/>
          </a:p>
        </p:txBody>
      </p:sp>
      <p:sp>
        <p:nvSpPr>
          <p:cNvPr id="3275779" name="Foliennummernplatzhalter 3"/>
          <p:cNvSpPr>
            <a:spLocks noGrp="1"/>
          </p:cNvSpPr>
          <p:nvPr>
            <p:ph type="sldNum" sz="quarter" idx="5"/>
          </p:nvPr>
        </p:nvSpPr>
        <p:spPr>
          <a:noFill/>
        </p:spPr>
        <p:txBody>
          <a:bodyPr/>
          <a:lstStyle/>
          <a:p>
            <a:fld id="{ABABD9AE-461E-4C6D-9196-FB017A4B8418}" type="slidenum">
              <a:rPr lang="de-DE" smtClean="0">
                <a:cs typeface="Arial"/>
              </a:rPr>
              <a:pPr/>
              <a:t>1</a:t>
            </a:fld>
            <a:endParaRPr lang="de-DE">
              <a:cs typeface="Arial"/>
            </a:endParaRPr>
          </a:p>
        </p:txBody>
      </p:sp>
    </p:spTree>
    <p:extLst>
      <p:ext uri="{BB962C8B-B14F-4D97-AF65-F5344CB8AC3E}">
        <p14:creationId xmlns:p14="http://schemas.microsoft.com/office/powerpoint/2010/main" val="145038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7" name="Folienbildplatzhalter 1"/>
          <p:cNvSpPr>
            <a:spLocks noGrp="1" noRot="1" noChangeAspect="1"/>
          </p:cNvSpPr>
          <p:nvPr>
            <p:ph type="sldImg"/>
          </p:nvPr>
        </p:nvSpPr>
        <p:spPr>
          <a:xfrm>
            <a:off x="3014663" y="7026275"/>
            <a:ext cx="3859212" cy="2171700"/>
          </a:xfrm>
          <a:ln/>
        </p:spPr>
      </p:sp>
      <p:sp>
        <p:nvSpPr>
          <p:cNvPr id="3296258" name="Notizenplatzhalter 2"/>
          <p:cNvSpPr>
            <a:spLocks noGrp="1"/>
          </p:cNvSpPr>
          <p:nvPr>
            <p:ph type="body" idx="1"/>
          </p:nvPr>
        </p:nvSpPr>
        <p:spPr>
          <a:noFill/>
          <a:ln/>
        </p:spPr>
        <p:txBody>
          <a:bodyPr>
            <a:normAutofit fontScale="92500" lnSpcReduction="20000"/>
          </a:bodyPr>
          <a:lstStyle/>
          <a:p>
            <a:pPr eaLnBrk="1" hangingPunct="1">
              <a:buNone/>
            </a:pPr>
            <a:r>
              <a:rPr lang="de-DE" dirty="0">
                <a:effectLst/>
              </a:rPr>
              <a:t>Rahmenvereinbarung</a:t>
            </a:r>
            <a:r>
              <a:rPr lang="de-DE" baseline="0" dirty="0">
                <a:effectLst/>
              </a:rPr>
              <a:t> 2017: 3,3 % oben Einsparungen aus Rabattverträgen noch nicht berücksichtigt</a:t>
            </a:r>
            <a:endParaRPr lang="de-DE" dirty="0">
              <a:effectLst/>
            </a:endParaRPr>
          </a:p>
          <a:p>
            <a:pPr eaLnBrk="1" hangingPunct="1">
              <a:buNone/>
            </a:pPr>
            <a:endParaRPr lang="de-DE" dirty="0">
              <a:effectLst/>
            </a:endParaRPr>
          </a:p>
          <a:p>
            <a:pPr eaLnBrk="1" hangingPunct="1">
              <a:buNone/>
            </a:pPr>
            <a:r>
              <a:rPr lang="de-DE" dirty="0">
                <a:effectLst/>
              </a:rPr>
              <a:t>Anti-TNF: </a:t>
            </a:r>
            <a:r>
              <a:rPr lang="de-DE" dirty="0" err="1">
                <a:effectLst/>
              </a:rPr>
              <a:t>Adalilmumab</a:t>
            </a:r>
            <a:r>
              <a:rPr lang="de-DE" dirty="0">
                <a:effectLst/>
              </a:rPr>
              <a:t>, </a:t>
            </a:r>
            <a:r>
              <a:rPr lang="de-DE" dirty="0" err="1">
                <a:effectLst/>
              </a:rPr>
              <a:t>Humira</a:t>
            </a:r>
            <a:r>
              <a:rPr lang="de-DE" dirty="0">
                <a:effectLst/>
              </a:rPr>
              <a:t>, Patentablauf, </a:t>
            </a:r>
            <a:r>
              <a:rPr lang="de-DE" dirty="0" err="1">
                <a:effectLst/>
              </a:rPr>
              <a:t>Biologika</a:t>
            </a:r>
            <a:r>
              <a:rPr lang="de-DE" baseline="0" dirty="0">
                <a:effectLst/>
              </a:rPr>
              <a:t> </a:t>
            </a:r>
            <a:endParaRPr lang="de-DE" dirty="0">
              <a:effectLst/>
            </a:endParaRPr>
          </a:p>
          <a:p>
            <a:pPr eaLnBrk="1" hangingPunct="1">
              <a:buNone/>
            </a:pPr>
            <a:endParaRPr lang="de-DE" dirty="0">
              <a:effectLst/>
            </a:endParaRPr>
          </a:p>
          <a:p>
            <a:pPr eaLnBrk="1" hangingPunct="1">
              <a:buNone/>
            </a:pPr>
            <a:r>
              <a:rPr lang="de-DE" dirty="0" err="1">
                <a:effectLst/>
              </a:rPr>
              <a:t>Monthly</a:t>
            </a:r>
            <a:r>
              <a:rPr lang="de-DE" dirty="0">
                <a:effectLst/>
              </a:rPr>
              <a:t> </a:t>
            </a:r>
            <a:r>
              <a:rPr lang="de-DE" dirty="0" err="1">
                <a:effectLst/>
              </a:rPr>
              <a:t>with</a:t>
            </a:r>
            <a:r>
              <a:rPr lang="de-DE" dirty="0">
                <a:effectLst/>
              </a:rPr>
              <a:t> YTD </a:t>
            </a:r>
            <a:r>
              <a:rPr lang="de-DE" dirty="0" err="1">
                <a:effectLst/>
              </a:rPr>
              <a:t>values</a:t>
            </a:r>
            <a:endParaRPr lang="de-DE" dirty="0">
              <a:effectLst/>
            </a:endParaRPr>
          </a:p>
          <a:p>
            <a:pPr eaLnBrk="1" hangingPunct="1">
              <a:buNone/>
            </a:pPr>
            <a:r>
              <a:rPr lang="de-DE" dirty="0" err="1">
                <a:effectLst/>
              </a:rPr>
              <a:t>Dvf</a:t>
            </a:r>
            <a:r>
              <a:rPr lang="de-DE" dirty="0">
                <a:effectLst/>
              </a:rPr>
              <a:t>-Name: Pspolo_topATC3_gkvEUR.dvf</a:t>
            </a:r>
          </a:p>
          <a:p>
            <a:pPr eaLnBrk="1" hangingPunct="1"/>
            <a:r>
              <a:rPr lang="de-DE" b="1" dirty="0"/>
              <a:t>Fett markierte ATC</a:t>
            </a:r>
            <a:r>
              <a:rPr lang="de-DE" b="1" baseline="0" dirty="0"/>
              <a:t> Gruppen haben nach Wert und Menge mind. 40% unter RV</a:t>
            </a:r>
            <a:endParaRPr lang="de-DE" b="1" dirty="0"/>
          </a:p>
          <a:p>
            <a:pPr rtl="0"/>
            <a:r>
              <a:rPr lang="de-DE" b="1" dirty="0" err="1">
                <a:effectLst/>
              </a:rPr>
              <a:t>Immunsuppressiva</a:t>
            </a:r>
            <a:r>
              <a:rPr lang="de-DE" dirty="0">
                <a:effectLst/>
              </a:rPr>
              <a:t> sind Substanzen, welche die Funktionen des </a:t>
            </a:r>
            <a:r>
              <a:rPr lang="de-DE" dirty="0">
                <a:effectLst/>
                <a:hlinkClick r:id="rId3" action="ppaction://hlinkfile" tooltip="Immunsystem"/>
              </a:rPr>
              <a:t>Immunsystems</a:t>
            </a:r>
            <a:r>
              <a:rPr lang="de-DE" dirty="0">
                <a:effectLst/>
              </a:rPr>
              <a:t> vermindern. </a:t>
            </a:r>
            <a:r>
              <a:rPr lang="de-DE" dirty="0">
                <a:effectLst/>
                <a:hlinkClick r:id="rId4" action="ppaction://hlinkfile" tooltip="Immunsuppression"/>
              </a:rPr>
              <a:t>Immunsuppressiv</a:t>
            </a:r>
            <a:r>
              <a:rPr lang="de-DE" dirty="0">
                <a:effectLst/>
              </a:rPr>
              <a:t> wirkende Medikamente werden z.B. bei folgenden Indikationen angewendet:</a:t>
            </a:r>
            <a:r>
              <a:rPr lang="de-DE" baseline="30000" dirty="0">
                <a:effectLst/>
                <a:hlinkClick r:id="rId5" action="ppaction://hlinkfile"/>
              </a:rPr>
              <a:t>[1]</a:t>
            </a:r>
            <a:endParaRPr lang="de-DE" dirty="0">
              <a:effectLst/>
            </a:endParaRPr>
          </a:p>
          <a:p>
            <a:pPr rtl="0"/>
            <a:r>
              <a:rPr lang="de-DE" dirty="0">
                <a:effectLst/>
              </a:rPr>
              <a:t>Prophylaxe von Abstoßungsreaktionen nach einer Gewebs- oder Organ</a:t>
            </a:r>
            <a:r>
              <a:rPr lang="de-DE" dirty="0">
                <a:effectLst/>
                <a:hlinkClick r:id="rId6" action="ppaction://hlinkfile" tooltip="Transplantation"/>
              </a:rPr>
              <a:t>transplantation</a:t>
            </a:r>
            <a:endParaRPr lang="de-DE" dirty="0">
              <a:effectLst/>
            </a:endParaRPr>
          </a:p>
          <a:p>
            <a:pPr rtl="0"/>
            <a:r>
              <a:rPr lang="de-DE" dirty="0">
                <a:effectLst/>
                <a:hlinkClick r:id="rId7" action="ppaction://hlinkfile" tooltip="Autoimmunerkrankung"/>
              </a:rPr>
              <a:t>Autoimmunerkrankungen</a:t>
            </a:r>
            <a:r>
              <a:rPr lang="de-DE" dirty="0">
                <a:effectLst/>
              </a:rPr>
              <a:t> oder Erkrankungen, deren Ursache eine Fehlfunktion des Immunsystems ist</a:t>
            </a:r>
          </a:p>
          <a:p>
            <a:pPr rtl="0"/>
            <a:r>
              <a:rPr lang="de-DE" dirty="0">
                <a:effectLst/>
                <a:hlinkClick r:id="rId8" action="ppaction://hlinkfile" tooltip="Krebs (Medizin)"/>
              </a:rPr>
              <a:t>Krebserkrankungen</a:t>
            </a:r>
            <a:endParaRPr lang="de-DE" dirty="0">
              <a:effectLst/>
            </a:endParaRPr>
          </a:p>
          <a:p>
            <a:pPr rtl="0"/>
            <a:r>
              <a:rPr lang="de-DE" dirty="0">
                <a:effectLst/>
              </a:rPr>
              <a:t>Entzündliche </a:t>
            </a:r>
            <a:r>
              <a:rPr lang="de-DE" dirty="0">
                <a:effectLst/>
                <a:hlinkClick r:id="rId9" action="ppaction://hlinkfile" tooltip="Rheuma"/>
              </a:rPr>
              <a:t>rheumatische Erkrankungen</a:t>
            </a:r>
            <a:endParaRPr lang="de-DE" dirty="0">
              <a:effectLst/>
            </a:endParaRPr>
          </a:p>
          <a:p>
            <a:pPr rtl="0"/>
            <a:r>
              <a:rPr lang="de-DE" dirty="0">
                <a:effectLst/>
              </a:rPr>
              <a:t>Schweres </a:t>
            </a:r>
            <a:r>
              <a:rPr lang="de-DE" dirty="0">
                <a:effectLst/>
                <a:hlinkClick r:id="rId10" action="ppaction://hlinkfile" tooltip="Asthma bronchiale"/>
              </a:rPr>
              <a:t>Asthma bronchiale</a:t>
            </a:r>
            <a:endParaRPr lang="de-DE" dirty="0">
              <a:effectLst/>
            </a:endParaRPr>
          </a:p>
          <a:p>
            <a:pPr rtl="0"/>
            <a:r>
              <a:rPr lang="de-DE" dirty="0">
                <a:effectLst/>
                <a:hlinkClick r:id="rId11" action="ppaction://hlinkfile" tooltip="Chronisch-entzündliche Darmerkrankungen"/>
              </a:rPr>
              <a:t>Chronisch entzündliche Darmerkrankungen</a:t>
            </a:r>
            <a:endParaRPr lang="de-DE" dirty="0">
              <a:effectLst/>
            </a:endParaRPr>
          </a:p>
          <a:p>
            <a:pPr rtl="0"/>
            <a:r>
              <a:rPr lang="de-DE" dirty="0">
                <a:effectLst/>
              </a:rPr>
              <a:t>Chronische </a:t>
            </a:r>
            <a:r>
              <a:rPr lang="de-DE" dirty="0" err="1">
                <a:effectLst/>
                <a:hlinkClick r:id="rId12" action="ppaction://hlinkfile" tooltip="Glomerulonephritis"/>
              </a:rPr>
              <a:t>Glomerulonephritis</a:t>
            </a:r>
            <a:r>
              <a:rPr lang="de-DE" dirty="0">
                <a:effectLst/>
              </a:rPr>
              <a:t> mit </a:t>
            </a:r>
            <a:r>
              <a:rPr lang="de-DE" dirty="0" err="1">
                <a:effectLst/>
              </a:rPr>
              <a:t>nephrotischem</a:t>
            </a:r>
            <a:r>
              <a:rPr lang="de-DE" dirty="0">
                <a:effectLst/>
              </a:rPr>
              <a:t> Syndrom</a:t>
            </a:r>
          </a:p>
          <a:p>
            <a:pPr rtl="0"/>
            <a:r>
              <a:rPr lang="de-DE" dirty="0" err="1">
                <a:effectLst/>
                <a:hlinkClick r:id="rId13" action="ppaction://hlinkfile" tooltip="Myasthenia gravis"/>
              </a:rPr>
              <a:t>Myasthenia</a:t>
            </a:r>
            <a:r>
              <a:rPr lang="de-DE" dirty="0">
                <a:effectLst/>
                <a:hlinkClick r:id="rId13" action="ppaction://hlinkfile" tooltip="Myasthenia gravis"/>
              </a:rPr>
              <a:t> </a:t>
            </a:r>
            <a:r>
              <a:rPr lang="de-DE" dirty="0" err="1">
                <a:effectLst/>
                <a:hlinkClick r:id="rId13" action="ppaction://hlinkfile" tooltip="Myasthenia gravis"/>
              </a:rPr>
              <a:t>gravis</a:t>
            </a:r>
            <a:endParaRPr lang="de-DE" dirty="0">
              <a:effectLst/>
            </a:endParaRPr>
          </a:p>
          <a:p>
            <a:pPr rtl="0"/>
            <a:r>
              <a:rPr lang="de-DE" dirty="0">
                <a:effectLst/>
                <a:hlinkClick r:id="rId14" action="ppaction://hlinkfile" tooltip="Autoimmunhepatitis"/>
              </a:rPr>
              <a:t>Autoimmunhepatitis</a:t>
            </a:r>
            <a:endParaRPr lang="de-DE" dirty="0">
              <a:effectLst/>
            </a:endParaRPr>
          </a:p>
          <a:p>
            <a:pPr rtl="0"/>
            <a:r>
              <a:rPr lang="de-DE" dirty="0">
                <a:effectLst/>
                <a:hlinkClick r:id="rId15" action="ppaction://hlinkfile" tooltip="Multiple Sklerose"/>
              </a:rPr>
              <a:t>Multiple Sklerose</a:t>
            </a:r>
            <a:endParaRPr lang="de-DE" dirty="0">
              <a:effectLst/>
            </a:endParaRPr>
          </a:p>
          <a:p>
            <a:pPr rtl="0"/>
            <a:r>
              <a:rPr lang="de-DE" dirty="0">
                <a:effectLst/>
              </a:rPr>
              <a:t>Schwere </a:t>
            </a:r>
            <a:r>
              <a:rPr lang="de-DE" dirty="0">
                <a:effectLst/>
                <a:hlinkClick r:id="rId16" action="ppaction://hlinkfile" tooltip="Psoriasis"/>
              </a:rPr>
              <a:t>Psoriasis</a:t>
            </a:r>
            <a:endParaRPr lang="de-DE" dirty="0">
              <a:effectLst/>
            </a:endParaRPr>
          </a:p>
          <a:p>
            <a:pPr rtl="0"/>
            <a:r>
              <a:rPr lang="de-DE" dirty="0" err="1">
                <a:effectLst/>
              </a:rPr>
              <a:t>Thrombopenische</a:t>
            </a:r>
            <a:r>
              <a:rPr lang="de-DE" dirty="0">
                <a:effectLst/>
              </a:rPr>
              <a:t> </a:t>
            </a:r>
            <a:r>
              <a:rPr lang="de-DE" dirty="0">
                <a:effectLst/>
                <a:hlinkClick r:id="rId17" action="ppaction://hlinkfile" tooltip="Purpura"/>
              </a:rPr>
              <a:t>Purpura</a:t>
            </a:r>
            <a:endParaRPr lang="de-DE" dirty="0">
              <a:effectLst/>
            </a:endParaRPr>
          </a:p>
          <a:p>
            <a:pPr rtl="0"/>
            <a:r>
              <a:rPr lang="de-DE" dirty="0">
                <a:effectLst/>
              </a:rPr>
              <a:t>Diese Medikamente sind nicht ohne Nebenwirkungen und Risiken. Insbesondere bei den weniger selektiv wirkenden Substanzen, kommt es zu einer durch die Hauptwirkung bedingten Einschränkung der Abwehrmechanismen, was das Infektionsrisiko steigert und die Vermehrung und Verbreitung </a:t>
            </a:r>
            <a:r>
              <a:rPr lang="de-DE" dirty="0">
                <a:effectLst/>
                <a:hlinkClick r:id="rId18" action="ppaction://hlinkfile" tooltip="Malignität"/>
              </a:rPr>
              <a:t>maligner</a:t>
            </a:r>
            <a:r>
              <a:rPr lang="de-DE" dirty="0">
                <a:effectLst/>
              </a:rPr>
              <a:t> Zellen im Organismus erleichtert - also das Risiko einer Krebserkrankung erhöht</a:t>
            </a:r>
          </a:p>
          <a:p>
            <a:pPr eaLnBrk="1" hangingPunct="1">
              <a:buNone/>
            </a:pPr>
            <a:endParaRPr lang="de-DE" dirty="0">
              <a:effectLst/>
            </a:endParaRPr>
          </a:p>
        </p:txBody>
      </p:sp>
      <p:sp>
        <p:nvSpPr>
          <p:cNvPr id="3296259" name="Foliennummernplatzhalter 3"/>
          <p:cNvSpPr>
            <a:spLocks noGrp="1"/>
          </p:cNvSpPr>
          <p:nvPr>
            <p:ph type="sldNum" sz="quarter" idx="5"/>
          </p:nvPr>
        </p:nvSpPr>
        <p:spPr>
          <a:noFill/>
        </p:spPr>
        <p:txBody>
          <a:bodyPr/>
          <a:lstStyle/>
          <a:p>
            <a:fld id="{98A9A691-8F1B-4D69-B292-87244D9F1C84}" type="slidenum">
              <a:rPr lang="de-DE" smtClean="0">
                <a:solidFill>
                  <a:srgbClr val="333333"/>
                </a:solidFill>
                <a:cs typeface="Arial"/>
              </a:rPr>
              <a:pPr/>
              <a:t>2</a:t>
            </a:fld>
            <a:endParaRPr lang="de-DE" dirty="0">
              <a:solidFill>
                <a:srgbClr val="333333"/>
              </a:solidFill>
              <a:cs typeface="Arial"/>
            </a:endParaRPr>
          </a:p>
        </p:txBody>
      </p:sp>
    </p:spTree>
    <p:extLst>
      <p:ext uri="{BB962C8B-B14F-4D97-AF65-F5344CB8AC3E}">
        <p14:creationId xmlns:p14="http://schemas.microsoft.com/office/powerpoint/2010/main" val="210527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95650" y="6577013"/>
            <a:ext cx="3613150" cy="2033587"/>
          </a:xfrm>
        </p:spPr>
      </p:sp>
      <p:sp>
        <p:nvSpPr>
          <p:cNvPr id="3" name="Notizenplatzhalter 2"/>
          <p:cNvSpPr>
            <a:spLocks noGrp="1"/>
          </p:cNvSpPr>
          <p:nvPr>
            <p:ph type="body" idx="1"/>
          </p:nvPr>
        </p:nvSpPr>
        <p:spPr/>
        <p:txBody>
          <a:bodyPr>
            <a:normAutofit/>
          </a:bodyPr>
          <a:lstStyle/>
          <a:p>
            <a:r>
              <a:rPr lang="de-DE" dirty="0"/>
              <a:t>Quartalsweise mit Infos aus GKV-Strukturkomponentenstudie</a:t>
            </a:r>
            <a:r>
              <a:rPr lang="de-DE" baseline="0" dirty="0"/>
              <a:t> zum aktuellen Quartal. Zu finden unter: Z:\Products\DPM-Kurzberichte\Strukturanalyse Quartal-Kumuliert</a:t>
            </a:r>
          </a:p>
          <a:p>
            <a:r>
              <a:rPr lang="de-DE" baseline="0" dirty="0"/>
              <a:t>SK: positiv: neue, teure Therapien, negativ: Einsatz von Generika und </a:t>
            </a:r>
            <a:r>
              <a:rPr lang="de-DE" baseline="0" dirty="0" err="1"/>
              <a:t>Biosimilars</a:t>
            </a:r>
            <a:endParaRPr lang="de-DE" dirty="0"/>
          </a:p>
        </p:txBody>
      </p:sp>
      <p:sp>
        <p:nvSpPr>
          <p:cNvPr id="4" name="Foliennummernplatzhalter 3"/>
          <p:cNvSpPr>
            <a:spLocks noGrp="1"/>
          </p:cNvSpPr>
          <p:nvPr>
            <p:ph type="sldNum" sz="quarter" idx="10"/>
          </p:nvPr>
        </p:nvSpPr>
        <p:spPr/>
        <p:txBody>
          <a:bodyPr/>
          <a:lstStyle/>
          <a:p>
            <a:fld id="{A3691C38-742D-4867-9E00-215CBC023311}" type="slidenum">
              <a:rPr lang="de-DE" smtClean="0">
                <a:cs typeface="Arial"/>
              </a:rPr>
              <a:pPr/>
              <a:t>4</a:t>
            </a:fld>
            <a:endParaRPr lang="de-DE">
              <a:cs typeface="Arial"/>
            </a:endParaRPr>
          </a:p>
        </p:txBody>
      </p:sp>
    </p:spTree>
    <p:extLst>
      <p:ext uri="{BB962C8B-B14F-4D97-AF65-F5344CB8AC3E}">
        <p14:creationId xmlns:p14="http://schemas.microsoft.com/office/powerpoint/2010/main" val="223085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22" name="Text Placeholder 21"/>
          <p:cNvSpPr>
            <a:spLocks noGrp="1"/>
          </p:cNvSpPr>
          <p:nvPr>
            <p:ph type="body" sz="quarter" idx="10" hasCustomPrompt="1"/>
          </p:nvPr>
        </p:nvSpPr>
        <p:spPr>
          <a:xfrm>
            <a:off x="6325192" y="4084609"/>
            <a:ext cx="4800600" cy="646331"/>
          </a:xfrm>
          <a:prstGeom prst="rect">
            <a:avLst/>
          </a:prstGeom>
        </p:spPr>
        <p:txBody>
          <a:bodyPr>
            <a:noAutofit/>
          </a:bodyPr>
          <a:lstStyle>
            <a:lvl1pPr marL="0" indent="0" algn="r">
              <a:lnSpc>
                <a:spcPct val="100000"/>
              </a:lnSpc>
              <a:spcBef>
                <a:spcPts val="0"/>
              </a:spcBef>
              <a:buNone/>
              <a:defRPr sz="2000" i="1">
                <a:solidFill>
                  <a:schemeClr val="accent1"/>
                </a:solidFill>
              </a:defRPr>
            </a:lvl1pPr>
          </a:lstStyle>
          <a:p>
            <a:pPr lvl="0"/>
            <a:r>
              <a:rPr lang="en-US" dirty="0"/>
              <a:t>Subheads are 20pt Arial Italic sentence case</a:t>
            </a:r>
          </a:p>
        </p:txBody>
      </p:sp>
      <p:sp>
        <p:nvSpPr>
          <p:cNvPr id="3" name="Subtitle 2"/>
          <p:cNvSpPr>
            <a:spLocks noGrp="1"/>
          </p:cNvSpPr>
          <p:nvPr>
            <p:ph type="subTitle" idx="1" hasCustomPrompt="1"/>
          </p:nvPr>
        </p:nvSpPr>
        <p:spPr>
          <a:xfrm>
            <a:off x="6325192" y="4865458"/>
            <a:ext cx="4800600" cy="338554"/>
          </a:xfrm>
          <a:prstGeom prst="rect">
            <a:avLst/>
          </a:prstGeom>
        </p:spPr>
        <p:txBody>
          <a:bodyPr>
            <a:no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16pt Arial</a:t>
            </a:r>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a:solidFill>
                  <a:schemeClr val="tx1"/>
                </a:solidFill>
                <a:ea typeface="Arial" charset="0"/>
                <a:cs typeface="Arial" charset="0"/>
              </a:rPr>
              <a:t>Copyright © 2018 </a:t>
            </a:r>
            <a:r>
              <a:rPr lang="en-US" sz="800" dirty="0">
                <a:solidFill>
                  <a:schemeClr val="tx1"/>
                </a:solidFill>
                <a:ea typeface="Arial" charset="0"/>
                <a:cs typeface="Arial" charset="0"/>
              </a:rPr>
              <a:t>IQVIA. All rights reserved.</a:t>
            </a:r>
          </a:p>
        </p:txBody>
      </p:sp>
      <p:sp>
        <p:nvSpPr>
          <p:cNvPr id="2" name="Title 1"/>
          <p:cNvSpPr>
            <a:spLocks noGrp="1"/>
          </p:cNvSpPr>
          <p:nvPr>
            <p:ph type="ctrTitle" hasCustomPrompt="1"/>
          </p:nvPr>
        </p:nvSpPr>
        <p:spPr>
          <a:xfrm>
            <a:off x="6325192" y="1830302"/>
            <a:ext cx="4800600" cy="2286058"/>
          </a:xfrm>
          <a:prstGeom prst="rect">
            <a:avLst/>
          </a:prstGeom>
        </p:spPr>
        <p:txBody>
          <a:bodyPr anchor="b"/>
          <a:lstStyle>
            <a:lvl1pPr algn="r">
              <a:lnSpc>
                <a:spcPct val="100000"/>
              </a:lnSpc>
              <a:defRPr sz="3200" b="1">
                <a:solidFill>
                  <a:schemeClr val="tx1"/>
                </a:solidFill>
              </a:defRPr>
            </a:lvl1pPr>
          </a:lstStyle>
          <a:p>
            <a:r>
              <a:rPr lang="en-US" dirty="0"/>
              <a:t>Headlines Are 32pt Arial Bold Title Case</a:t>
            </a:r>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261101" cy="6845300"/>
          </a:xfrm>
          <a:prstGeom prst="rect">
            <a:avLst/>
          </a:prstGeom>
        </p:spPr>
      </p:pic>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ubhead_Onl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7579533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385" name="think-cell Folie" r:id="rId4" imgW="360" imgH="360" progId="TCLayout.ActiveDocument.1">
                  <p:embed/>
                </p:oleObj>
              </mc:Choice>
              <mc:Fallback>
                <p:oleObj name="think-cell Folie" r:id="rId4" imgW="360" imgH="360" progId="TCLayout.ActiveDocument.1">
                  <p:embed/>
                  <p:pic>
                    <p:nvPicPr>
                      <p:cNvPr id="0" name="Picture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43111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03" name="think-cell Folie" r:id="rId4" imgW="360" imgH="360" progId="TCLayout.ActiveDocument.1">
                  <p:embed/>
                </p:oleObj>
              </mc:Choice>
              <mc:Fallback>
                <p:oleObj name="think-cell Folie" r:id="rId4" imgW="360" imgH="360" progId="TCLayout.ActiveDocument.1">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1"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2"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e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4694" y="6387858"/>
            <a:ext cx="9119524" cy="338087"/>
          </a:xfrm>
        </p:spPr>
        <p:txBody>
          <a:bodyPr/>
          <a:lstStyle/>
          <a:p>
            <a:r>
              <a:rPr lang="en-US"/>
              <a:t>© 2018, IQVIA Commercial GmbH &amp; Co. OHG. All rights reserved. – IQVIA Gesundheitsdaten-Frühstück-12-09-2018</a:t>
            </a:r>
          </a:p>
        </p:txBody>
      </p:sp>
      <p:sp>
        <p:nvSpPr>
          <p:cNvPr id="8" name="Slide Number Placeholder 5"/>
          <p:cNvSpPr txBox="1">
            <a:spLocks/>
          </p:cNvSpPr>
          <p:nvPr/>
        </p:nvSpPr>
        <p:spPr>
          <a:xfrm>
            <a:off x="11615748" y="6419366"/>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pPr/>
              <a:t>‹Nr.›</a:t>
            </a:fld>
            <a:endParaRPr lang="en-US" sz="900" dirty="0">
              <a:solidFill>
                <a:schemeClr val="tx1"/>
              </a:solidFill>
            </a:endParaRPr>
          </a:p>
        </p:txBody>
      </p:sp>
      <p:grpSp>
        <p:nvGrpSpPr>
          <p:cNvPr id="4" name="Group 3"/>
          <p:cNvGrpSpPr/>
          <p:nvPr/>
        </p:nvGrpSpPr>
        <p:grpSpPr>
          <a:xfrm>
            <a:off x="12420545" y="0"/>
            <a:ext cx="284385" cy="5779689"/>
            <a:chOff x="12358552" y="0"/>
            <a:chExt cx="284385" cy="5779689"/>
          </a:xfrm>
        </p:grpSpPr>
        <p:sp>
          <p:nvSpPr>
            <p:cNvPr id="6" name="Rectangle 5"/>
            <p:cNvSpPr/>
            <p:nvPr/>
          </p:nvSpPr>
          <p:spPr>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1" name="Rectangle 60"/>
          <p:cNvSpPr>
            <a:spLocks noChangeArrowheads="1"/>
          </p:cNvSpPr>
          <p:nvPr/>
        </p:nvSpPr>
        <p:spPr bwMode="gray">
          <a:xfrm>
            <a:off x="582283" y="-1"/>
            <a:ext cx="3078445" cy="68580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TextBox 160"/>
          <p:cNvSpPr txBox="1"/>
          <p:nvPr/>
        </p:nvSpPr>
        <p:spPr bwMode="white">
          <a:xfrm>
            <a:off x="946623" y="835016"/>
            <a:ext cx="1816547" cy="4999475"/>
          </a:xfrm>
          <a:prstGeom prst="rect">
            <a:avLst/>
          </a:prstGeom>
          <a:noFill/>
        </p:spPr>
        <p:txBody>
          <a:bodyPr wrap="square" rtlCol="0" anchor="ctr" anchorCtr="0">
            <a:noAutofit/>
          </a:bodyPr>
          <a:lstStyle/>
          <a:p>
            <a:r>
              <a:rPr lang="en-US" sz="2800" b="1" dirty="0">
                <a:solidFill>
                  <a:schemeClr val="bg1"/>
                </a:solidFill>
              </a:rPr>
              <a:t>Agenda</a:t>
            </a:r>
          </a:p>
        </p:txBody>
      </p:sp>
      <p:sp>
        <p:nvSpPr>
          <p:cNvPr id="164" name="Text Placeholder 163"/>
          <p:cNvSpPr>
            <a:spLocks noGrp="1"/>
          </p:cNvSpPr>
          <p:nvPr>
            <p:ph type="body" sz="quarter" idx="11" hasCustomPrompt="1"/>
          </p:nvPr>
        </p:nvSpPr>
        <p:spPr>
          <a:xfrm>
            <a:off x="4236980" y="835016"/>
            <a:ext cx="7090641" cy="4999475"/>
          </a:xfrm>
          <a:prstGeom prst="rect">
            <a:avLst/>
          </a:prstGeom>
        </p:spPr>
        <p:txBody>
          <a:bodyPr anchor="ctr"/>
          <a:lstStyle>
            <a:lvl1pPr marL="228600" indent="-228600">
              <a:lnSpc>
                <a:spcPct val="100000"/>
              </a:lnSpc>
              <a:spcBef>
                <a:spcPts val="2000"/>
              </a:spcBef>
              <a:buClr>
                <a:schemeClr val="accent1"/>
              </a:buClr>
              <a:buFont typeface="Arial" panose="020B0604020202020204" pitchFamily="34" charset="0"/>
              <a:buChar char="+"/>
              <a:defRPr sz="1800" baseline="0"/>
            </a:lvl1pPr>
            <a:lvl2pPr marL="400050" indent="-171450">
              <a:buClr>
                <a:schemeClr val="bg2"/>
              </a:buClr>
              <a:defRPr sz="1800"/>
            </a:lvl2pPr>
            <a:lvl3pPr>
              <a:defRPr sz="1800"/>
            </a:lvl3pPr>
            <a:lvl4pPr>
              <a:defRPr sz="1800"/>
            </a:lvl4pPr>
            <a:lvl5pPr>
              <a:defRPr sz="1800"/>
            </a:lvl5pPr>
          </a:lstStyle>
          <a:p>
            <a:pPr lvl="0"/>
            <a:r>
              <a:rPr lang="en-US" dirty="0"/>
              <a:t>Arial 18pt TOC</a:t>
            </a:r>
          </a:p>
        </p:txBody>
      </p:sp>
      <p:sp>
        <p:nvSpPr>
          <p:cNvPr id="26" name="Rectangle 58"/>
          <p:cNvSpPr>
            <a:spLocks noChangeArrowheads="1"/>
          </p:cNvSpPr>
          <p:nvPr/>
        </p:nvSpPr>
        <p:spPr bwMode="gray">
          <a:xfrm>
            <a:off x="3660728" y="6420040"/>
            <a:ext cx="6116253"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27" name="Rectangle 58"/>
          <p:cNvSpPr>
            <a:spLocks noChangeArrowheads="1"/>
          </p:cNvSpPr>
          <p:nvPr/>
        </p:nvSpPr>
        <p:spPr bwMode="white">
          <a:xfrm>
            <a:off x="582284" y="6420040"/>
            <a:ext cx="3078444"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28" name="Rectangle 58"/>
          <p:cNvSpPr>
            <a:spLocks noChangeArrowheads="1"/>
          </p:cNvSpPr>
          <p:nvPr/>
        </p:nvSpPr>
        <p:spPr bwMode="gray">
          <a:xfrm>
            <a:off x="6033"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3" name="Rectangle 58"/>
          <p:cNvSpPr>
            <a:spLocks noChangeArrowheads="1"/>
          </p:cNvSpPr>
          <p:nvPr/>
        </p:nvSpPr>
        <p:spPr bwMode="gray">
          <a:xfrm>
            <a:off x="11615748"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2" name="Rectangle 58"/>
          <p:cNvSpPr>
            <a:spLocks noChangeArrowheads="1"/>
          </p:cNvSpPr>
          <p:nvPr/>
        </p:nvSpPr>
        <p:spPr bwMode="gray">
          <a:xfrm rot="5400000">
            <a:off x="-2148815" y="3761537"/>
            <a:ext cx="6016625" cy="1763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5" name="Rectangle 4"/>
          <p:cNvSpPr/>
          <p:nvPr/>
        </p:nvSpPr>
        <p:spPr bwMode="gray">
          <a:xfrm>
            <a:off x="0" y="1786580"/>
            <a:ext cx="8515386" cy="4259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 name="Title 1"/>
          <p:cNvSpPr>
            <a:spLocks noGrp="1"/>
          </p:cNvSpPr>
          <p:nvPr>
            <p:ph type="title" hasCustomPrompt="1"/>
          </p:nvPr>
        </p:nvSpPr>
        <p:spPr bwMode="white">
          <a:xfrm>
            <a:off x="1721276" y="2107576"/>
            <a:ext cx="6494469" cy="3616037"/>
          </a:xfrm>
          <a:prstGeom prst="rect">
            <a:avLst/>
          </a:prstGeom>
        </p:spPr>
        <p:txBody>
          <a:bodyPr anchor="ctr" anchorCtr="0"/>
          <a:lstStyle>
            <a:lvl1pPr>
              <a:defRPr sz="2800" b="1">
                <a:solidFill>
                  <a:schemeClr val="bg1"/>
                </a:solidFill>
              </a:defRPr>
            </a:lvl1pPr>
          </a:lstStyle>
          <a:p>
            <a:r>
              <a:rPr lang="en-US" dirty="0"/>
              <a:t>Dividers Are 28pt Arial Bold Title Case</a:t>
            </a:r>
          </a:p>
        </p:txBody>
      </p:sp>
      <p:sp>
        <p:nvSpPr>
          <p:cNvPr id="16" name="Rectangle 58"/>
          <p:cNvSpPr>
            <a:spLocks noChangeArrowheads="1"/>
          </p:cNvSpPr>
          <p:nvPr/>
        </p:nvSpPr>
        <p:spPr bwMode="white">
          <a:xfrm rot="5400000">
            <a:off x="-1272658" y="3828727"/>
            <a:ext cx="4261751" cy="1737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8" name="Slide Number Placeholder 5"/>
          <p:cNvSpPr txBox="1">
            <a:spLocks/>
          </p:cNvSpPr>
          <p:nvPr/>
        </p:nvSpPr>
        <p:spPr>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pPr/>
              <a:t>‹Nr.›</a:t>
            </a:fld>
            <a:endParaRPr lang="en-US" sz="900" dirty="0">
              <a:solidFill>
                <a:schemeClr val="tx1"/>
              </a:solidFill>
            </a:endParaRPr>
          </a:p>
        </p:txBody>
      </p:sp>
      <p:sp>
        <p:nvSpPr>
          <p:cNvPr id="19" name="Rectangle 58"/>
          <p:cNvSpPr>
            <a:spLocks noChangeArrowheads="1"/>
          </p:cNvSpPr>
          <p:nvPr/>
        </p:nvSpPr>
        <p:spPr bwMode="gray">
          <a:xfrm>
            <a:off x="771351" y="773388"/>
            <a:ext cx="7744035" cy="1757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23" name="Rectangle 58"/>
          <p:cNvSpPr>
            <a:spLocks noChangeArrowheads="1"/>
          </p:cNvSpPr>
          <p:nvPr/>
        </p:nvSpPr>
        <p:spPr bwMode="gray">
          <a:xfrm>
            <a:off x="11506198" y="771348"/>
            <a:ext cx="697189"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ough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4632534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40" name="think-cell Folie" r:id="rId4" imgW="360" imgH="360" progId="TCLayout.ActiveDocument.1">
                  <p:embed/>
                </p:oleObj>
              </mc:Choice>
              <mc:Fallback>
                <p:oleObj name="think-cell Folie" r:id="rId4" imgW="360" imgH="360" progId="TCLayout.ActiveDocument.1">
                  <p:embed/>
                  <p:pic>
                    <p:nvPicPr>
                      <p:cNvPr id="0"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bwMode="ltGray">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641"/>
            <a:ext cx="1389888" cy="242717"/>
          </a:xfrm>
          <a:prstGeom prst="rect">
            <a:avLst/>
          </a:prstGeom>
        </p:spPr>
      </p:pic>
      <p:sp>
        <p:nvSpPr>
          <p:cNvPr id="9" name="Title 1"/>
          <p:cNvSpPr>
            <a:spLocks noGrp="1"/>
          </p:cNvSpPr>
          <p:nvPr>
            <p:ph type="title" hasCustomPrompt="1"/>
          </p:nvPr>
        </p:nvSpPr>
        <p:spPr bwMode="white">
          <a:xfrm>
            <a:off x="1053219" y="914400"/>
            <a:ext cx="10085832" cy="5029199"/>
          </a:xfrm>
          <a:prstGeom prst="rect">
            <a:avLst/>
          </a:prstGeom>
        </p:spPr>
        <p:txBody>
          <a:bodyPr anchor="ctr" anchorCtr="0"/>
          <a:lstStyle>
            <a:lvl1pPr>
              <a:defRPr sz="3600" b="0">
                <a:solidFill>
                  <a:schemeClr val="bg1"/>
                </a:solidFill>
              </a:defRPr>
            </a:lvl1pPr>
          </a:lstStyle>
          <a:p>
            <a:r>
              <a:rPr lang="en-US" dirty="0"/>
              <a:t>Thought slides are 36pt Arial sentence case</a:t>
            </a:r>
          </a:p>
        </p:txBody>
      </p:sp>
    </p:spTree>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5" name="Rectangle 4"/>
          <p:cNvSpPr/>
          <p:nvPr/>
        </p:nvSpPr>
        <p:spPr bwMode="ltGray">
          <a:xfrm>
            <a:off x="0" y="0"/>
            <a:ext cx="122033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049"/>
          </a:xfrm>
          <a:prstGeom prst="rect">
            <a:avLst/>
          </a:prstGeom>
        </p:spPr>
      </p:pic>
      <p:sp>
        <p:nvSpPr>
          <p:cNvPr id="9" name="Title 1"/>
          <p:cNvSpPr>
            <a:spLocks noGrp="1"/>
          </p:cNvSpPr>
          <p:nvPr>
            <p:ph type="title" hasCustomPrompt="1"/>
          </p:nvPr>
        </p:nvSpPr>
        <p:spPr>
          <a:xfrm>
            <a:off x="1058912" y="1084819"/>
            <a:ext cx="10085562" cy="2110629"/>
          </a:xfrm>
          <a:prstGeom prst="rect">
            <a:avLst/>
          </a:prstGeom>
        </p:spPr>
        <p:txBody>
          <a:bodyPr anchor="ctr" anchorCtr="0"/>
          <a:lstStyle>
            <a:lvl1pPr>
              <a:defRPr sz="3600" b="1">
                <a:solidFill>
                  <a:schemeClr val="bg1"/>
                </a:solidFill>
              </a:defRPr>
            </a:lvl1pPr>
          </a:lstStyle>
          <a:p>
            <a:r>
              <a:rPr lang="en-US" dirty="0"/>
              <a:t>Closing Slides are 36pt Arial sentence case</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08148"/>
            <a:ext cx="3326745" cy="3637151"/>
          </a:xfrm>
          <a:prstGeom prst="rect">
            <a:avLst/>
          </a:prstGeom>
        </p:spPr>
      </p:pic>
      <p:sp>
        <p:nvSpPr>
          <p:cNvPr id="11" name="Rectangle 58"/>
          <p:cNvSpPr>
            <a:spLocks noChangeArrowheads="1"/>
          </p:cNvSpPr>
          <p:nvPr/>
        </p:nvSpPr>
        <p:spPr bwMode="white">
          <a:xfrm>
            <a:off x="11506198" y="771348"/>
            <a:ext cx="697189"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2" name="Content Placeholder 2"/>
          <p:cNvSpPr>
            <a:spLocks noGrp="1"/>
          </p:cNvSpPr>
          <p:nvPr>
            <p:ph idx="1" hasCustomPrompt="1"/>
          </p:nvPr>
        </p:nvSpPr>
        <p:spPr>
          <a:xfrm>
            <a:off x="3765550" y="3208148"/>
            <a:ext cx="7378924" cy="3300602"/>
          </a:xfrm>
          <a:prstGeom prst="rect">
            <a:avLst/>
          </a:prstGeom>
        </p:spPr>
        <p:txBody>
          <a:bodyPr/>
          <a:lstStyle>
            <a:lvl1pPr marL="171450" indent="-171450">
              <a:lnSpc>
                <a:spcPct val="100000"/>
              </a:lnSpc>
              <a:spcBef>
                <a:spcPts val="1000"/>
              </a:spcBef>
              <a:defRPr sz="2400">
                <a:solidFill>
                  <a:schemeClr val="bg1"/>
                </a:solidFill>
              </a:defRPr>
            </a:lvl1pPr>
            <a:lvl2pPr marL="342900" indent="-171450">
              <a:lnSpc>
                <a:spcPct val="100000"/>
              </a:lnSpc>
              <a:spcBef>
                <a:spcPts val="800"/>
              </a:spcBef>
              <a:buFont typeface="Arial" panose="020B0604020202020204" pitchFamily="34" charset="0"/>
              <a:buChar char="-"/>
              <a:defRPr sz="2400">
                <a:solidFill>
                  <a:schemeClr val="bg1"/>
                </a:solidFill>
              </a:defRPr>
            </a:lvl2pPr>
            <a:lvl3pPr marL="571500" indent="-171450">
              <a:lnSpc>
                <a:spcPct val="100000"/>
              </a:lnSpc>
              <a:spcBef>
                <a:spcPts val="800"/>
              </a:spcBef>
              <a:buFont typeface="Arial" panose="020B0604020202020204" pitchFamily="34" charset="0"/>
              <a:buChar char="›"/>
              <a:defRPr sz="2400">
                <a:solidFill>
                  <a:schemeClr val="bg1"/>
                </a:solidFill>
              </a:defRPr>
            </a:lvl3pPr>
            <a:lvl4pPr marL="742950" indent="-171450">
              <a:lnSpc>
                <a:spcPct val="100000"/>
              </a:lnSpc>
              <a:spcBef>
                <a:spcPts val="800"/>
              </a:spcBef>
              <a:buFont typeface="Arial" panose="020B0604020202020204" pitchFamily="34" charset="0"/>
              <a:buChar char="»"/>
              <a:defRPr sz="2400">
                <a:solidFill>
                  <a:schemeClr val="bg1"/>
                </a:solidFill>
              </a:defRPr>
            </a:lvl4pPr>
            <a:lvl5pPr marL="914400" indent="-17145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Tree>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4694" y="6387858"/>
            <a:ext cx="9119524" cy="338087"/>
          </a:xfrm>
        </p:spPr>
        <p:txBody>
          <a:bodyPr/>
          <a:lstStyle/>
          <a:p>
            <a:r>
              <a:rPr lang="en-US"/>
              <a:t>© 2018, IQVIA Commercial GmbH &amp; Co. OHG. All rights reserved. – IQVIA Gesundheitsdaten-Frühstück-12-09-2018</a:t>
            </a:r>
          </a:p>
        </p:txBody>
      </p:sp>
      <p:sp>
        <p:nvSpPr>
          <p:cNvPr id="8" name="Slide Number Placeholder 5"/>
          <p:cNvSpPr txBox="1">
            <a:spLocks/>
          </p:cNvSpPr>
          <p:nvPr/>
        </p:nvSpPr>
        <p:spPr>
          <a:xfrm>
            <a:off x="11615748" y="6419366"/>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‹Nr.›</a:t>
            </a:fld>
            <a:endParaRPr lang="en-US" sz="900" dirty="0">
              <a:solidFill>
                <a:schemeClr val="tx1"/>
              </a:solidFill>
            </a:endParaRPr>
          </a:p>
        </p:txBody>
      </p:sp>
      <p:grpSp>
        <p:nvGrpSpPr>
          <p:cNvPr id="4" name="Group 3"/>
          <p:cNvGrpSpPr/>
          <p:nvPr/>
        </p:nvGrpSpPr>
        <p:grpSpPr>
          <a:xfrm>
            <a:off x="12420545" y="0"/>
            <a:ext cx="284385" cy="5779689"/>
            <a:chOff x="12358552" y="0"/>
            <a:chExt cx="284385" cy="5779689"/>
          </a:xfrm>
        </p:grpSpPr>
        <p:sp>
          <p:nvSpPr>
            <p:cNvPr id="6" name="Rectangle 5"/>
            <p:cNvSpPr/>
            <p:nvPr/>
          </p:nvSpPr>
          <p:spPr>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15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60723237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0381" name="think-cell Folie" r:id="rId4" imgW="360" imgH="360" progId="TCLayout.ActiveDocument.1">
                  <p:embed/>
                </p:oleObj>
              </mc:Choice>
              <mc:Fallback>
                <p:oleObj name="think-cell Folie" r:id="rId4" imgW="360" imgH="360" progId="TCLayout.ActiveDocument.1">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grpSp>
        <p:nvGrpSpPr>
          <p:cNvPr id="8" name="Group 7"/>
          <p:cNvGrpSpPr/>
          <p:nvPr/>
        </p:nvGrpSpPr>
        <p:grpSpPr bwMode="gray">
          <a:xfrm>
            <a:off x="12420545" y="0"/>
            <a:ext cx="284385" cy="5779689"/>
            <a:chOff x="12358552" y="0"/>
            <a:chExt cx="284385" cy="5779689"/>
          </a:xfrm>
        </p:grpSpPr>
        <p:sp>
          <p:nvSpPr>
            <p:cNvPr id="9" name="Rectangle 8"/>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_Subhea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4826001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0491" name="think-cell Folie" r:id="rId4" imgW="360" imgH="360" progId="TCLayout.ActiveDocument.1">
                  <p:embed/>
                </p:oleObj>
              </mc:Choice>
              <mc:Fallback>
                <p:oleObj name="think-cell Folie" r:id="rId4" imgW="360" imgH="360" progId="TCLayout.ActiveDocument.1">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_Callout Opt1">
    <p:spTree>
      <p:nvGrpSpPr>
        <p:cNvPr id="1" name=""/>
        <p:cNvGrpSpPr/>
        <p:nvPr/>
      </p:nvGrpSpPr>
      <p:grpSpPr>
        <a:xfrm>
          <a:off x="0" y="0"/>
          <a:ext cx="0" cy="0"/>
          <a:chOff x="0" y="0"/>
          <a:chExt cx="0" cy="0"/>
        </a:xfrm>
      </p:grpSpPr>
      <p:sp>
        <p:nvSpPr>
          <p:cNvPr id="8" name="Text Placeholder 11"/>
          <p:cNvSpPr>
            <a:spLocks noGrp="1"/>
          </p:cNvSpPr>
          <p:nvPr>
            <p:ph type="body" sz="quarter" idx="15" hasCustomPrompt="1"/>
          </p:nvPr>
        </p:nvSpPr>
        <p:spPr bwMode="gray">
          <a:xfrm>
            <a:off x="8132063" y="1876358"/>
            <a:ext cx="3764662" cy="4323305"/>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3"/>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16pt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ut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6" name="Rectangle 5"/>
          <p:cNvSpPr/>
          <p:nvPr/>
        </p:nvSpPr>
        <p:spPr bwMode="gray">
          <a:xfrm>
            <a:off x="8220075" y="1687496"/>
            <a:ext cx="3971925" cy="95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Content Placeholder 2"/>
          <p:cNvSpPr>
            <a:spLocks noGrp="1"/>
          </p:cNvSpPr>
          <p:nvPr>
            <p:ph idx="1" hasCustomPrompt="1"/>
          </p:nvPr>
        </p:nvSpPr>
        <p:spPr>
          <a:xfrm>
            <a:off x="384694" y="1702630"/>
            <a:ext cx="7492481" cy="451218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Callout Opt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702630"/>
            <a:ext cx="7492481" cy="4496691"/>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11"/>
          <p:cNvSpPr>
            <a:spLocks noGrp="1"/>
          </p:cNvSpPr>
          <p:nvPr>
            <p:ph type="body" sz="quarter" idx="15" hasCustomPrompt="1"/>
          </p:nvPr>
        </p:nvSpPr>
        <p:spPr bwMode="gray">
          <a:xfrm>
            <a:off x="8132063" y="1876358"/>
            <a:ext cx="3764662" cy="4308456"/>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4"/>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16pt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ut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Rectangle 13"/>
          <p:cNvSpPr/>
          <p:nvPr/>
        </p:nvSpPr>
        <p:spPr bwMode="gray">
          <a:xfrm>
            <a:off x="8220075" y="1687496"/>
            <a:ext cx="3971925" cy="9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7"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8"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Callout Opt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702630"/>
            <a:ext cx="7492481" cy="451218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2" name="Text Placeholder 11"/>
          <p:cNvSpPr>
            <a:spLocks noGrp="1"/>
          </p:cNvSpPr>
          <p:nvPr>
            <p:ph type="body" sz="quarter" idx="15" hasCustomPrompt="1"/>
          </p:nvPr>
        </p:nvSpPr>
        <p:spPr bwMode="gray">
          <a:xfrm>
            <a:off x="8132063" y="1876358"/>
            <a:ext cx="3764662" cy="4323305"/>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16pt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ut</a:t>
            </a:r>
            <a:r>
              <a:rPr lang="en-US" noProof="0" dirty="0"/>
              <a:t> </a:t>
            </a:r>
            <a:r>
              <a:rPr lang="en-US" noProof="0" dirty="0" err="1"/>
              <a:t>dolore</a:t>
            </a:r>
            <a:r>
              <a:rPr lang="en-US" noProof="0" dirty="0"/>
              <a:t>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3" name="Rectangle 12"/>
          <p:cNvSpPr/>
          <p:nvPr/>
        </p:nvSpPr>
        <p:spPr bwMode="gray">
          <a:xfrm>
            <a:off x="8220075" y="1687496"/>
            <a:ext cx="3971925"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7"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8"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3" y="1702631"/>
            <a:ext cx="5532120"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Content Placeholder 2"/>
          <p:cNvSpPr>
            <a:spLocks noGrp="1"/>
          </p:cNvSpPr>
          <p:nvPr>
            <p:ph idx="17" hasCustomPrompt="1"/>
          </p:nvPr>
        </p:nvSpPr>
        <p:spPr>
          <a:xfrm>
            <a:off x="6191134" y="1702631"/>
            <a:ext cx="5532120"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tabLst/>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5"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7"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8"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2"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Content Placeholder 2"/>
          <p:cNvSpPr>
            <a:spLocks noGrp="1"/>
          </p:cNvSpPr>
          <p:nvPr>
            <p:ph idx="17" hasCustomPrompt="1"/>
          </p:nvPr>
        </p:nvSpPr>
        <p:spPr>
          <a:xfrm>
            <a:off x="4245879"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Content Placeholder 2"/>
          <p:cNvSpPr>
            <a:spLocks noGrp="1"/>
          </p:cNvSpPr>
          <p:nvPr>
            <p:ph idx="18" hasCustomPrompt="1"/>
          </p:nvPr>
        </p:nvSpPr>
        <p:spPr>
          <a:xfrm>
            <a:off x="8107067"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4541360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5683" name="think-cell Folie" r:id="rId4" imgW="360" imgH="360" progId="TCLayout.ActiveDocument.1">
                  <p:embed/>
                </p:oleObj>
              </mc:Choice>
              <mc:Fallback>
                <p:oleObj name="think-cell Folie" r:id="rId4" imgW="360" imgH="360" progId="TCLayout.ActiveDocument.1">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384693" y="6387858"/>
            <a:ext cx="9116145" cy="338087"/>
          </a:xfrm>
        </p:spPr>
        <p:txBody>
          <a:bodyPr/>
          <a:lstStyle/>
          <a:p>
            <a:r>
              <a:rPr lang="en-US"/>
              <a:t>© 2018, IQVIA Commercial GmbH &amp; Co. OHG. All rights reserved. – IQVIA Gesundheitsdaten-Frühstück-12-09-2018</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‹Nr.›</a:t>
            </a:fld>
            <a:endParaRPr lang="en-US" sz="900" dirty="0">
              <a:solidFill>
                <a:schemeClr val="bg1"/>
              </a:solidFill>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0"/>
            </p:custDataLst>
            <p:extLst>
              <p:ext uri="{D42A27DB-BD31-4B8C-83A1-F6EECF244321}">
                <p14:modId xmlns:p14="http://schemas.microsoft.com/office/powerpoint/2010/main" val="84317628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84" name="think-cell Folie" r:id="rId21" imgW="360" imgH="360" progId="TCLayout.ActiveDocument.1">
                  <p:embed/>
                </p:oleObj>
              </mc:Choice>
              <mc:Fallback>
                <p:oleObj name="think-cell Folie" r:id="rId21" imgW="360" imgH="360" progId="TCLayout.ActiveDocument.1">
                  <p:embed/>
                  <p:pic>
                    <p:nvPicPr>
                      <p:cNvPr id="0" name="Picture 16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3"/>
          </p:nvPr>
        </p:nvSpPr>
        <p:spPr bwMode="gray">
          <a:xfrm>
            <a:off x="384694" y="6387858"/>
            <a:ext cx="8831696" cy="338087"/>
          </a:xfrm>
          <a:prstGeom prst="rect">
            <a:avLst/>
          </a:prstGeom>
          <a:solidFill>
            <a:schemeClr val="bg1"/>
          </a:solid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 2018, IQVIA Commercial GmbH &amp; Co. OHG. All rights reserved. – IQVIA Gesundheitsdaten-Frühstück-12-09-2018</a:t>
            </a:r>
            <a:endParaRPr lang="en-US" dirty="0"/>
          </a:p>
        </p:txBody>
      </p:sp>
      <p:grpSp>
        <p:nvGrpSpPr>
          <p:cNvPr id="2" name="Group 1"/>
          <p:cNvGrpSpPr/>
          <p:nvPr userDrawn="1"/>
        </p:nvGrpSpPr>
        <p:grpSpPr>
          <a:xfrm>
            <a:off x="12420545" y="0"/>
            <a:ext cx="284385" cy="5779689"/>
            <a:chOff x="12420545" y="0"/>
            <a:chExt cx="284385" cy="5779689"/>
          </a:xfrm>
        </p:grpSpPr>
        <p:sp>
          <p:nvSpPr>
            <p:cNvPr id="4" name="Rectangle 3"/>
            <p:cNvSpPr/>
            <p:nvPr userDrawn="1"/>
          </p:nvSpPr>
          <p:spPr bwMode="gray">
            <a:xfrm>
              <a:off x="12420545" y="0"/>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bwMode="gray">
            <a:xfrm>
              <a:off x="12420545"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12420545"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12420545"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gray">
            <a:xfrm>
              <a:off x="12420545"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gray">
            <a:xfrm>
              <a:off x="12420545"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bwMode="gray">
            <a:xfrm>
              <a:off x="12420545"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a:off x="12420545" y="2874528"/>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gray">
            <a:xfrm>
              <a:off x="12420545" y="3206436"/>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a:off x="12420545" y="3853100"/>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gray">
            <a:xfrm>
              <a:off x="12420545" y="4187002"/>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bwMode="gray">
            <a:xfrm>
              <a:off x="12420545"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bwMode="gray">
            <a:xfrm>
              <a:off x="12420545"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12420545"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556968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24"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10.xml"/><Relationship Id="rId17" Type="http://schemas.openxmlformats.org/officeDocument/2006/relationships/chart" Target="../charts/chart2.xml"/><Relationship Id="rId2" Type="http://schemas.openxmlformats.org/officeDocument/2006/relationships/tags" Target="../tags/tag9.xml"/><Relationship Id="rId16" Type="http://schemas.openxmlformats.org/officeDocument/2006/relationships/chart" Target="../charts/chart1.xml"/><Relationship Id="rId1" Type="http://schemas.openxmlformats.org/officeDocument/2006/relationships/vmlDrawing" Target="../drawings/vmlDrawing8.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8.emf"/><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chart" Target="../charts/chart3.xml"/><Relationship Id="rId2" Type="http://schemas.openxmlformats.org/officeDocument/2006/relationships/tags" Target="../tags/tag19.xml"/><Relationship Id="rId16" Type="http://schemas.openxmlformats.org/officeDocument/2006/relationships/oleObject" Target="../embeddings/oleObject9.bin"/><Relationship Id="rId1" Type="http://schemas.openxmlformats.org/officeDocument/2006/relationships/vmlDrawing" Target="../drawings/vmlDrawing9.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notesSlide" Target="../notesSlides/notesSlide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chart" Target="../charts/chart4.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oleObject" Target="../embeddings/oleObject10.bin"/><Relationship Id="rId2" Type="http://schemas.openxmlformats.org/officeDocument/2006/relationships/tags" Target="../tags/tag31.xml"/><Relationship Id="rId16" Type="http://schemas.openxmlformats.org/officeDocument/2006/relationships/notesSlide" Target="../notesSlides/notesSlide3.xml"/><Relationship Id="rId1" Type="http://schemas.openxmlformats.org/officeDocument/2006/relationships/vmlDrawing" Target="../drawings/vmlDrawing10.v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Layout" Target="../slideLayouts/slideLayout10.xml"/><Relationship Id="rId10" Type="http://schemas.openxmlformats.org/officeDocument/2006/relationships/tags" Target="../tags/tag39.xml"/><Relationship Id="rId19" Type="http://schemas.openxmlformats.org/officeDocument/2006/relationships/chart" Target="../charts/chart5.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0.png"/><Relationship Id="rId2" Type="http://schemas.openxmlformats.org/officeDocument/2006/relationships/tags" Target="../tags/tag44.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slideLayout" Target="../slideLayouts/slideLayout10.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chart" Target="../charts/chart6.xml"/><Relationship Id="rId2" Type="http://schemas.openxmlformats.org/officeDocument/2006/relationships/tags" Target="../tags/tag46.xml"/><Relationship Id="rId16" Type="http://schemas.openxmlformats.org/officeDocument/2006/relationships/image" Target="../media/image11.emf"/><Relationship Id="rId1" Type="http://schemas.openxmlformats.org/officeDocument/2006/relationships/vmlDrawing" Target="../drawings/vmlDrawing12.v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oleObject" Target="../embeddings/oleObject12.bin"/><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4" hidden="1"/>
          <p:cNvGraphicFramePr>
            <a:graphicFrameLocks noChangeAspect="1"/>
          </p:cNvGraphicFramePr>
          <p:nvPr>
            <p:custDataLst>
              <p:tags r:id="rId2"/>
            </p:custDataLst>
            <p:extLst>
              <p:ext uri="{D42A27DB-BD31-4B8C-83A1-F6EECF244321}">
                <p14:modId xmlns:p14="http://schemas.microsoft.com/office/powerpoint/2010/main" val="3722007443"/>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74842" name="think-cell Folie" r:id="rId14" imgW="360" imgH="360" progId="TCLayout.ActiveDocument.1">
                  <p:embed/>
                </p:oleObj>
              </mc:Choice>
              <mc:Fallback>
                <p:oleObj name="think-cell Folie" r:id="rId14" imgW="360" imgH="360" progId="TCLayout.ActiveDocument.1">
                  <p:embed/>
                  <p:pic>
                    <p:nvPicPr>
                      <p:cNvPr id="41986" name="Object 4"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7" hidden="1"/>
          <p:cNvSpPr/>
          <p:nvPr>
            <p:custDataLst>
              <p:tags r:id="rId3"/>
            </p:custDataLst>
          </p:nvPr>
        </p:nvSpPr>
        <p:spPr bwMode="auto">
          <a:xfrm>
            <a:off x="152400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fontAlgn="base">
              <a:lnSpc>
                <a:spcPct val="90000"/>
              </a:lnSpc>
              <a:spcBef>
                <a:spcPct val="0"/>
              </a:spcBef>
              <a:spcAft>
                <a:spcPct val="0"/>
              </a:spcAft>
            </a:pPr>
            <a:endParaRPr lang="en-US" sz="16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1991" name="Textplatzhalter 37"/>
          <p:cNvSpPr>
            <a:spLocks noGrp="1"/>
          </p:cNvSpPr>
          <p:nvPr>
            <p:ph type="body" sz="quarter" idx="16"/>
          </p:nvPr>
        </p:nvSpPr>
        <p:spPr/>
        <p:txBody>
          <a:bodyPr/>
          <a:lstStyle/>
          <a:p>
            <a:r>
              <a:rPr lang="de-DE" sz="1600" dirty="0"/>
              <a:t>Betrachtung des Bruttoumsatzes im Januar bis </a:t>
            </a:r>
            <a:r>
              <a:rPr lang="en-US" sz="1600" dirty="0" err="1"/>
              <a:t>Juni</a:t>
            </a:r>
            <a:r>
              <a:rPr lang="de-DE" sz="1600" dirty="0"/>
              <a:t> 2018</a:t>
            </a:r>
          </a:p>
        </p:txBody>
      </p:sp>
      <p:sp>
        <p:nvSpPr>
          <p:cNvPr id="41990" name="TextBox 28"/>
          <p:cNvSpPr>
            <a:spLocks noGrp="1"/>
          </p:cNvSpPr>
          <p:nvPr>
            <p:ph type="title"/>
          </p:nvPr>
        </p:nvSpPr>
        <p:spPr/>
        <p:txBody>
          <a:bodyPr/>
          <a:lstStyle/>
          <a:p>
            <a:r>
              <a:rPr lang="de-DE" sz="2000" dirty="0"/>
              <a:t>Abbildung </a:t>
            </a:r>
            <a:r>
              <a:rPr lang="de-DE" sz="2000"/>
              <a:t>1: Dreifach </a:t>
            </a:r>
            <a:r>
              <a:rPr lang="de-DE" sz="2000" dirty="0"/>
              <a:t>höheres Umsatzwachstum im Klinik- als im </a:t>
            </a:r>
            <a:r>
              <a:rPr lang="de-DE" sz="2000"/>
              <a:t>Apothekenmarkt des</a:t>
            </a:r>
            <a:br>
              <a:rPr lang="de-DE" sz="2000"/>
            </a:br>
            <a:r>
              <a:rPr lang="de-DE" sz="2000"/>
              <a:t>1</a:t>
            </a:r>
            <a:r>
              <a:rPr lang="de-DE" sz="2000" dirty="0"/>
              <a:t>. Halbjahres 2018</a:t>
            </a:r>
            <a:endParaRPr lang="en-US" sz="2000" dirty="0"/>
          </a:p>
        </p:txBody>
      </p:sp>
      <p:sp>
        <p:nvSpPr>
          <p:cNvPr id="41998" name="Textfeld 114"/>
          <p:cNvSpPr txBox="1">
            <a:spLocks noChangeArrowheads="1"/>
          </p:cNvSpPr>
          <p:nvPr/>
        </p:nvSpPr>
        <p:spPr bwMode="auto">
          <a:xfrm>
            <a:off x="4216400" y="4468656"/>
            <a:ext cx="99242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600" dirty="0">
                <a:latin typeface="Arial" panose="020B0604020202020204" pitchFamily="34" charset="0"/>
                <a:ea typeface="ＭＳ Ｐゴシック" charset="-128"/>
                <a:cs typeface="Arial" panose="020B0604020202020204" pitchFamily="34" charset="0"/>
                <a:sym typeface="Arial" panose="020B0604020202020204" pitchFamily="34" charset="0"/>
              </a:rPr>
              <a:t>+15,0 %</a:t>
            </a:r>
          </a:p>
        </p:txBody>
      </p:sp>
      <p:sp>
        <p:nvSpPr>
          <p:cNvPr id="117" name="Rectangle 3"/>
          <p:cNvSpPr txBox="1">
            <a:spLocks noChangeArrowheads="1"/>
          </p:cNvSpPr>
          <p:nvPr/>
        </p:nvSpPr>
        <p:spPr bwMode="auto">
          <a:xfrm>
            <a:off x="2625725" y="3236914"/>
            <a:ext cx="1525588" cy="276999"/>
          </a:xfrm>
          <a:prstGeom prst="rect">
            <a:avLst/>
          </a:prstGeom>
          <a:noFill/>
          <a:ln w="9525">
            <a:noFill/>
            <a:miter lim="800000"/>
            <a:headEnd/>
            <a:tailEnd/>
          </a:ln>
          <a:effectLst/>
        </p:spPr>
        <p:txBody>
          <a:bodyPr wrap="none" lIns="0" tIns="0" rIns="0" bIns="0">
            <a:spAutoFit/>
          </a:bodyPr>
          <a:lstStyle/>
          <a:p>
            <a:pPr algn="ctr" fontAlgn="base">
              <a:spcBef>
                <a:spcPct val="0"/>
              </a:spcBef>
              <a:spcAft>
                <a:spcPct val="0"/>
              </a:spcAft>
              <a:buClr>
                <a:srgbClr val="69C0C9"/>
              </a:buClr>
              <a:defRPr/>
            </a:pPr>
            <a:r>
              <a:rPr lang="de-DE"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21,6 Mrd. Euro</a:t>
            </a:r>
          </a:p>
        </p:txBody>
      </p:sp>
      <p:sp>
        <p:nvSpPr>
          <p:cNvPr id="118" name="Rectangle 4"/>
          <p:cNvSpPr txBox="1">
            <a:spLocks noChangeArrowheads="1"/>
          </p:cNvSpPr>
          <p:nvPr/>
        </p:nvSpPr>
        <p:spPr bwMode="auto">
          <a:xfrm>
            <a:off x="7836955" y="3236914"/>
            <a:ext cx="1423467" cy="276999"/>
          </a:xfrm>
          <a:prstGeom prst="rect">
            <a:avLst/>
          </a:prstGeom>
          <a:noFill/>
          <a:ln w="9525">
            <a:noFill/>
            <a:miter lim="800000"/>
            <a:headEnd/>
            <a:tailEnd/>
          </a:ln>
          <a:effectLst/>
        </p:spPr>
        <p:txBody>
          <a:bodyPr wrap="none" lIns="0" tIns="0" rIns="0" bIns="0">
            <a:spAutoFit/>
          </a:bodyPr>
          <a:lstStyle/>
          <a:p>
            <a:pPr algn="ctr" fontAlgn="base">
              <a:spcBef>
                <a:spcPct val="0"/>
              </a:spcBef>
              <a:spcAft>
                <a:spcPct val="0"/>
              </a:spcAft>
              <a:buClr>
                <a:srgbClr val="69C0C9"/>
              </a:buClr>
              <a:defRPr/>
            </a:pPr>
            <a:r>
              <a:rPr lang="de-DE"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49,1 Mrd. ZE*</a:t>
            </a:r>
          </a:p>
        </p:txBody>
      </p:sp>
      <p:sp>
        <p:nvSpPr>
          <p:cNvPr id="119" name="Rectangle 3"/>
          <p:cNvSpPr txBox="1">
            <a:spLocks noChangeArrowheads="1"/>
          </p:cNvSpPr>
          <p:nvPr/>
        </p:nvSpPr>
        <p:spPr bwMode="auto">
          <a:xfrm>
            <a:off x="4151784" y="2473085"/>
            <a:ext cx="873637" cy="307777"/>
          </a:xfrm>
          <a:prstGeom prst="rect">
            <a:avLst/>
          </a:prstGeom>
          <a:noFill/>
          <a:ln w="9525">
            <a:noFill/>
            <a:miter lim="800000"/>
            <a:headEnd/>
            <a:tailEnd/>
          </a:ln>
          <a:effectLst/>
        </p:spPr>
        <p:txBody>
          <a:bodyPr wrap="none" lIns="0" tIns="0" rIns="0" bIns="0">
            <a:spAutoFit/>
          </a:bodyPr>
          <a:lstStyle/>
          <a:p>
            <a:pPr algn="r" fontAlgn="base">
              <a:spcBef>
                <a:spcPct val="0"/>
              </a:spcBef>
              <a:spcAft>
                <a:spcPct val="0"/>
              </a:spcAft>
              <a:buClr>
                <a:srgbClr val="69C0C9"/>
              </a:buClr>
              <a:defRPr/>
            </a:pPr>
            <a:r>
              <a:rPr lang="de-DE" sz="2000" b="1" kern="0" dirty="0">
                <a:latin typeface="Arial" panose="020B0604020202020204" pitchFamily="34" charset="0"/>
                <a:ea typeface="ＭＳ Ｐゴシック" charset="-128"/>
                <a:cs typeface="Arial" panose="020B0604020202020204" pitchFamily="34" charset="0"/>
                <a:sym typeface="Arial" panose="020B0604020202020204" pitchFamily="34" charset="0"/>
              </a:rPr>
              <a:t>+6,5 % </a:t>
            </a:r>
          </a:p>
        </p:txBody>
      </p:sp>
      <p:sp>
        <p:nvSpPr>
          <p:cNvPr id="121" name="Rectangle 4"/>
          <p:cNvSpPr txBox="1">
            <a:spLocks noChangeArrowheads="1"/>
          </p:cNvSpPr>
          <p:nvPr/>
        </p:nvSpPr>
        <p:spPr bwMode="auto">
          <a:xfrm>
            <a:off x="9258772" y="2473085"/>
            <a:ext cx="803105" cy="307777"/>
          </a:xfrm>
          <a:prstGeom prst="rect">
            <a:avLst/>
          </a:prstGeom>
          <a:noFill/>
          <a:ln w="9525">
            <a:noFill/>
            <a:miter lim="800000"/>
            <a:headEnd/>
            <a:tailEnd/>
          </a:ln>
          <a:effectLst/>
        </p:spPr>
        <p:txBody>
          <a:bodyPr wrap="none" lIns="0" tIns="0" rIns="0" bIns="0">
            <a:spAutoFit/>
          </a:bodyPr>
          <a:lstStyle/>
          <a:p>
            <a:pPr algn="r" fontAlgn="base">
              <a:spcBef>
                <a:spcPct val="0"/>
              </a:spcBef>
              <a:spcAft>
                <a:spcPct val="0"/>
              </a:spcAft>
              <a:buClr>
                <a:srgbClr val="69C0C9"/>
              </a:buClr>
              <a:defRPr/>
            </a:pPr>
            <a:r>
              <a:rPr lang="de-DE" sz="2000" b="1" kern="0" dirty="0">
                <a:latin typeface="Arial" panose="020B0604020202020204" pitchFamily="34" charset="0"/>
                <a:ea typeface="ＭＳ Ｐゴシック" charset="-128"/>
                <a:cs typeface="Arial" panose="020B0604020202020204" pitchFamily="34" charset="0"/>
                <a:sym typeface="Arial" panose="020B0604020202020204" pitchFamily="34" charset="0"/>
              </a:rPr>
              <a:t>+1,7 %</a:t>
            </a:r>
          </a:p>
        </p:txBody>
      </p:sp>
      <p:graphicFrame>
        <p:nvGraphicFramePr>
          <p:cNvPr id="62" name="Chart 3">
            <a:extLst>
              <a:ext uri="{FF2B5EF4-FFF2-40B4-BE49-F238E27FC236}">
                <a16:creationId xmlns:a16="http://schemas.microsoft.com/office/drawing/2014/main" id="{772EDBD9-A3ED-43C8-9F24-1A0AEB1AD660}"/>
              </a:ext>
            </a:extLst>
          </p:cNvPr>
          <p:cNvGraphicFramePr/>
          <p:nvPr>
            <p:custDataLst>
              <p:tags r:id="rId4"/>
            </p:custDataLst>
            <p:extLst>
              <p:ext uri="{D42A27DB-BD31-4B8C-83A1-F6EECF244321}">
                <p14:modId xmlns:p14="http://schemas.microsoft.com/office/powerpoint/2010/main" val="3341976007"/>
              </p:ext>
            </p:extLst>
          </p:nvPr>
        </p:nvGraphicFramePr>
        <p:xfrm>
          <a:off x="1920875" y="3895725"/>
          <a:ext cx="2935288" cy="1803400"/>
        </p:xfrm>
        <a:graphic>
          <a:graphicData uri="http://schemas.openxmlformats.org/drawingml/2006/chart">
            <c:chart xmlns:c="http://schemas.openxmlformats.org/drawingml/2006/chart" xmlns:r="http://schemas.openxmlformats.org/officeDocument/2006/relationships" r:id="rId16"/>
          </a:graphicData>
        </a:graphic>
      </p:graphicFrame>
      <p:sp>
        <p:nvSpPr>
          <p:cNvPr id="56" name="Rectangle 55"/>
          <p:cNvSpPr>
            <a:spLocks noGrp="1" noChangeArrowheads="1"/>
          </p:cNvSpPr>
          <p:nvPr>
            <p:custDataLst>
              <p:tags r:id="rId5"/>
            </p:custDataLst>
          </p:nvPr>
        </p:nvSpPr>
        <p:spPr bwMode="auto">
          <a:xfrm>
            <a:off x="4192588" y="4235450"/>
            <a:ext cx="482600" cy="2444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5C52BBDB-9EB0-46A1-9AFC-FAC109436851}" type="datetime'''''''''''K''''''l''''''''''''i''''nik'''''''''''''''">
              <a:rPr lang="en-US" altLang="en-US" sz="1600">
                <a:sym typeface="Arial" panose="020B0604020202020204" pitchFamily="34" charset="0"/>
              </a:rPr>
              <a:pPr marL="0" indent="0">
                <a:spcBef>
                  <a:spcPct val="0"/>
                </a:spcBef>
                <a:buNone/>
              </a:pPr>
              <a:t>Klinik</a:t>
            </a:fld>
            <a:endParaRPr lang="en-US" sz="1600" dirty="0">
              <a:sym typeface="Arial" panose="020B0604020202020204" pitchFamily="34" charset="0"/>
            </a:endParaRPr>
          </a:p>
        </p:txBody>
      </p:sp>
      <p:sp>
        <p:nvSpPr>
          <p:cNvPr id="55" name="Rectangle 54"/>
          <p:cNvSpPr>
            <a:spLocks noGrp="1" noChangeArrowheads="1"/>
          </p:cNvSpPr>
          <p:nvPr>
            <p:custDataLst>
              <p:tags r:id="rId6"/>
            </p:custDataLst>
          </p:nvPr>
        </p:nvSpPr>
        <p:spPr bwMode="auto">
          <a:xfrm>
            <a:off x="1725613" y="5113338"/>
            <a:ext cx="857250" cy="2444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r">
              <a:spcBef>
                <a:spcPct val="0"/>
              </a:spcBef>
              <a:buNone/>
            </a:pPr>
            <a:fld id="{97A2B98E-EC77-4D60-B6D7-E4380DB07CB2}" type="datetime'''''''''''Ap''''''ot''he''''''''''''''''''k''''''''e'''''''''">
              <a:rPr lang="en-US" altLang="en-US" sz="1600">
                <a:sym typeface="Arial" panose="020B0604020202020204" pitchFamily="34" charset="0"/>
              </a:rPr>
              <a:pPr marL="0" indent="0" algn="r">
                <a:spcBef>
                  <a:spcPct val="0"/>
                </a:spcBef>
                <a:buNone/>
              </a:pPr>
              <a:t>Apotheke</a:t>
            </a:fld>
            <a:endParaRPr lang="en-US" sz="1600" dirty="0">
              <a:sym typeface="Arial" panose="020B0604020202020204" pitchFamily="34" charset="0"/>
            </a:endParaRPr>
          </a:p>
        </p:txBody>
      </p:sp>
      <p:graphicFrame>
        <p:nvGraphicFramePr>
          <p:cNvPr id="63" name="Chart 3">
            <a:extLst>
              <a:ext uri="{FF2B5EF4-FFF2-40B4-BE49-F238E27FC236}">
                <a16:creationId xmlns:a16="http://schemas.microsoft.com/office/drawing/2014/main" id="{8D1D0574-ADCB-4FC0-AF23-7BFE1B29CEB7}"/>
              </a:ext>
            </a:extLst>
          </p:cNvPr>
          <p:cNvGraphicFramePr/>
          <p:nvPr>
            <p:custDataLst>
              <p:tags r:id="rId7"/>
            </p:custDataLst>
            <p:extLst>
              <p:ext uri="{D42A27DB-BD31-4B8C-83A1-F6EECF244321}">
                <p14:modId xmlns:p14="http://schemas.microsoft.com/office/powerpoint/2010/main" val="1379998001"/>
              </p:ext>
            </p:extLst>
          </p:nvPr>
        </p:nvGraphicFramePr>
        <p:xfrm>
          <a:off x="7081838" y="3906838"/>
          <a:ext cx="2935287" cy="1781175"/>
        </p:xfrm>
        <a:graphic>
          <a:graphicData uri="http://schemas.openxmlformats.org/drawingml/2006/chart">
            <c:chart xmlns:c="http://schemas.openxmlformats.org/drawingml/2006/chart" xmlns:r="http://schemas.openxmlformats.org/officeDocument/2006/relationships" r:id="rId17"/>
          </a:graphicData>
        </a:graphic>
      </p:graphicFrame>
      <p:cxnSp>
        <p:nvCxnSpPr>
          <p:cNvPr id="15" name="Straight Connector 14">
            <a:extLst>
              <a:ext uri="{FF2B5EF4-FFF2-40B4-BE49-F238E27FC236}">
                <a16:creationId xmlns:a16="http://schemas.microsoft.com/office/drawing/2014/main" id="{0BAD1B6E-87E3-4065-90E4-E3EFAD6DBEE2}"/>
              </a:ext>
            </a:extLst>
          </p:cNvPr>
          <p:cNvCxnSpPr>
            <a:cxnSpLocks/>
          </p:cNvCxnSpPr>
          <p:nvPr>
            <p:custDataLst>
              <p:tags r:id="rId8"/>
            </p:custDataLst>
          </p:nvPr>
        </p:nvCxnSpPr>
        <p:spPr bwMode="white">
          <a:xfrm>
            <a:off x="8548687" y="4797425"/>
            <a:ext cx="808038"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9"/>
            </p:custDataLst>
          </p:nvPr>
        </p:nvCxnSpPr>
        <p:spPr bwMode="white">
          <a:xfrm flipV="1">
            <a:off x="8548688" y="4379913"/>
            <a:ext cx="692150" cy="417513"/>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0"/>
          <p:cNvSpPr>
            <a:spLocks noGrp="1" noChangeArrowheads="1"/>
          </p:cNvSpPr>
          <p:nvPr>
            <p:custDataLst>
              <p:tags r:id="rId10"/>
            </p:custDataLst>
          </p:nvPr>
        </p:nvSpPr>
        <p:spPr bwMode="auto">
          <a:xfrm>
            <a:off x="6846888" y="4938713"/>
            <a:ext cx="857250" cy="2444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r">
              <a:spcBef>
                <a:spcPct val="0"/>
              </a:spcBef>
              <a:buNone/>
            </a:pPr>
            <a:fld id="{27D40A65-9309-4912-9F36-875A89E3E0F6}" type="datetime'''''A''''''p''o''''''''''''''''''''''t''''''he''k''''''e'''">
              <a:rPr lang="en-US" altLang="en-US" sz="1600">
                <a:sym typeface="Arial" panose="020B0604020202020204" pitchFamily="34" charset="0"/>
              </a:rPr>
              <a:pPr marL="0" indent="0" algn="r">
                <a:spcBef>
                  <a:spcPct val="0"/>
                </a:spcBef>
                <a:buNone/>
              </a:pPr>
              <a:t>Apotheke</a:t>
            </a:fld>
            <a:endParaRPr lang="en-US" sz="1600" dirty="0">
              <a:sym typeface="Arial" panose="020B0604020202020204" pitchFamily="34" charset="0"/>
            </a:endParaRPr>
          </a:p>
        </p:txBody>
      </p:sp>
      <p:sp>
        <p:nvSpPr>
          <p:cNvPr id="52" name="Rectangle 51"/>
          <p:cNvSpPr>
            <a:spLocks noGrp="1" noChangeArrowheads="1"/>
          </p:cNvSpPr>
          <p:nvPr>
            <p:custDataLst>
              <p:tags r:id="rId11"/>
            </p:custDataLst>
          </p:nvPr>
        </p:nvSpPr>
        <p:spPr bwMode="auto">
          <a:xfrm>
            <a:off x="9394825" y="4413250"/>
            <a:ext cx="482600" cy="2444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5FCE776B-7A46-4107-BAA6-8A3549559628}" type="datetime'''''''''''''''''''''''K''''''''l''''i''n''''ik'''''''''''''">
              <a:rPr lang="en-US" altLang="en-US" sz="1600">
                <a:sym typeface="Arial" panose="020B0604020202020204" pitchFamily="34" charset="0"/>
              </a:rPr>
              <a:pPr marL="0" indent="0">
                <a:spcBef>
                  <a:spcPct val="0"/>
                </a:spcBef>
                <a:buNone/>
              </a:pPr>
              <a:t>Klinik</a:t>
            </a:fld>
            <a:endParaRPr lang="en-US" sz="1600" dirty="0">
              <a:sym typeface="Arial" panose="020B0604020202020204" pitchFamily="34" charset="0"/>
            </a:endParaRPr>
          </a:p>
        </p:txBody>
      </p:sp>
      <p:sp>
        <p:nvSpPr>
          <p:cNvPr id="42008" name="Textfeld 158"/>
          <p:cNvSpPr txBox="1">
            <a:spLocks noChangeArrowheads="1"/>
          </p:cNvSpPr>
          <p:nvPr/>
        </p:nvSpPr>
        <p:spPr bwMode="auto">
          <a:xfrm>
            <a:off x="9493083" y="4391025"/>
            <a:ext cx="779381" cy="584775"/>
          </a:xfrm>
          <a:prstGeom prst="rect">
            <a:avLst/>
          </a:prstGeom>
          <a:noFill/>
          <a:ln w="9525">
            <a:noFill/>
            <a:miter lim="800000"/>
            <a:headEnd/>
            <a:tailEnd/>
          </a:ln>
        </p:spPr>
        <p:txBody>
          <a:bodyPr wrap="none">
            <a:spAutoFit/>
          </a:bodyPr>
          <a:lstStyle/>
          <a:p>
            <a:pPr algn="ctr" fontAlgn="base">
              <a:spcBef>
                <a:spcPct val="0"/>
              </a:spcBef>
              <a:spcAft>
                <a:spcPct val="0"/>
              </a:spcAft>
            </a:pPr>
            <a:endParaRPr lang="de-DE" sz="1600" dirty="0">
              <a:latin typeface="Arial" panose="020B0604020202020204" pitchFamily="34" charset="0"/>
              <a:ea typeface="ＭＳ Ｐゴシック" charset="-128"/>
              <a:cs typeface="Arial" panose="020B0604020202020204" pitchFamily="34" charset="0"/>
              <a:sym typeface="Arial" panose="020B0604020202020204" pitchFamily="34" charset="0"/>
            </a:endParaRPr>
          </a:p>
          <a:p>
            <a:pPr algn="ctr" fontAlgn="base">
              <a:spcBef>
                <a:spcPct val="0"/>
              </a:spcBef>
              <a:spcAft>
                <a:spcPct val="0"/>
              </a:spcAft>
            </a:pPr>
            <a:r>
              <a:rPr lang="de-DE" sz="1600" dirty="0">
                <a:latin typeface="Arial" panose="020B0604020202020204" pitchFamily="34" charset="0"/>
                <a:ea typeface="ＭＳ Ｐゴシック" charset="-128"/>
                <a:cs typeface="Arial" panose="020B0604020202020204" pitchFamily="34" charset="0"/>
                <a:sym typeface="Arial" panose="020B0604020202020204" pitchFamily="34" charset="0"/>
              </a:rPr>
              <a:t>-1,2 %</a:t>
            </a:r>
          </a:p>
        </p:txBody>
      </p:sp>
      <p:sp>
        <p:nvSpPr>
          <p:cNvPr id="167" name="Geschweifte Klammer links 166"/>
          <p:cNvSpPr/>
          <p:nvPr/>
        </p:nvSpPr>
        <p:spPr>
          <a:xfrm rot="5400000">
            <a:off x="3233836" y="2884587"/>
            <a:ext cx="307777" cy="1933575"/>
          </a:xfrm>
          <a:prstGeom prst="leftBrace">
            <a:avLst>
              <a:gd name="adj1" fmla="val 0"/>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de-DE">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70" name="Geschweifte Klammer links 169"/>
          <p:cNvSpPr/>
          <p:nvPr/>
        </p:nvSpPr>
        <p:spPr>
          <a:xfrm rot="5400000">
            <a:off x="8394800" y="2884588"/>
            <a:ext cx="307776" cy="1933575"/>
          </a:xfrm>
          <a:prstGeom prst="leftBrace">
            <a:avLst>
              <a:gd name="adj1" fmla="val 0"/>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de-DE">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TextBox 2"/>
          <p:cNvSpPr txBox="1"/>
          <p:nvPr/>
        </p:nvSpPr>
        <p:spPr>
          <a:xfrm>
            <a:off x="1816100" y="5302966"/>
            <a:ext cx="101640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+5,2%</a:t>
            </a:r>
          </a:p>
        </p:txBody>
      </p:sp>
      <p:sp>
        <p:nvSpPr>
          <p:cNvPr id="4" name="TextBox 3"/>
          <p:cNvSpPr txBox="1"/>
          <p:nvPr/>
        </p:nvSpPr>
        <p:spPr>
          <a:xfrm>
            <a:off x="6918325" y="5193557"/>
            <a:ext cx="86846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+2,0%</a:t>
            </a:r>
          </a:p>
        </p:txBody>
      </p:sp>
      <p:sp>
        <p:nvSpPr>
          <p:cNvPr id="39" name="Text Box 5"/>
          <p:cNvSpPr txBox="1">
            <a:spLocks noChangeArrowheads="1"/>
          </p:cNvSpPr>
          <p:nvPr/>
        </p:nvSpPr>
        <p:spPr bwMode="auto">
          <a:xfrm>
            <a:off x="361950" y="5763841"/>
            <a:ext cx="8967536" cy="782265"/>
          </a:xfrm>
          <a:prstGeom prst="rect">
            <a:avLst/>
          </a:prstGeom>
          <a:noFill/>
          <a:ln w="9525">
            <a:noFill/>
            <a:miter lim="800000"/>
            <a:headEnd/>
            <a:tailEnd/>
          </a:ln>
        </p:spPr>
        <p:txBody>
          <a:bodyPr wrap="square" lIns="0" tIns="0" rIns="0" bIns="0" anchor="b" anchorCtr="0">
            <a:spAutoFit/>
          </a:bodyPr>
          <a:lstStyle/>
          <a:p>
            <a:pPr fontAlgn="base">
              <a:spcBef>
                <a:spcPts val="1300"/>
              </a:spcBef>
              <a:spcAft>
                <a:spcPct val="0"/>
              </a:spcAft>
              <a:buClr>
                <a:srgbClr val="25B4FF"/>
              </a:buClr>
              <a:defRPr/>
            </a:pP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ZE: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Zähleinheiten</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Tabletten</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Portionsbeutel</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Injektionen</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usw</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p>
          <a:p>
            <a:pPr fontAlgn="base">
              <a:spcBef>
                <a:spcPts val="1300"/>
              </a:spcBef>
              <a:spcAft>
                <a:spcPct val="0"/>
              </a:spcAft>
              <a:buClr>
                <a:srgbClr val="25B4FF"/>
              </a:buClr>
              <a:defRPr/>
            </a:pP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Quelle: IMS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Dataview</a:t>
            </a:r>
            <a:r>
              <a:rPr lang="en-US" sz="1000" kern="0" baseline="3000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AMV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Datenbank</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GPI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Krankenhausindex</a:t>
            </a:r>
            <a:r>
              <a:rPr lang="en-US" sz="1000" kern="0" baseline="3000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DKM</a:t>
            </a:r>
            <a:r>
              <a:rPr lang="en-US" sz="1000" kern="0" baseline="3000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IMS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PharmaScope</a:t>
            </a:r>
            <a:r>
              <a:rPr lang="en-US" sz="1000" kern="0" baseline="3000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National,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Apothekenumsatz</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inkl</a:t>
            </a:r>
            <a: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 </a:t>
            </a:r>
            <a:r>
              <a:rPr lang="en-US" sz="1000" kern="0" dirty="0" err="1">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t>Impfstoffe</a:t>
            </a:r>
            <a:b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br>
            <a:br>
              <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rPr>
            </a:br>
            <a:endParaRPr lang="en-US" sz="1000" kern="0" dirty="0">
              <a:solidFill>
                <a:srgbClr val="000000"/>
              </a:solidFill>
              <a:latin typeface="Arial" panose="020B0604020202020204" pitchFamily="34" charset="0"/>
              <a:ea typeface="ＭＳ Ｐゴシック" charset="-128"/>
              <a:cs typeface="Arial" panose="020B0604020202020204" pitchFamily="34" charset="0"/>
              <a:sym typeface="Arial" panose="020B0604020202020204" pitchFamily="34" charset="0"/>
            </a:endParaRPr>
          </a:p>
        </p:txBody>
      </p:sp>
      <p:sp>
        <p:nvSpPr>
          <p:cNvPr id="44" name="Rectangle 3">
            <a:extLst>
              <a:ext uri="{FF2B5EF4-FFF2-40B4-BE49-F238E27FC236}">
                <a16:creationId xmlns:a16="http://schemas.microsoft.com/office/drawing/2014/main" id="{742B0057-A385-4B20-A636-C177F5E788F2}"/>
              </a:ext>
            </a:extLst>
          </p:cNvPr>
          <p:cNvSpPr txBox="1">
            <a:spLocks noChangeArrowheads="1"/>
          </p:cNvSpPr>
          <p:nvPr/>
        </p:nvSpPr>
        <p:spPr bwMode="auto">
          <a:xfrm>
            <a:off x="2840038" y="1619508"/>
            <a:ext cx="1096963" cy="369332"/>
          </a:xfrm>
          <a:prstGeom prst="rect">
            <a:avLst/>
          </a:prstGeom>
          <a:noFill/>
          <a:ln w="9525">
            <a:noFill/>
            <a:miter lim="800000"/>
            <a:headEnd/>
            <a:tailEnd/>
          </a:ln>
          <a:effectLst/>
        </p:spPr>
        <p:txBody>
          <a:bodyPr wrap="none" lIns="0" tIns="0" rIns="0" bIns="0">
            <a:spAutoFit/>
          </a:bodyPr>
          <a:lstStyle/>
          <a:p>
            <a:pPr algn="ctr" fontAlgn="base">
              <a:spcBef>
                <a:spcPct val="0"/>
              </a:spcBef>
              <a:spcAft>
                <a:spcPct val="0"/>
              </a:spcAft>
              <a:buClr>
                <a:srgbClr val="69C0C9"/>
              </a:buClr>
              <a:defRPr/>
            </a:pPr>
            <a:r>
              <a:rPr lang="de-DE" sz="2400" b="1" kern="0" dirty="0">
                <a:solidFill>
                  <a:schemeClr val="accent2"/>
                </a:solidFill>
                <a:ea typeface="ＭＳ Ｐゴシック" charset="-128"/>
                <a:cs typeface="Arial" panose="020B0604020202020204" pitchFamily="34" charset="0"/>
                <a:sym typeface="Arial" panose="020B0604020202020204" pitchFamily="34" charset="0"/>
              </a:rPr>
              <a:t>Umsatz</a:t>
            </a:r>
            <a:endParaRPr lang="de-DE" sz="2400" kern="0" dirty="0">
              <a:solidFill>
                <a:schemeClr val="accent2"/>
              </a:solidFill>
              <a:ea typeface="ＭＳ Ｐゴシック" charset="-128"/>
              <a:cs typeface="Arial" panose="020B0604020202020204" pitchFamily="34" charset="0"/>
              <a:sym typeface="Arial" panose="020B0604020202020204" pitchFamily="34" charset="0"/>
            </a:endParaRPr>
          </a:p>
        </p:txBody>
      </p:sp>
      <p:sp>
        <p:nvSpPr>
          <p:cNvPr id="45" name="Rectangle 4">
            <a:extLst>
              <a:ext uri="{FF2B5EF4-FFF2-40B4-BE49-F238E27FC236}">
                <a16:creationId xmlns:a16="http://schemas.microsoft.com/office/drawing/2014/main" id="{13BBF0C8-5CB9-451B-8466-0E6D073AA446}"/>
              </a:ext>
            </a:extLst>
          </p:cNvPr>
          <p:cNvSpPr txBox="1">
            <a:spLocks noChangeArrowheads="1"/>
          </p:cNvSpPr>
          <p:nvPr/>
        </p:nvSpPr>
        <p:spPr bwMode="auto">
          <a:xfrm>
            <a:off x="8043863" y="1619508"/>
            <a:ext cx="1009650" cy="369332"/>
          </a:xfrm>
          <a:prstGeom prst="rect">
            <a:avLst/>
          </a:prstGeom>
          <a:noFill/>
          <a:ln w="9525">
            <a:noFill/>
            <a:miter lim="800000"/>
            <a:headEnd/>
            <a:tailEnd/>
          </a:ln>
          <a:effectLst/>
        </p:spPr>
        <p:txBody>
          <a:bodyPr wrap="none" lIns="0" tIns="0" rIns="0" bIns="0">
            <a:spAutoFit/>
          </a:bodyPr>
          <a:lstStyle/>
          <a:p>
            <a:pPr algn="ctr" fontAlgn="base">
              <a:spcBef>
                <a:spcPct val="0"/>
              </a:spcBef>
              <a:spcAft>
                <a:spcPct val="0"/>
              </a:spcAft>
              <a:buClr>
                <a:srgbClr val="69C0C9"/>
              </a:buClr>
              <a:defRPr/>
            </a:pPr>
            <a:r>
              <a:rPr lang="de-DE" sz="2400" b="1" kern="0" dirty="0">
                <a:solidFill>
                  <a:schemeClr val="accent4"/>
                </a:solidFill>
                <a:ea typeface="ＭＳ Ｐゴシック" charset="-128"/>
                <a:cs typeface="Arial" panose="020B0604020202020204" pitchFamily="34" charset="0"/>
                <a:sym typeface="Arial" panose="020B0604020202020204" pitchFamily="34" charset="0"/>
              </a:rPr>
              <a:t>Absatz</a:t>
            </a:r>
            <a:endParaRPr lang="de-DE" sz="2400" kern="0" dirty="0">
              <a:solidFill>
                <a:schemeClr val="accent4"/>
              </a:solidFill>
              <a:ea typeface="ＭＳ Ｐゴシック" charset="-128"/>
              <a:cs typeface="Arial" panose="020B0604020202020204" pitchFamily="34" charset="0"/>
              <a:sym typeface="Arial" panose="020B0604020202020204" pitchFamily="34" charset="0"/>
            </a:endParaRPr>
          </a:p>
        </p:txBody>
      </p:sp>
      <p:grpSp>
        <p:nvGrpSpPr>
          <p:cNvPr id="48" name="Group 30">
            <a:extLst>
              <a:ext uri="{FF2B5EF4-FFF2-40B4-BE49-F238E27FC236}">
                <a16:creationId xmlns:a16="http://schemas.microsoft.com/office/drawing/2014/main" id="{01F8A462-EC2A-4278-8532-B2708693E9DB}"/>
              </a:ext>
            </a:extLst>
          </p:cNvPr>
          <p:cNvGrpSpPr/>
          <p:nvPr/>
        </p:nvGrpSpPr>
        <p:grpSpPr>
          <a:xfrm>
            <a:off x="2936875" y="2268741"/>
            <a:ext cx="903288" cy="716465"/>
            <a:chOff x="-4603750" y="1349375"/>
            <a:chExt cx="4327525" cy="3435350"/>
          </a:xfrm>
          <a:solidFill>
            <a:schemeClr val="accent2"/>
          </a:solidFill>
        </p:grpSpPr>
        <p:sp>
          <p:nvSpPr>
            <p:cNvPr id="49" name="Freeform 31">
              <a:extLst>
                <a:ext uri="{FF2B5EF4-FFF2-40B4-BE49-F238E27FC236}">
                  <a16:creationId xmlns:a16="http://schemas.microsoft.com/office/drawing/2014/main" id="{D9E957B3-D6AA-485B-B918-EEAE9CF9627A}"/>
                </a:ext>
              </a:extLst>
            </p:cNvPr>
            <p:cNvSpPr>
              <a:spLocks/>
            </p:cNvSpPr>
            <p:nvPr/>
          </p:nvSpPr>
          <p:spPr bwMode="auto">
            <a:xfrm>
              <a:off x="-4603750" y="1533525"/>
              <a:ext cx="3248025" cy="3251200"/>
            </a:xfrm>
            <a:custGeom>
              <a:avLst/>
              <a:gdLst>
                <a:gd name="T0" fmla="*/ 1932 w 2046"/>
                <a:gd name="T1" fmla="*/ 1934 h 2048"/>
                <a:gd name="T2" fmla="*/ 114 w 2046"/>
                <a:gd name="T3" fmla="*/ 1934 h 2048"/>
                <a:gd name="T4" fmla="*/ 114 w 2046"/>
                <a:gd name="T5" fmla="*/ 114 h 2048"/>
                <a:gd name="T6" fmla="*/ 277 w 2046"/>
                <a:gd name="T7" fmla="*/ 114 h 2048"/>
                <a:gd name="T8" fmla="*/ 277 w 2046"/>
                <a:gd name="T9" fmla="*/ 0 h 2048"/>
                <a:gd name="T10" fmla="*/ 0 w 2046"/>
                <a:gd name="T11" fmla="*/ 0 h 2048"/>
                <a:gd name="T12" fmla="*/ 0 w 2046"/>
                <a:gd name="T13" fmla="*/ 2048 h 2048"/>
                <a:gd name="T14" fmla="*/ 2046 w 2046"/>
                <a:gd name="T15" fmla="*/ 2048 h 2048"/>
                <a:gd name="T16" fmla="*/ 2046 w 2046"/>
                <a:gd name="T17" fmla="*/ 1730 h 2048"/>
                <a:gd name="T18" fmla="*/ 1932 w 2046"/>
                <a:gd name="T19" fmla="*/ 1730 h 2048"/>
                <a:gd name="T20" fmla="*/ 1932 w 2046"/>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8">
                  <a:moveTo>
                    <a:pt x="1932" y="1934"/>
                  </a:moveTo>
                  <a:lnTo>
                    <a:pt x="114" y="1934"/>
                  </a:lnTo>
                  <a:lnTo>
                    <a:pt x="114" y="114"/>
                  </a:lnTo>
                  <a:lnTo>
                    <a:pt x="277" y="114"/>
                  </a:lnTo>
                  <a:lnTo>
                    <a:pt x="277" y="0"/>
                  </a:lnTo>
                  <a:lnTo>
                    <a:pt x="0" y="0"/>
                  </a:lnTo>
                  <a:lnTo>
                    <a:pt x="0" y="2048"/>
                  </a:lnTo>
                  <a:lnTo>
                    <a:pt x="2046" y="2048"/>
                  </a:lnTo>
                  <a:lnTo>
                    <a:pt x="2046" y="1730"/>
                  </a:lnTo>
                  <a:lnTo>
                    <a:pt x="1932" y="1730"/>
                  </a:lnTo>
                  <a:lnTo>
                    <a:pt x="1932"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0" name="Freeform 32">
              <a:extLst>
                <a:ext uri="{FF2B5EF4-FFF2-40B4-BE49-F238E27FC236}">
                  <a16:creationId xmlns:a16="http://schemas.microsoft.com/office/drawing/2014/main" id="{FED213ED-F0FA-40F8-A307-BC2CFBADA70A}"/>
                </a:ext>
              </a:extLst>
            </p:cNvPr>
            <p:cNvSpPr>
              <a:spLocks noEditPoints="1"/>
            </p:cNvSpPr>
            <p:nvPr/>
          </p:nvSpPr>
          <p:spPr bwMode="auto">
            <a:xfrm>
              <a:off x="-4021138" y="2052638"/>
              <a:ext cx="3052763" cy="1911350"/>
            </a:xfrm>
            <a:custGeom>
              <a:avLst/>
              <a:gdLst>
                <a:gd name="T0" fmla="*/ 0 w 1923"/>
                <a:gd name="T1" fmla="*/ 1204 h 1204"/>
                <a:gd name="T2" fmla="*/ 1923 w 1923"/>
                <a:gd name="T3" fmla="*/ 1204 h 1204"/>
                <a:gd name="T4" fmla="*/ 1923 w 1923"/>
                <a:gd name="T5" fmla="*/ 0 h 1204"/>
                <a:gd name="T6" fmla="*/ 0 w 1923"/>
                <a:gd name="T7" fmla="*/ 0 h 1204"/>
                <a:gd name="T8" fmla="*/ 0 w 1923"/>
                <a:gd name="T9" fmla="*/ 1204 h 1204"/>
                <a:gd name="T10" fmla="*/ 114 w 1923"/>
                <a:gd name="T11" fmla="*/ 114 h 1204"/>
                <a:gd name="T12" fmla="*/ 1809 w 1923"/>
                <a:gd name="T13" fmla="*/ 114 h 1204"/>
                <a:gd name="T14" fmla="*/ 1809 w 1923"/>
                <a:gd name="T15" fmla="*/ 1090 h 1204"/>
                <a:gd name="T16" fmla="*/ 114 w 1923"/>
                <a:gd name="T17" fmla="*/ 1090 h 1204"/>
                <a:gd name="T18" fmla="*/ 114 w 1923"/>
                <a:gd name="T19" fmla="*/ 11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3" h="1204">
                  <a:moveTo>
                    <a:pt x="0" y="1204"/>
                  </a:moveTo>
                  <a:lnTo>
                    <a:pt x="1923" y="1204"/>
                  </a:lnTo>
                  <a:lnTo>
                    <a:pt x="1923" y="0"/>
                  </a:lnTo>
                  <a:lnTo>
                    <a:pt x="0" y="0"/>
                  </a:lnTo>
                  <a:lnTo>
                    <a:pt x="0" y="1204"/>
                  </a:lnTo>
                  <a:close/>
                  <a:moveTo>
                    <a:pt x="114" y="114"/>
                  </a:moveTo>
                  <a:lnTo>
                    <a:pt x="1809" y="114"/>
                  </a:lnTo>
                  <a:lnTo>
                    <a:pt x="1809" y="1090"/>
                  </a:lnTo>
                  <a:lnTo>
                    <a:pt x="114" y="1090"/>
                  </a:lnTo>
                  <a:lnTo>
                    <a:pt x="114"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3" name="Freeform 33">
              <a:extLst>
                <a:ext uri="{FF2B5EF4-FFF2-40B4-BE49-F238E27FC236}">
                  <a16:creationId xmlns:a16="http://schemas.microsoft.com/office/drawing/2014/main" id="{494CAEAE-2EF1-4AD4-B260-CE56C9EEF495}"/>
                </a:ext>
              </a:extLst>
            </p:cNvPr>
            <p:cNvSpPr>
              <a:spLocks/>
            </p:cNvSpPr>
            <p:nvPr/>
          </p:nvSpPr>
          <p:spPr bwMode="auto">
            <a:xfrm>
              <a:off x="-2856136" y="2473323"/>
              <a:ext cx="777877" cy="1114423"/>
            </a:xfrm>
            <a:custGeom>
              <a:avLst/>
              <a:gdLst>
                <a:gd name="T0" fmla="*/ 159 w 207"/>
                <a:gd name="T1" fmla="*/ 248 h 296"/>
                <a:gd name="T2" fmla="*/ 84 w 207"/>
                <a:gd name="T3" fmla="*/ 205 h 296"/>
                <a:gd name="T4" fmla="*/ 168 w 207"/>
                <a:gd name="T5" fmla="*/ 205 h 296"/>
                <a:gd name="T6" fmla="*/ 168 w 207"/>
                <a:gd name="T7" fmla="*/ 157 h 296"/>
                <a:gd name="T8" fmla="*/ 68 w 207"/>
                <a:gd name="T9" fmla="*/ 157 h 296"/>
                <a:gd name="T10" fmla="*/ 68 w 207"/>
                <a:gd name="T11" fmla="*/ 148 h 296"/>
                <a:gd name="T12" fmla="*/ 68 w 207"/>
                <a:gd name="T13" fmla="*/ 138 h 296"/>
                <a:gd name="T14" fmla="*/ 168 w 207"/>
                <a:gd name="T15" fmla="*/ 138 h 296"/>
                <a:gd name="T16" fmla="*/ 168 w 207"/>
                <a:gd name="T17" fmla="*/ 90 h 296"/>
                <a:gd name="T18" fmla="*/ 84 w 207"/>
                <a:gd name="T19" fmla="*/ 90 h 296"/>
                <a:gd name="T20" fmla="*/ 159 w 207"/>
                <a:gd name="T21" fmla="*/ 48 h 296"/>
                <a:gd name="T22" fmla="*/ 190 w 207"/>
                <a:gd name="T23" fmla="*/ 53 h 296"/>
                <a:gd name="T24" fmla="*/ 207 w 207"/>
                <a:gd name="T25" fmla="*/ 9 h 296"/>
                <a:gd name="T26" fmla="*/ 159 w 207"/>
                <a:gd name="T27" fmla="*/ 0 h 296"/>
                <a:gd name="T28" fmla="*/ 30 w 207"/>
                <a:gd name="T29" fmla="*/ 90 h 296"/>
                <a:gd name="T30" fmla="*/ 0 w 207"/>
                <a:gd name="T31" fmla="*/ 90 h 296"/>
                <a:gd name="T32" fmla="*/ 0 w 207"/>
                <a:gd name="T33" fmla="*/ 138 h 296"/>
                <a:gd name="T34" fmla="*/ 20 w 207"/>
                <a:gd name="T35" fmla="*/ 138 h 296"/>
                <a:gd name="T36" fmla="*/ 20 w 207"/>
                <a:gd name="T37" fmla="*/ 148 h 296"/>
                <a:gd name="T38" fmla="*/ 20 w 207"/>
                <a:gd name="T39" fmla="*/ 157 h 296"/>
                <a:gd name="T40" fmla="*/ 0 w 207"/>
                <a:gd name="T41" fmla="*/ 157 h 296"/>
                <a:gd name="T42" fmla="*/ 0 w 207"/>
                <a:gd name="T43" fmla="*/ 205 h 296"/>
                <a:gd name="T44" fmla="*/ 30 w 207"/>
                <a:gd name="T45" fmla="*/ 205 h 296"/>
                <a:gd name="T46" fmla="*/ 159 w 207"/>
                <a:gd name="T47" fmla="*/ 296 h 296"/>
                <a:gd name="T48" fmla="*/ 207 w 207"/>
                <a:gd name="T49" fmla="*/ 286 h 296"/>
                <a:gd name="T50" fmla="*/ 189 w 207"/>
                <a:gd name="T51" fmla="*/ 242 h 296"/>
                <a:gd name="T52" fmla="*/ 159 w 207"/>
                <a:gd name="T53" fmla="*/ 2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296">
                  <a:moveTo>
                    <a:pt x="159" y="248"/>
                  </a:moveTo>
                  <a:cubicBezTo>
                    <a:pt x="128" y="248"/>
                    <a:pt x="101" y="231"/>
                    <a:pt x="84" y="205"/>
                  </a:cubicBezTo>
                  <a:cubicBezTo>
                    <a:pt x="168" y="205"/>
                    <a:pt x="168" y="205"/>
                    <a:pt x="168" y="205"/>
                  </a:cubicBezTo>
                  <a:cubicBezTo>
                    <a:pt x="168" y="157"/>
                    <a:pt x="168" y="157"/>
                    <a:pt x="168" y="157"/>
                  </a:cubicBezTo>
                  <a:cubicBezTo>
                    <a:pt x="68" y="157"/>
                    <a:pt x="68" y="157"/>
                    <a:pt x="68" y="157"/>
                  </a:cubicBezTo>
                  <a:cubicBezTo>
                    <a:pt x="68" y="154"/>
                    <a:pt x="68" y="151"/>
                    <a:pt x="68" y="148"/>
                  </a:cubicBezTo>
                  <a:cubicBezTo>
                    <a:pt x="68" y="145"/>
                    <a:pt x="68" y="141"/>
                    <a:pt x="68" y="138"/>
                  </a:cubicBezTo>
                  <a:cubicBezTo>
                    <a:pt x="168" y="138"/>
                    <a:pt x="168" y="138"/>
                    <a:pt x="168" y="138"/>
                  </a:cubicBezTo>
                  <a:cubicBezTo>
                    <a:pt x="168" y="90"/>
                    <a:pt x="168" y="90"/>
                    <a:pt x="168" y="90"/>
                  </a:cubicBezTo>
                  <a:cubicBezTo>
                    <a:pt x="84" y="90"/>
                    <a:pt x="84" y="90"/>
                    <a:pt x="84" y="90"/>
                  </a:cubicBezTo>
                  <a:cubicBezTo>
                    <a:pt x="101" y="65"/>
                    <a:pt x="128" y="48"/>
                    <a:pt x="159" y="48"/>
                  </a:cubicBezTo>
                  <a:cubicBezTo>
                    <a:pt x="170" y="48"/>
                    <a:pt x="180" y="50"/>
                    <a:pt x="190" y="53"/>
                  </a:cubicBezTo>
                  <a:cubicBezTo>
                    <a:pt x="207" y="9"/>
                    <a:pt x="207" y="9"/>
                    <a:pt x="207" y="9"/>
                  </a:cubicBezTo>
                  <a:cubicBezTo>
                    <a:pt x="192" y="3"/>
                    <a:pt x="176" y="0"/>
                    <a:pt x="159" y="0"/>
                  </a:cubicBezTo>
                  <a:cubicBezTo>
                    <a:pt x="101" y="0"/>
                    <a:pt x="52" y="37"/>
                    <a:pt x="30" y="90"/>
                  </a:cubicBezTo>
                  <a:cubicBezTo>
                    <a:pt x="0" y="90"/>
                    <a:pt x="0" y="90"/>
                    <a:pt x="0" y="90"/>
                  </a:cubicBezTo>
                  <a:cubicBezTo>
                    <a:pt x="0" y="138"/>
                    <a:pt x="0" y="138"/>
                    <a:pt x="0" y="138"/>
                  </a:cubicBezTo>
                  <a:cubicBezTo>
                    <a:pt x="20" y="138"/>
                    <a:pt x="20" y="138"/>
                    <a:pt x="20" y="138"/>
                  </a:cubicBezTo>
                  <a:cubicBezTo>
                    <a:pt x="20" y="141"/>
                    <a:pt x="20" y="145"/>
                    <a:pt x="20" y="148"/>
                  </a:cubicBezTo>
                  <a:cubicBezTo>
                    <a:pt x="20" y="151"/>
                    <a:pt x="20" y="154"/>
                    <a:pt x="20" y="157"/>
                  </a:cubicBezTo>
                  <a:cubicBezTo>
                    <a:pt x="0" y="157"/>
                    <a:pt x="0" y="157"/>
                    <a:pt x="0" y="157"/>
                  </a:cubicBezTo>
                  <a:cubicBezTo>
                    <a:pt x="0" y="205"/>
                    <a:pt x="0" y="205"/>
                    <a:pt x="0" y="205"/>
                  </a:cubicBezTo>
                  <a:cubicBezTo>
                    <a:pt x="30" y="205"/>
                    <a:pt x="30" y="205"/>
                    <a:pt x="30" y="205"/>
                  </a:cubicBezTo>
                  <a:cubicBezTo>
                    <a:pt x="52" y="258"/>
                    <a:pt x="101" y="296"/>
                    <a:pt x="159" y="296"/>
                  </a:cubicBezTo>
                  <a:cubicBezTo>
                    <a:pt x="176" y="296"/>
                    <a:pt x="191" y="293"/>
                    <a:pt x="207" y="286"/>
                  </a:cubicBezTo>
                  <a:cubicBezTo>
                    <a:pt x="189" y="242"/>
                    <a:pt x="189" y="242"/>
                    <a:pt x="189" y="242"/>
                  </a:cubicBezTo>
                  <a:cubicBezTo>
                    <a:pt x="179" y="246"/>
                    <a:pt x="170" y="248"/>
                    <a:pt x="159"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4" name="Freeform 35">
              <a:extLst>
                <a:ext uri="{FF2B5EF4-FFF2-40B4-BE49-F238E27FC236}">
                  <a16:creationId xmlns:a16="http://schemas.microsoft.com/office/drawing/2014/main" id="{7BF3132B-751C-4755-A69A-C4B5D2D53BD2}"/>
                </a:ext>
              </a:extLst>
            </p:cNvPr>
            <p:cNvSpPr>
              <a:spLocks/>
            </p:cNvSpPr>
            <p:nvPr/>
          </p:nvSpPr>
          <p:spPr bwMode="auto">
            <a:xfrm>
              <a:off x="-3636963" y="1684338"/>
              <a:ext cx="3025775" cy="1938338"/>
            </a:xfrm>
            <a:custGeom>
              <a:avLst/>
              <a:gdLst>
                <a:gd name="T0" fmla="*/ 0 w 1906"/>
                <a:gd name="T1" fmla="*/ 113 h 1221"/>
                <a:gd name="T2" fmla="*/ 1792 w 1906"/>
                <a:gd name="T3" fmla="*/ 113 h 1221"/>
                <a:gd name="T4" fmla="*/ 1792 w 1906"/>
                <a:gd name="T5" fmla="*/ 1221 h 1221"/>
                <a:gd name="T6" fmla="*/ 1906 w 1906"/>
                <a:gd name="T7" fmla="*/ 1221 h 1221"/>
                <a:gd name="T8" fmla="*/ 1906 w 1906"/>
                <a:gd name="T9" fmla="*/ 0 h 1221"/>
                <a:gd name="T10" fmla="*/ 0 w 1906"/>
                <a:gd name="T11" fmla="*/ 0 h 1221"/>
                <a:gd name="T12" fmla="*/ 0 w 1906"/>
                <a:gd name="T13" fmla="*/ 113 h 1221"/>
              </a:gdLst>
              <a:ahLst/>
              <a:cxnLst>
                <a:cxn ang="0">
                  <a:pos x="T0" y="T1"/>
                </a:cxn>
                <a:cxn ang="0">
                  <a:pos x="T2" y="T3"/>
                </a:cxn>
                <a:cxn ang="0">
                  <a:pos x="T4" y="T5"/>
                </a:cxn>
                <a:cxn ang="0">
                  <a:pos x="T6" y="T7"/>
                </a:cxn>
                <a:cxn ang="0">
                  <a:pos x="T8" y="T9"/>
                </a:cxn>
                <a:cxn ang="0">
                  <a:pos x="T10" y="T11"/>
                </a:cxn>
                <a:cxn ang="0">
                  <a:pos x="T12" y="T13"/>
                </a:cxn>
              </a:cxnLst>
              <a:rect l="0" t="0" r="r" b="b"/>
              <a:pathLst>
                <a:path w="1906" h="1221">
                  <a:moveTo>
                    <a:pt x="0" y="113"/>
                  </a:moveTo>
                  <a:lnTo>
                    <a:pt x="1792" y="113"/>
                  </a:lnTo>
                  <a:lnTo>
                    <a:pt x="1792" y="1221"/>
                  </a:lnTo>
                  <a:lnTo>
                    <a:pt x="1906" y="1221"/>
                  </a:lnTo>
                  <a:lnTo>
                    <a:pt x="1906"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Freeform 36">
              <a:extLst>
                <a:ext uri="{FF2B5EF4-FFF2-40B4-BE49-F238E27FC236}">
                  <a16:creationId xmlns:a16="http://schemas.microsoft.com/office/drawing/2014/main" id="{A3CBBEB0-BBBC-488A-9847-0AE0D741005F}"/>
                </a:ext>
              </a:extLst>
            </p:cNvPr>
            <p:cNvSpPr>
              <a:spLocks/>
            </p:cNvSpPr>
            <p:nvPr/>
          </p:nvSpPr>
          <p:spPr bwMode="auto">
            <a:xfrm>
              <a:off x="-3298825" y="1349375"/>
              <a:ext cx="3022600" cy="1938338"/>
            </a:xfrm>
            <a:custGeom>
              <a:avLst/>
              <a:gdLst>
                <a:gd name="T0" fmla="*/ 0 w 1904"/>
                <a:gd name="T1" fmla="*/ 0 h 1221"/>
                <a:gd name="T2" fmla="*/ 0 w 1904"/>
                <a:gd name="T3" fmla="*/ 113 h 1221"/>
                <a:gd name="T4" fmla="*/ 1790 w 1904"/>
                <a:gd name="T5" fmla="*/ 113 h 1221"/>
                <a:gd name="T6" fmla="*/ 1790 w 1904"/>
                <a:gd name="T7" fmla="*/ 1221 h 1221"/>
                <a:gd name="T8" fmla="*/ 1904 w 1904"/>
                <a:gd name="T9" fmla="*/ 1221 h 1221"/>
                <a:gd name="T10" fmla="*/ 1904 w 1904"/>
                <a:gd name="T11" fmla="*/ 0 h 1221"/>
                <a:gd name="T12" fmla="*/ 0 w 1904"/>
                <a:gd name="T13" fmla="*/ 0 h 1221"/>
              </a:gdLst>
              <a:ahLst/>
              <a:cxnLst>
                <a:cxn ang="0">
                  <a:pos x="T0" y="T1"/>
                </a:cxn>
                <a:cxn ang="0">
                  <a:pos x="T2" y="T3"/>
                </a:cxn>
                <a:cxn ang="0">
                  <a:pos x="T4" y="T5"/>
                </a:cxn>
                <a:cxn ang="0">
                  <a:pos x="T6" y="T7"/>
                </a:cxn>
                <a:cxn ang="0">
                  <a:pos x="T8" y="T9"/>
                </a:cxn>
                <a:cxn ang="0">
                  <a:pos x="T10" y="T11"/>
                </a:cxn>
                <a:cxn ang="0">
                  <a:pos x="T12" y="T13"/>
                </a:cxn>
              </a:cxnLst>
              <a:rect l="0" t="0" r="r" b="b"/>
              <a:pathLst>
                <a:path w="1904" h="1221">
                  <a:moveTo>
                    <a:pt x="0" y="0"/>
                  </a:moveTo>
                  <a:lnTo>
                    <a:pt x="0" y="113"/>
                  </a:lnTo>
                  <a:lnTo>
                    <a:pt x="1790" y="113"/>
                  </a:lnTo>
                  <a:lnTo>
                    <a:pt x="1790" y="1221"/>
                  </a:lnTo>
                  <a:lnTo>
                    <a:pt x="1904" y="1221"/>
                  </a:lnTo>
                  <a:lnTo>
                    <a:pt x="190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58" name="Group 265">
            <a:extLst>
              <a:ext uri="{FF2B5EF4-FFF2-40B4-BE49-F238E27FC236}">
                <a16:creationId xmlns:a16="http://schemas.microsoft.com/office/drawing/2014/main" id="{26864B91-DCA6-4AE7-8E16-7F0D1E22BC35}"/>
              </a:ext>
            </a:extLst>
          </p:cNvPr>
          <p:cNvGrpSpPr/>
          <p:nvPr/>
        </p:nvGrpSpPr>
        <p:grpSpPr>
          <a:xfrm>
            <a:off x="8105776" y="2184986"/>
            <a:ext cx="885825" cy="883974"/>
            <a:chOff x="-4143375" y="1057275"/>
            <a:chExt cx="4143375" cy="4133851"/>
          </a:xfrm>
          <a:solidFill>
            <a:schemeClr val="accent4"/>
          </a:solidFill>
        </p:grpSpPr>
        <p:sp>
          <p:nvSpPr>
            <p:cNvPr id="59" name="Freeform 34">
              <a:extLst>
                <a:ext uri="{FF2B5EF4-FFF2-40B4-BE49-F238E27FC236}">
                  <a16:creationId xmlns:a16="http://schemas.microsoft.com/office/drawing/2014/main" id="{F365C1A4-97F5-4985-9442-ECD82F5C9443}"/>
                </a:ext>
              </a:extLst>
            </p:cNvPr>
            <p:cNvSpPr>
              <a:spLocks/>
            </p:cNvSpPr>
            <p:nvPr/>
          </p:nvSpPr>
          <p:spPr bwMode="auto">
            <a:xfrm>
              <a:off x="-2546350" y="2235200"/>
              <a:ext cx="738188" cy="739775"/>
            </a:xfrm>
            <a:custGeom>
              <a:avLst/>
              <a:gdLst>
                <a:gd name="T0" fmla="*/ 465 w 465"/>
                <a:gd name="T1" fmla="*/ 175 h 466"/>
                <a:gd name="T2" fmla="*/ 289 w 465"/>
                <a:gd name="T3" fmla="*/ 175 h 466"/>
                <a:gd name="T4" fmla="*/ 289 w 465"/>
                <a:gd name="T5" fmla="*/ 0 h 466"/>
                <a:gd name="T6" fmla="*/ 176 w 465"/>
                <a:gd name="T7" fmla="*/ 0 h 466"/>
                <a:gd name="T8" fmla="*/ 176 w 465"/>
                <a:gd name="T9" fmla="*/ 175 h 466"/>
                <a:gd name="T10" fmla="*/ 0 w 465"/>
                <a:gd name="T11" fmla="*/ 175 h 466"/>
                <a:gd name="T12" fmla="*/ 0 w 465"/>
                <a:gd name="T13" fmla="*/ 289 h 466"/>
                <a:gd name="T14" fmla="*/ 176 w 465"/>
                <a:gd name="T15" fmla="*/ 289 h 466"/>
                <a:gd name="T16" fmla="*/ 176 w 465"/>
                <a:gd name="T17" fmla="*/ 466 h 466"/>
                <a:gd name="T18" fmla="*/ 289 w 465"/>
                <a:gd name="T19" fmla="*/ 466 h 466"/>
                <a:gd name="T20" fmla="*/ 289 w 465"/>
                <a:gd name="T21" fmla="*/ 289 h 466"/>
                <a:gd name="T22" fmla="*/ 465 w 465"/>
                <a:gd name="T23" fmla="*/ 289 h 466"/>
                <a:gd name="T24" fmla="*/ 465 w 465"/>
                <a:gd name="T25" fmla="*/ 17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466">
                  <a:moveTo>
                    <a:pt x="465" y="175"/>
                  </a:moveTo>
                  <a:lnTo>
                    <a:pt x="289" y="175"/>
                  </a:lnTo>
                  <a:lnTo>
                    <a:pt x="289" y="0"/>
                  </a:lnTo>
                  <a:lnTo>
                    <a:pt x="176" y="0"/>
                  </a:lnTo>
                  <a:lnTo>
                    <a:pt x="176" y="175"/>
                  </a:lnTo>
                  <a:lnTo>
                    <a:pt x="0" y="175"/>
                  </a:lnTo>
                  <a:lnTo>
                    <a:pt x="0" y="289"/>
                  </a:lnTo>
                  <a:lnTo>
                    <a:pt x="176" y="289"/>
                  </a:lnTo>
                  <a:lnTo>
                    <a:pt x="176" y="466"/>
                  </a:lnTo>
                  <a:lnTo>
                    <a:pt x="289" y="466"/>
                  </a:lnTo>
                  <a:lnTo>
                    <a:pt x="289" y="289"/>
                  </a:lnTo>
                  <a:lnTo>
                    <a:pt x="465" y="289"/>
                  </a:lnTo>
                  <a:lnTo>
                    <a:pt x="465"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0" name="Freeform 35">
              <a:extLst>
                <a:ext uri="{FF2B5EF4-FFF2-40B4-BE49-F238E27FC236}">
                  <a16:creationId xmlns:a16="http://schemas.microsoft.com/office/drawing/2014/main" id="{B6904D73-0DE5-4534-A979-BF2C9F181041}"/>
                </a:ext>
              </a:extLst>
            </p:cNvPr>
            <p:cNvSpPr>
              <a:spLocks/>
            </p:cNvSpPr>
            <p:nvPr/>
          </p:nvSpPr>
          <p:spPr bwMode="auto">
            <a:xfrm>
              <a:off x="-4143375" y="1941513"/>
              <a:ext cx="3248025" cy="3249613"/>
            </a:xfrm>
            <a:custGeom>
              <a:avLst/>
              <a:gdLst>
                <a:gd name="T0" fmla="*/ 1932 w 2046"/>
                <a:gd name="T1" fmla="*/ 1933 h 2047"/>
                <a:gd name="T2" fmla="*/ 113 w 2046"/>
                <a:gd name="T3" fmla="*/ 1933 h 2047"/>
                <a:gd name="T4" fmla="*/ 113 w 2046"/>
                <a:gd name="T5" fmla="*/ 114 h 2047"/>
                <a:gd name="T6" fmla="*/ 367 w 2046"/>
                <a:gd name="T7" fmla="*/ 114 h 2047"/>
                <a:gd name="T8" fmla="*/ 367 w 2046"/>
                <a:gd name="T9" fmla="*/ 0 h 2047"/>
                <a:gd name="T10" fmla="*/ 0 w 2046"/>
                <a:gd name="T11" fmla="*/ 0 h 2047"/>
                <a:gd name="T12" fmla="*/ 0 w 2046"/>
                <a:gd name="T13" fmla="*/ 2047 h 2047"/>
                <a:gd name="T14" fmla="*/ 2046 w 2046"/>
                <a:gd name="T15" fmla="*/ 2047 h 2047"/>
                <a:gd name="T16" fmla="*/ 2046 w 2046"/>
                <a:gd name="T17" fmla="*/ 1727 h 2047"/>
                <a:gd name="T18" fmla="*/ 1932 w 2046"/>
                <a:gd name="T19" fmla="*/ 1727 h 2047"/>
                <a:gd name="T20" fmla="*/ 1932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2" y="1933"/>
                  </a:moveTo>
                  <a:lnTo>
                    <a:pt x="113" y="1933"/>
                  </a:lnTo>
                  <a:lnTo>
                    <a:pt x="113" y="114"/>
                  </a:lnTo>
                  <a:lnTo>
                    <a:pt x="367" y="114"/>
                  </a:lnTo>
                  <a:lnTo>
                    <a:pt x="367" y="0"/>
                  </a:lnTo>
                  <a:lnTo>
                    <a:pt x="0" y="0"/>
                  </a:lnTo>
                  <a:lnTo>
                    <a:pt x="0" y="2047"/>
                  </a:lnTo>
                  <a:lnTo>
                    <a:pt x="2046" y="2047"/>
                  </a:lnTo>
                  <a:lnTo>
                    <a:pt x="2046" y="1727"/>
                  </a:lnTo>
                  <a:lnTo>
                    <a:pt x="1932" y="1727"/>
                  </a:lnTo>
                  <a:lnTo>
                    <a:pt x="1932"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Freeform 36">
              <a:extLst>
                <a:ext uri="{FF2B5EF4-FFF2-40B4-BE49-F238E27FC236}">
                  <a16:creationId xmlns:a16="http://schemas.microsoft.com/office/drawing/2014/main" id="{2CD7322B-5589-4B62-9592-0BDF45CD4E61}"/>
                </a:ext>
              </a:extLst>
            </p:cNvPr>
            <p:cNvSpPr>
              <a:spLocks noEditPoints="1"/>
            </p:cNvSpPr>
            <p:nvPr/>
          </p:nvSpPr>
          <p:spPr bwMode="auto">
            <a:xfrm>
              <a:off x="-3219450" y="1057275"/>
              <a:ext cx="3219450" cy="3279775"/>
            </a:xfrm>
            <a:custGeom>
              <a:avLst/>
              <a:gdLst>
                <a:gd name="T0" fmla="*/ 737 w 856"/>
                <a:gd name="T1" fmla="*/ 634 h 872"/>
                <a:gd name="T2" fmla="*/ 683 w 856"/>
                <a:gd name="T3" fmla="*/ 634 h 872"/>
                <a:gd name="T4" fmla="*/ 707 w 856"/>
                <a:gd name="T5" fmla="*/ 550 h 872"/>
                <a:gd name="T6" fmla="*/ 551 w 856"/>
                <a:gd name="T7" fmla="*/ 394 h 872"/>
                <a:gd name="T8" fmla="*/ 493 w 856"/>
                <a:gd name="T9" fmla="*/ 405 h 872"/>
                <a:gd name="T10" fmla="*/ 493 w 856"/>
                <a:gd name="T11" fmla="*/ 218 h 872"/>
                <a:gd name="T12" fmla="*/ 555 w 856"/>
                <a:gd name="T13" fmla="*/ 218 h 872"/>
                <a:gd name="T14" fmla="*/ 555 w 856"/>
                <a:gd name="T15" fmla="*/ 170 h 872"/>
                <a:gd name="T16" fmla="*/ 493 w 856"/>
                <a:gd name="T17" fmla="*/ 170 h 872"/>
                <a:gd name="T18" fmla="*/ 493 w 856"/>
                <a:gd name="T19" fmla="*/ 0 h 872"/>
                <a:gd name="T20" fmla="*/ 61 w 856"/>
                <a:gd name="T21" fmla="*/ 0 h 872"/>
                <a:gd name="T22" fmla="*/ 61 w 856"/>
                <a:gd name="T23" fmla="*/ 170 h 872"/>
                <a:gd name="T24" fmla="*/ 0 w 856"/>
                <a:gd name="T25" fmla="*/ 170 h 872"/>
                <a:gd name="T26" fmla="*/ 0 w 856"/>
                <a:gd name="T27" fmla="*/ 218 h 872"/>
                <a:gd name="T28" fmla="*/ 61 w 856"/>
                <a:gd name="T29" fmla="*/ 218 h 872"/>
                <a:gd name="T30" fmla="*/ 61 w 856"/>
                <a:gd name="T31" fmla="*/ 871 h 872"/>
                <a:gd name="T32" fmla="*/ 443 w 856"/>
                <a:gd name="T33" fmla="*/ 871 h 872"/>
                <a:gd name="T34" fmla="*/ 453 w 856"/>
                <a:gd name="T35" fmla="*/ 872 h 872"/>
                <a:gd name="T36" fmla="*/ 737 w 856"/>
                <a:gd name="T37" fmla="*/ 872 h 872"/>
                <a:gd name="T38" fmla="*/ 856 w 856"/>
                <a:gd name="T39" fmla="*/ 753 h 872"/>
                <a:gd name="T40" fmla="*/ 737 w 856"/>
                <a:gd name="T41" fmla="*/ 634 h 872"/>
                <a:gd name="T42" fmla="*/ 453 w 856"/>
                <a:gd name="T43" fmla="*/ 824 h 872"/>
                <a:gd name="T44" fmla="*/ 382 w 856"/>
                <a:gd name="T45" fmla="*/ 753 h 872"/>
                <a:gd name="T46" fmla="*/ 453 w 856"/>
                <a:gd name="T47" fmla="*/ 682 h 872"/>
                <a:gd name="T48" fmla="*/ 571 w 856"/>
                <a:gd name="T49" fmla="*/ 682 h 872"/>
                <a:gd name="T50" fmla="*/ 571 w 856"/>
                <a:gd name="T51" fmla="*/ 824 h 872"/>
                <a:gd name="T52" fmla="*/ 453 w 856"/>
                <a:gd name="T53" fmla="*/ 824 h 872"/>
                <a:gd name="T54" fmla="*/ 501 w 856"/>
                <a:gd name="T55" fmla="*/ 634 h 872"/>
                <a:gd name="T56" fmla="*/ 642 w 856"/>
                <a:gd name="T57" fmla="*/ 493 h 872"/>
                <a:gd name="T58" fmla="*/ 659 w 856"/>
                <a:gd name="T59" fmla="*/ 550 h 872"/>
                <a:gd name="T60" fmla="*/ 619 w 856"/>
                <a:gd name="T61" fmla="*/ 634 h 872"/>
                <a:gd name="T62" fmla="*/ 501 w 856"/>
                <a:gd name="T63" fmla="*/ 634 h 872"/>
                <a:gd name="T64" fmla="*/ 608 w 856"/>
                <a:gd name="T65" fmla="*/ 459 h 872"/>
                <a:gd name="T66" fmla="*/ 460 w 856"/>
                <a:gd name="T67" fmla="*/ 608 h 872"/>
                <a:gd name="T68" fmla="*/ 443 w 856"/>
                <a:gd name="T69" fmla="*/ 550 h 872"/>
                <a:gd name="T70" fmla="*/ 551 w 856"/>
                <a:gd name="T71" fmla="*/ 442 h 872"/>
                <a:gd name="T72" fmla="*/ 608 w 856"/>
                <a:gd name="T73" fmla="*/ 459 h 872"/>
                <a:gd name="T74" fmla="*/ 109 w 856"/>
                <a:gd name="T75" fmla="*/ 48 h 872"/>
                <a:gd name="T76" fmla="*/ 445 w 856"/>
                <a:gd name="T77" fmla="*/ 48 h 872"/>
                <a:gd name="T78" fmla="*/ 445 w 856"/>
                <a:gd name="T79" fmla="*/ 170 h 872"/>
                <a:gd name="T80" fmla="*/ 109 w 856"/>
                <a:gd name="T81" fmla="*/ 170 h 872"/>
                <a:gd name="T82" fmla="*/ 109 w 856"/>
                <a:gd name="T83" fmla="*/ 48 h 872"/>
                <a:gd name="T84" fmla="*/ 109 w 856"/>
                <a:gd name="T85" fmla="*/ 218 h 872"/>
                <a:gd name="T86" fmla="*/ 445 w 856"/>
                <a:gd name="T87" fmla="*/ 218 h 872"/>
                <a:gd name="T88" fmla="*/ 445 w 856"/>
                <a:gd name="T89" fmla="*/ 436 h 872"/>
                <a:gd name="T90" fmla="*/ 395 w 856"/>
                <a:gd name="T91" fmla="*/ 550 h 872"/>
                <a:gd name="T92" fmla="*/ 422 w 856"/>
                <a:gd name="T93" fmla="*/ 638 h 872"/>
                <a:gd name="T94" fmla="*/ 334 w 856"/>
                <a:gd name="T95" fmla="*/ 753 h 872"/>
                <a:gd name="T96" fmla="*/ 357 w 856"/>
                <a:gd name="T97" fmla="*/ 823 h 872"/>
                <a:gd name="T98" fmla="*/ 109 w 856"/>
                <a:gd name="T99" fmla="*/ 823 h 872"/>
                <a:gd name="T100" fmla="*/ 109 w 856"/>
                <a:gd name="T101" fmla="*/ 218 h 872"/>
                <a:gd name="T102" fmla="*/ 737 w 856"/>
                <a:gd name="T103" fmla="*/ 824 h 872"/>
                <a:gd name="T104" fmla="*/ 619 w 856"/>
                <a:gd name="T105" fmla="*/ 824 h 872"/>
                <a:gd name="T106" fmla="*/ 619 w 856"/>
                <a:gd name="T107" fmla="*/ 682 h 872"/>
                <a:gd name="T108" fmla="*/ 737 w 856"/>
                <a:gd name="T109" fmla="*/ 682 h 872"/>
                <a:gd name="T110" fmla="*/ 808 w 856"/>
                <a:gd name="T111" fmla="*/ 753 h 872"/>
                <a:gd name="T112" fmla="*/ 737 w 856"/>
                <a:gd name="T113" fmla="*/ 82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6" h="872">
                  <a:moveTo>
                    <a:pt x="737" y="634"/>
                  </a:moveTo>
                  <a:cubicBezTo>
                    <a:pt x="683" y="634"/>
                    <a:pt x="683" y="634"/>
                    <a:pt x="683" y="634"/>
                  </a:cubicBezTo>
                  <a:cubicBezTo>
                    <a:pt x="698" y="610"/>
                    <a:pt x="707" y="581"/>
                    <a:pt x="707" y="550"/>
                  </a:cubicBezTo>
                  <a:cubicBezTo>
                    <a:pt x="707" y="464"/>
                    <a:pt x="637" y="394"/>
                    <a:pt x="551" y="394"/>
                  </a:cubicBezTo>
                  <a:cubicBezTo>
                    <a:pt x="531" y="394"/>
                    <a:pt x="511" y="398"/>
                    <a:pt x="493" y="405"/>
                  </a:cubicBezTo>
                  <a:cubicBezTo>
                    <a:pt x="493" y="218"/>
                    <a:pt x="493" y="218"/>
                    <a:pt x="493" y="218"/>
                  </a:cubicBezTo>
                  <a:cubicBezTo>
                    <a:pt x="555" y="218"/>
                    <a:pt x="555" y="218"/>
                    <a:pt x="555" y="218"/>
                  </a:cubicBezTo>
                  <a:cubicBezTo>
                    <a:pt x="555" y="170"/>
                    <a:pt x="555" y="170"/>
                    <a:pt x="555" y="170"/>
                  </a:cubicBezTo>
                  <a:cubicBezTo>
                    <a:pt x="493" y="170"/>
                    <a:pt x="493" y="170"/>
                    <a:pt x="493" y="170"/>
                  </a:cubicBezTo>
                  <a:cubicBezTo>
                    <a:pt x="493" y="0"/>
                    <a:pt x="493" y="0"/>
                    <a:pt x="493" y="0"/>
                  </a:cubicBezTo>
                  <a:cubicBezTo>
                    <a:pt x="61" y="0"/>
                    <a:pt x="61" y="0"/>
                    <a:pt x="61" y="0"/>
                  </a:cubicBezTo>
                  <a:cubicBezTo>
                    <a:pt x="61" y="170"/>
                    <a:pt x="61" y="170"/>
                    <a:pt x="61" y="170"/>
                  </a:cubicBezTo>
                  <a:cubicBezTo>
                    <a:pt x="0" y="170"/>
                    <a:pt x="0" y="170"/>
                    <a:pt x="0" y="170"/>
                  </a:cubicBezTo>
                  <a:cubicBezTo>
                    <a:pt x="0" y="218"/>
                    <a:pt x="0" y="218"/>
                    <a:pt x="0" y="218"/>
                  </a:cubicBezTo>
                  <a:cubicBezTo>
                    <a:pt x="61" y="218"/>
                    <a:pt x="61" y="218"/>
                    <a:pt x="61" y="218"/>
                  </a:cubicBezTo>
                  <a:cubicBezTo>
                    <a:pt x="61" y="871"/>
                    <a:pt x="61" y="871"/>
                    <a:pt x="61" y="871"/>
                  </a:cubicBezTo>
                  <a:cubicBezTo>
                    <a:pt x="443" y="871"/>
                    <a:pt x="443" y="871"/>
                    <a:pt x="443" y="871"/>
                  </a:cubicBezTo>
                  <a:cubicBezTo>
                    <a:pt x="446" y="871"/>
                    <a:pt x="449" y="872"/>
                    <a:pt x="453" y="872"/>
                  </a:cubicBezTo>
                  <a:cubicBezTo>
                    <a:pt x="737" y="872"/>
                    <a:pt x="737" y="872"/>
                    <a:pt x="737" y="872"/>
                  </a:cubicBezTo>
                  <a:cubicBezTo>
                    <a:pt x="803" y="872"/>
                    <a:pt x="856" y="818"/>
                    <a:pt x="856" y="753"/>
                  </a:cubicBezTo>
                  <a:cubicBezTo>
                    <a:pt x="856" y="687"/>
                    <a:pt x="803" y="634"/>
                    <a:pt x="737" y="634"/>
                  </a:cubicBezTo>
                  <a:close/>
                  <a:moveTo>
                    <a:pt x="453" y="824"/>
                  </a:moveTo>
                  <a:cubicBezTo>
                    <a:pt x="414" y="824"/>
                    <a:pt x="382" y="792"/>
                    <a:pt x="382" y="753"/>
                  </a:cubicBezTo>
                  <a:cubicBezTo>
                    <a:pt x="382" y="714"/>
                    <a:pt x="414" y="682"/>
                    <a:pt x="453" y="682"/>
                  </a:cubicBezTo>
                  <a:cubicBezTo>
                    <a:pt x="571" y="682"/>
                    <a:pt x="571" y="682"/>
                    <a:pt x="571" y="682"/>
                  </a:cubicBezTo>
                  <a:cubicBezTo>
                    <a:pt x="571" y="824"/>
                    <a:pt x="571" y="824"/>
                    <a:pt x="571" y="824"/>
                  </a:cubicBezTo>
                  <a:lnTo>
                    <a:pt x="453" y="824"/>
                  </a:lnTo>
                  <a:close/>
                  <a:moveTo>
                    <a:pt x="501" y="634"/>
                  </a:moveTo>
                  <a:cubicBezTo>
                    <a:pt x="642" y="493"/>
                    <a:pt x="642" y="493"/>
                    <a:pt x="642" y="493"/>
                  </a:cubicBezTo>
                  <a:cubicBezTo>
                    <a:pt x="653" y="509"/>
                    <a:pt x="659" y="529"/>
                    <a:pt x="659" y="550"/>
                  </a:cubicBezTo>
                  <a:cubicBezTo>
                    <a:pt x="659" y="584"/>
                    <a:pt x="643" y="614"/>
                    <a:pt x="619" y="634"/>
                  </a:cubicBezTo>
                  <a:lnTo>
                    <a:pt x="501" y="634"/>
                  </a:lnTo>
                  <a:close/>
                  <a:moveTo>
                    <a:pt x="608" y="459"/>
                  </a:moveTo>
                  <a:cubicBezTo>
                    <a:pt x="460" y="608"/>
                    <a:pt x="460" y="608"/>
                    <a:pt x="460" y="608"/>
                  </a:cubicBezTo>
                  <a:cubicBezTo>
                    <a:pt x="449" y="591"/>
                    <a:pt x="443" y="571"/>
                    <a:pt x="443" y="550"/>
                  </a:cubicBezTo>
                  <a:cubicBezTo>
                    <a:pt x="443" y="491"/>
                    <a:pt x="492" y="442"/>
                    <a:pt x="551" y="442"/>
                  </a:cubicBezTo>
                  <a:cubicBezTo>
                    <a:pt x="572" y="442"/>
                    <a:pt x="592" y="448"/>
                    <a:pt x="608" y="459"/>
                  </a:cubicBezTo>
                  <a:close/>
                  <a:moveTo>
                    <a:pt x="109" y="48"/>
                  </a:moveTo>
                  <a:cubicBezTo>
                    <a:pt x="445" y="48"/>
                    <a:pt x="445" y="48"/>
                    <a:pt x="445" y="48"/>
                  </a:cubicBezTo>
                  <a:cubicBezTo>
                    <a:pt x="445" y="170"/>
                    <a:pt x="445" y="170"/>
                    <a:pt x="445" y="170"/>
                  </a:cubicBezTo>
                  <a:cubicBezTo>
                    <a:pt x="109" y="170"/>
                    <a:pt x="109" y="170"/>
                    <a:pt x="109" y="170"/>
                  </a:cubicBezTo>
                  <a:lnTo>
                    <a:pt x="109" y="48"/>
                  </a:lnTo>
                  <a:close/>
                  <a:moveTo>
                    <a:pt x="109" y="218"/>
                  </a:moveTo>
                  <a:cubicBezTo>
                    <a:pt x="445" y="218"/>
                    <a:pt x="445" y="218"/>
                    <a:pt x="445" y="218"/>
                  </a:cubicBezTo>
                  <a:cubicBezTo>
                    <a:pt x="445" y="436"/>
                    <a:pt x="445" y="436"/>
                    <a:pt x="445" y="436"/>
                  </a:cubicBezTo>
                  <a:cubicBezTo>
                    <a:pt x="414" y="464"/>
                    <a:pt x="395" y="505"/>
                    <a:pt x="395" y="550"/>
                  </a:cubicBezTo>
                  <a:cubicBezTo>
                    <a:pt x="395" y="583"/>
                    <a:pt x="405" y="613"/>
                    <a:pt x="422" y="638"/>
                  </a:cubicBezTo>
                  <a:cubicBezTo>
                    <a:pt x="371" y="651"/>
                    <a:pt x="334" y="698"/>
                    <a:pt x="334" y="753"/>
                  </a:cubicBezTo>
                  <a:cubicBezTo>
                    <a:pt x="334" y="779"/>
                    <a:pt x="343" y="803"/>
                    <a:pt x="357" y="823"/>
                  </a:cubicBezTo>
                  <a:cubicBezTo>
                    <a:pt x="109" y="823"/>
                    <a:pt x="109" y="823"/>
                    <a:pt x="109" y="823"/>
                  </a:cubicBezTo>
                  <a:lnTo>
                    <a:pt x="109" y="218"/>
                  </a:lnTo>
                  <a:close/>
                  <a:moveTo>
                    <a:pt x="737" y="824"/>
                  </a:moveTo>
                  <a:cubicBezTo>
                    <a:pt x="619" y="824"/>
                    <a:pt x="619" y="824"/>
                    <a:pt x="619" y="824"/>
                  </a:cubicBezTo>
                  <a:cubicBezTo>
                    <a:pt x="619" y="682"/>
                    <a:pt x="619" y="682"/>
                    <a:pt x="619" y="682"/>
                  </a:cubicBezTo>
                  <a:cubicBezTo>
                    <a:pt x="737" y="682"/>
                    <a:pt x="737" y="682"/>
                    <a:pt x="737" y="682"/>
                  </a:cubicBezTo>
                  <a:cubicBezTo>
                    <a:pt x="776" y="682"/>
                    <a:pt x="808" y="714"/>
                    <a:pt x="808" y="753"/>
                  </a:cubicBezTo>
                  <a:cubicBezTo>
                    <a:pt x="808" y="792"/>
                    <a:pt x="776" y="824"/>
                    <a:pt x="737" y="8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7567767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9490" name="Rectangle 12" hidden="1"/>
          <p:cNvGraphicFramePr>
            <a:graphicFrameLocks/>
          </p:cNvGraphicFramePr>
          <p:nvPr>
            <p:custDataLst>
              <p:tags r:id="rId2"/>
            </p:custDataLst>
            <p:extLst>
              <p:ext uri="{D42A27DB-BD31-4B8C-83A1-F6EECF244321}">
                <p14:modId xmlns:p14="http://schemas.microsoft.com/office/powerpoint/2010/main" val="806355876"/>
              </p:ext>
            </p:ext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75687" name="think-cell Folie" r:id="rId16" imgW="0" imgH="0" progId="TCLayout.ActiveDocument.1">
                  <p:embed/>
                </p:oleObj>
              </mc:Choice>
              <mc:Fallback>
                <p:oleObj name="think-cell Folie" r:id="rId16" imgW="0" imgH="0" progId="TCLayout.ActiveDocument.1">
                  <p:embed/>
                  <p:pic>
                    <p:nvPicPr>
                      <p:cNvPr id="2239490" name="Rectangle 1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hteck 16" hidden="1"/>
          <p:cNvSpPr/>
          <p:nvPr>
            <p:custDataLst>
              <p:tags r:id="rId3"/>
            </p:custDataLst>
          </p:nvPr>
        </p:nvSpPr>
        <p:spPr bwMode="auto">
          <a:xfrm>
            <a:off x="152400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000" b="1" dirty="0">
              <a:latin typeface="Arial" panose="020B0604020202020204" pitchFamily="34" charset="0"/>
              <a:ea typeface="+mj-ea"/>
              <a:cs typeface="+mj-cs"/>
              <a:sym typeface="Arial" panose="020B0604020202020204" pitchFamily="34" charset="0"/>
            </a:endParaRPr>
          </a:p>
        </p:txBody>
      </p:sp>
      <p:sp>
        <p:nvSpPr>
          <p:cNvPr id="337923" name="ArtechOthers 1"/>
          <p:cNvSpPr txBox="1">
            <a:spLocks noChangeArrowheads="1"/>
          </p:cNvSpPr>
          <p:nvPr/>
        </p:nvSpPr>
        <p:spPr bwMode="auto">
          <a:xfrm>
            <a:off x="356197" y="6442071"/>
            <a:ext cx="8207375" cy="153888"/>
          </a:xfrm>
          <a:prstGeom prst="rect">
            <a:avLst/>
          </a:prstGeom>
          <a:noFill/>
          <a:ln w="9525">
            <a:noFill/>
            <a:miter lim="800000"/>
            <a:headEnd/>
            <a:tailEnd/>
          </a:ln>
        </p:spPr>
        <p:txBody>
          <a:bodyPr lIns="0" tIns="0" rIns="0" bIns="0" anchor="b" anchorCtr="0">
            <a:spAutoFit/>
          </a:bodyPr>
          <a:lstStyle/>
          <a:p>
            <a:pPr defTabSz="873125">
              <a:spcBef>
                <a:spcPct val="50000"/>
              </a:spcBef>
              <a:defRPr/>
            </a:pPr>
            <a:r>
              <a:rPr lang="de-DE" sz="1000" dirty="0">
                <a:latin typeface="Arial" panose="020B0604020202020204" pitchFamily="34" charset="0"/>
                <a:cs typeface="Arial" panose="020B0604020202020204" pitchFamily="34" charset="0"/>
                <a:sym typeface="Arial"/>
              </a:rPr>
              <a:t>Quelle: Klinikdaten aus IMS</a:t>
            </a:r>
            <a:r>
              <a:rPr lang="de-DE" sz="1000" baseline="30000" dirty="0">
                <a:latin typeface="Arial" panose="020B0604020202020204" pitchFamily="34" charset="0"/>
                <a:cs typeface="Arial" panose="020B0604020202020204" pitchFamily="34" charset="0"/>
                <a:sym typeface="Arial"/>
              </a:rPr>
              <a:t>®</a:t>
            </a:r>
            <a:r>
              <a:rPr lang="de-DE" sz="1000" dirty="0">
                <a:latin typeface="Arial" panose="020B0604020202020204" pitchFamily="34" charset="0"/>
                <a:cs typeface="Arial" panose="020B0604020202020204" pitchFamily="34" charset="0"/>
                <a:sym typeface="Arial"/>
              </a:rPr>
              <a:t> Krankenhausindex (DKM</a:t>
            </a:r>
            <a:r>
              <a:rPr lang="de-DE" sz="1000" baseline="30000" dirty="0">
                <a:latin typeface="Arial" panose="020B0604020202020204" pitchFamily="34" charset="0"/>
                <a:cs typeface="Arial" panose="020B0604020202020204" pitchFamily="34" charset="0"/>
                <a:sym typeface="Arial"/>
              </a:rPr>
              <a:t>®</a:t>
            </a:r>
            <a:r>
              <a:rPr lang="de-DE" sz="1000" dirty="0">
                <a:latin typeface="Arial" panose="020B0604020202020204" pitchFamily="34" charset="0"/>
                <a:cs typeface="Arial" panose="020B0604020202020204" pitchFamily="34" charset="0"/>
                <a:sym typeface="Arial"/>
              </a:rPr>
              <a:t>), Umsatz in Euro zu bewerteten Klinikpreisen</a:t>
            </a:r>
            <a:endParaRPr lang="de-DE" sz="1000" dirty="0">
              <a:latin typeface="Arial" panose="020B0604020202020204" pitchFamily="34" charset="0"/>
              <a:ea typeface="ar"/>
              <a:cs typeface="Arial" panose="020B0604020202020204" pitchFamily="34" charset="0"/>
              <a:sym typeface="Arial"/>
            </a:endParaRPr>
          </a:p>
        </p:txBody>
      </p:sp>
      <p:sp>
        <p:nvSpPr>
          <p:cNvPr id="337924" name="AutoShape 2"/>
          <p:cNvSpPr>
            <a:spLocks noChangeAspect="1" noChangeArrowheads="1" noTextEdit="1"/>
          </p:cNvSpPr>
          <p:nvPr/>
        </p:nvSpPr>
        <p:spPr bwMode="auto">
          <a:xfrm>
            <a:off x="5694364" y="1957389"/>
            <a:ext cx="4321175" cy="3970337"/>
          </a:xfrm>
          <a:prstGeom prst="rect">
            <a:avLst/>
          </a:prstGeom>
          <a:noFill/>
          <a:ln w="9525">
            <a:noFill/>
            <a:miter lim="800000"/>
            <a:headEnd/>
            <a:tailEnd/>
          </a:ln>
        </p:spPr>
        <p:txBody>
          <a:bodyPr/>
          <a:lstStyle/>
          <a:p>
            <a:pPr>
              <a:defRPr/>
            </a:pPr>
            <a:endParaRPr lang="de-DE" sz="2400">
              <a:latin typeface="Arial" panose="020B0604020202020204" pitchFamily="34" charset="0"/>
              <a:cs typeface="Arial" panose="020B0604020202020204" pitchFamily="34" charset="0"/>
              <a:sym typeface="Arial"/>
            </a:endParaRPr>
          </a:p>
        </p:txBody>
      </p:sp>
      <p:sp>
        <p:nvSpPr>
          <p:cNvPr id="337925" name="Rectangle 3"/>
          <p:cNvSpPr>
            <a:spLocks noChangeArrowheads="1"/>
          </p:cNvSpPr>
          <p:nvPr/>
        </p:nvSpPr>
        <p:spPr bwMode="auto">
          <a:xfrm>
            <a:off x="5589589" y="3910013"/>
            <a:ext cx="7937" cy="6350"/>
          </a:xfrm>
          <a:prstGeom prst="rect">
            <a:avLst/>
          </a:prstGeom>
          <a:solidFill>
            <a:srgbClr val="C0C0C0"/>
          </a:solidFill>
          <a:ln w="9525">
            <a:noFill/>
            <a:miter lim="800000"/>
            <a:headEnd/>
            <a:tailEnd/>
          </a:ln>
        </p:spPr>
        <p:txBody>
          <a:bodyPr/>
          <a:lstStyle/>
          <a:p>
            <a:pPr>
              <a:defRPr/>
            </a:pPr>
            <a:endParaRPr lang="de-DE">
              <a:latin typeface="Arial" panose="020B0604020202020204" pitchFamily="34" charset="0"/>
              <a:ea typeface="ar"/>
              <a:cs typeface="Arial" panose="020B0604020202020204" pitchFamily="34" charset="0"/>
              <a:sym typeface="Arial"/>
            </a:endParaRPr>
          </a:p>
        </p:txBody>
      </p:sp>
      <p:sp>
        <p:nvSpPr>
          <p:cNvPr id="337926" name="Rectangle 4"/>
          <p:cNvSpPr>
            <a:spLocks noChangeArrowheads="1"/>
          </p:cNvSpPr>
          <p:nvPr/>
        </p:nvSpPr>
        <p:spPr bwMode="auto">
          <a:xfrm>
            <a:off x="5589589" y="4265614"/>
            <a:ext cx="7937" cy="9525"/>
          </a:xfrm>
          <a:prstGeom prst="rect">
            <a:avLst/>
          </a:prstGeom>
          <a:solidFill>
            <a:srgbClr val="C0C0C0"/>
          </a:solidFill>
          <a:ln w="9525">
            <a:noFill/>
            <a:miter lim="800000"/>
            <a:headEnd/>
            <a:tailEnd/>
          </a:ln>
        </p:spPr>
        <p:txBody>
          <a:bodyPr/>
          <a:lstStyle/>
          <a:p>
            <a:pPr>
              <a:defRPr/>
            </a:pPr>
            <a:endParaRPr lang="de-DE">
              <a:latin typeface="Arial" panose="020B0604020202020204" pitchFamily="34" charset="0"/>
              <a:ea typeface="ar"/>
              <a:cs typeface="Arial" panose="020B0604020202020204" pitchFamily="34" charset="0"/>
              <a:sym typeface="Arial"/>
            </a:endParaRPr>
          </a:p>
        </p:txBody>
      </p:sp>
      <p:graphicFrame>
        <p:nvGraphicFramePr>
          <p:cNvPr id="94" name="Tabelle 93"/>
          <p:cNvGraphicFramePr>
            <a:graphicFrameLocks noGrp="1"/>
          </p:cNvGraphicFramePr>
          <p:nvPr>
            <p:extLst>
              <p:ext uri="{D42A27DB-BD31-4B8C-83A1-F6EECF244321}">
                <p14:modId xmlns:p14="http://schemas.microsoft.com/office/powerpoint/2010/main" val="2568749329"/>
              </p:ext>
            </p:extLst>
          </p:nvPr>
        </p:nvGraphicFramePr>
        <p:xfrm>
          <a:off x="361950" y="1841500"/>
          <a:ext cx="11385549" cy="4090630"/>
        </p:xfrm>
        <a:graphic>
          <a:graphicData uri="http://schemas.openxmlformats.org/drawingml/2006/table">
            <a:tbl>
              <a:tblPr firstRow="1" bandRow="1">
                <a:tableStyleId>{B301B821-A1FF-4177-AEE7-76D212191A09}</a:tableStyleId>
              </a:tblPr>
              <a:tblGrid>
                <a:gridCol w="285373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6443587">
                  <a:extLst>
                    <a:ext uri="{9D8B030D-6E8A-4147-A177-3AD203B41FA5}">
                      <a16:colId xmlns:a16="http://schemas.microsoft.com/office/drawing/2014/main" val="707511189"/>
                    </a:ext>
                  </a:extLst>
                </a:gridCol>
              </a:tblGrid>
              <a:tr h="411993">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sym typeface="Arial"/>
                      </a:endParaRPr>
                    </a:p>
                  </a:txBody>
                  <a:tcPr marL="228600" marR="9525" marT="9525" marB="0" anchor="ctr"/>
                </a:tc>
                <a:tc>
                  <a:txBody>
                    <a:bodyPr/>
                    <a:lstStyle/>
                    <a:p>
                      <a:pPr marL="0" algn="ctr" defTabSz="914400" rtl="0" eaLnBrk="1" fontAlgn="b" latinLnBrk="0" hangingPunct="1"/>
                      <a:r>
                        <a:rPr lang="de-DE" sz="1000" u="none" strike="noStrike" kern="1200" dirty="0">
                          <a:effectLst/>
                          <a:sym typeface="Arial"/>
                        </a:rPr>
                        <a:t>Jan – Jun 2018</a:t>
                      </a:r>
                    </a:p>
                    <a:p>
                      <a:pPr marL="0" algn="ctr" defTabSz="914400" rtl="0" eaLnBrk="1" fontAlgn="b" latinLnBrk="0" hangingPunct="1"/>
                      <a:r>
                        <a:rPr lang="de-DE" sz="1000" u="none" strike="noStrike" kern="1200" dirty="0">
                          <a:effectLst/>
                          <a:sym typeface="Arial"/>
                        </a:rPr>
                        <a:t>Umsatz</a:t>
                      </a:r>
                      <a:endParaRPr lang="de-DE" sz="1000" b="1" i="0" u="none" strike="noStrike" kern="1200" dirty="0">
                        <a:solidFill>
                          <a:schemeClr val="bg1"/>
                        </a:solidFill>
                        <a:effectLst/>
                        <a:latin typeface="Arial" panose="020B0604020202020204" pitchFamily="34" charset="0"/>
                        <a:ea typeface="+mn-ea"/>
                        <a:cs typeface="+mn-cs"/>
                        <a:sym typeface="Arial"/>
                      </a:endParaRPr>
                    </a:p>
                  </a:txBody>
                  <a:tcPr marL="9525" marR="72000" marT="9525" marB="0" anchor="ctr"/>
                </a:tc>
                <a:tc>
                  <a:txBody>
                    <a:bodyPr/>
                    <a:lstStyle/>
                    <a:p>
                      <a:pPr marL="0" algn="ctr" defTabSz="914400" rtl="0" eaLnBrk="1" fontAlgn="b" latinLnBrk="0" hangingPunct="1"/>
                      <a:r>
                        <a:rPr lang="de-DE" sz="1000" u="none" strike="noStrike" kern="1200" dirty="0">
                          <a:effectLst/>
                          <a:sym typeface="Arial"/>
                        </a:rPr>
                        <a:t>Jan – Jun 2018</a:t>
                      </a:r>
                    </a:p>
                    <a:p>
                      <a:pPr marL="0" algn="ctr" defTabSz="914400" rtl="0" eaLnBrk="1" fontAlgn="b" latinLnBrk="0" hangingPunct="1"/>
                      <a:r>
                        <a:rPr lang="de-DE" sz="1000" u="none" strike="noStrike" kern="1200" dirty="0">
                          <a:effectLst/>
                          <a:sym typeface="Arial"/>
                        </a:rPr>
                        <a:t>Absatz ZE</a:t>
                      </a:r>
                      <a:endParaRPr lang="de-DE" sz="1000" b="1" i="0" u="none" strike="noStrike" kern="1200" dirty="0">
                        <a:solidFill>
                          <a:schemeClr val="bg1"/>
                        </a:solidFill>
                        <a:effectLst/>
                        <a:latin typeface="Arial" panose="020B0604020202020204" pitchFamily="34" charset="0"/>
                        <a:ea typeface="+mn-ea"/>
                        <a:cs typeface="+mn-cs"/>
                        <a:sym typeface="Arial"/>
                      </a:endParaRPr>
                    </a:p>
                  </a:txBody>
                  <a:tcPr marL="9525" marR="72000" marT="9525" marB="0" anchor="ctr"/>
                </a:tc>
                <a:tc>
                  <a:txBody>
                    <a:bodyPr/>
                    <a:lstStyle/>
                    <a:p>
                      <a:pPr marL="0" algn="ctr" defTabSz="914400" rtl="0" eaLnBrk="1" fontAlgn="b" latinLnBrk="0" hangingPunct="1"/>
                      <a:endParaRPr lang="de-DE" sz="1000" b="1" i="0" u="none" strike="noStrike" kern="1200" dirty="0">
                        <a:solidFill>
                          <a:schemeClr val="bg1"/>
                        </a:solidFill>
                        <a:effectLst/>
                        <a:latin typeface="Arial" panose="020B0604020202020204" pitchFamily="34" charset="0"/>
                        <a:ea typeface="+mn-ea"/>
                        <a:cs typeface="+mn-cs"/>
                        <a:sym typeface="Arial"/>
                      </a:endParaRPr>
                    </a:p>
                  </a:txBody>
                  <a:tcPr marL="9525" marR="72000" marT="9525" marB="0" anchor="ctr">
                    <a:solidFill>
                      <a:schemeClr val="bg1"/>
                    </a:solidFill>
                  </a:tcPr>
                </a:tc>
                <a:extLst>
                  <a:ext uri="{0D108BD9-81ED-4DB2-BD59-A6C34878D82A}">
                    <a16:rowId xmlns:a16="http://schemas.microsoft.com/office/drawing/2014/main" val="10000"/>
                  </a:ext>
                </a:extLst>
              </a:tr>
              <a:tr h="308020">
                <a:tc>
                  <a:txBody>
                    <a:bodyPr/>
                    <a:lstStyle/>
                    <a:p>
                      <a:pPr marL="0" algn="l" defTabSz="914400" rtl="0" eaLnBrk="1" fontAlgn="b" latinLnBrk="0" hangingPunct="1"/>
                      <a:r>
                        <a:rPr lang="en-US" sz="1000" u="none" strike="noStrike" kern="1200" dirty="0">
                          <a:effectLst/>
                        </a:rPr>
                        <a:t>   L01G  MAB*** </a:t>
                      </a:r>
                      <a:r>
                        <a:rPr lang="en-US" sz="1000" u="none" strike="noStrike" kern="1200" dirty="0" err="1">
                          <a:effectLst/>
                        </a:rPr>
                        <a:t>Antineoplastika</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742,4</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0,6</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1"/>
                  </a:ext>
                </a:extLst>
              </a:tr>
              <a:tr h="308020">
                <a:tc>
                  <a:txBody>
                    <a:bodyPr/>
                    <a:lstStyle/>
                    <a:p>
                      <a:pPr marL="0" algn="l" defTabSz="914400" rtl="0" eaLnBrk="1" fontAlgn="b" latinLnBrk="0" hangingPunct="1"/>
                      <a:r>
                        <a:rPr lang="en-US" sz="1000" u="none" strike="noStrike" kern="1200" dirty="0">
                          <a:effectLst/>
                        </a:rPr>
                        <a:t>   B02D  </a:t>
                      </a:r>
                      <a:r>
                        <a:rPr lang="en-US" sz="1000" u="none" strike="noStrike" kern="1200" dirty="0" err="1">
                          <a:effectLst/>
                        </a:rPr>
                        <a:t>Blutgerinnung</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222,0</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0,5</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2"/>
                  </a:ext>
                </a:extLst>
              </a:tr>
              <a:tr h="308020">
                <a:tc>
                  <a:txBody>
                    <a:bodyPr/>
                    <a:lstStyle/>
                    <a:p>
                      <a:pPr marL="0" algn="l" defTabSz="914400" rtl="0" eaLnBrk="1" fontAlgn="b" latinLnBrk="0" hangingPunct="1"/>
                      <a:r>
                        <a:rPr lang="en-US" sz="1000" u="none" strike="noStrike" kern="1200" dirty="0">
                          <a:effectLst/>
                        </a:rPr>
                        <a:t>   N07X  </a:t>
                      </a:r>
                      <a:r>
                        <a:rPr lang="en-US" sz="1000" u="none" strike="noStrike" kern="1200" dirty="0" err="1">
                          <a:effectLst/>
                        </a:rPr>
                        <a:t>Alle</a:t>
                      </a:r>
                      <a:r>
                        <a:rPr lang="en-US" sz="1000" u="none" strike="noStrike" kern="1200" dirty="0">
                          <a:effectLst/>
                        </a:rPr>
                        <a:t> </a:t>
                      </a:r>
                      <a:r>
                        <a:rPr lang="en-US" sz="1000" u="none" strike="noStrike" kern="1200" dirty="0" err="1">
                          <a:effectLst/>
                        </a:rPr>
                        <a:t>anderen</a:t>
                      </a:r>
                      <a:r>
                        <a:rPr lang="en-US" sz="1000" u="none" strike="noStrike" kern="1200" dirty="0">
                          <a:effectLst/>
                        </a:rPr>
                        <a:t> ZNS-</a:t>
                      </a:r>
                      <a:r>
                        <a:rPr lang="en-US" sz="1000" u="none" strike="noStrike" kern="1200" dirty="0" err="1">
                          <a:effectLst/>
                        </a:rPr>
                        <a:t>wirksamen</a:t>
                      </a:r>
                      <a:r>
                        <a:rPr lang="en-US" sz="1000" u="none" strike="noStrike" kern="1200" dirty="0">
                          <a:effectLst/>
                        </a:rPr>
                        <a:t> </a:t>
                      </a:r>
                      <a:r>
                        <a:rPr lang="en-US" sz="1000" u="none" strike="noStrike" kern="1200" dirty="0" err="1">
                          <a:effectLst/>
                        </a:rPr>
                        <a:t>Präparate</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167,6</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2,8</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3"/>
                  </a:ext>
                </a:extLst>
              </a:tr>
              <a:tr h="308020">
                <a:tc>
                  <a:txBody>
                    <a:bodyPr/>
                    <a:lstStyle/>
                    <a:p>
                      <a:pPr marL="0" algn="l" defTabSz="914400" rtl="0" eaLnBrk="1" fontAlgn="b" latinLnBrk="0" hangingPunct="1"/>
                      <a:r>
                        <a:rPr lang="en-US" sz="1000" u="none" strike="noStrike" kern="1200" dirty="0">
                          <a:effectLst/>
                        </a:rPr>
                        <a:t>   J06C  </a:t>
                      </a:r>
                      <a:r>
                        <a:rPr lang="en-US" sz="1000" u="none" strike="noStrike" kern="1200" dirty="0" err="1">
                          <a:effectLst/>
                        </a:rPr>
                        <a:t>Polyvalente</a:t>
                      </a:r>
                      <a:r>
                        <a:rPr lang="en-US" sz="1000" u="none" strike="noStrike" kern="1200" dirty="0">
                          <a:effectLst/>
                        </a:rPr>
                        <a:t> </a:t>
                      </a:r>
                      <a:r>
                        <a:rPr lang="en-US" sz="1000" u="none" strike="noStrike" kern="1200" dirty="0" err="1">
                          <a:effectLst/>
                        </a:rPr>
                        <a:t>Immunglobuline</a:t>
                      </a:r>
                      <a:r>
                        <a:rPr lang="en-US" sz="1000" u="none" strike="noStrike" kern="1200" dirty="0">
                          <a:effectLst/>
                        </a:rPr>
                        <a:t>, </a:t>
                      </a:r>
                      <a:r>
                        <a:rPr lang="en-US" sz="1000" u="none" strike="noStrike" kern="1200" dirty="0" err="1">
                          <a:effectLst/>
                        </a:rPr>
                        <a:t>intravenös</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120,1</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0,3</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4"/>
                  </a:ext>
                </a:extLst>
              </a:tr>
              <a:tr h="308020">
                <a:tc>
                  <a:txBody>
                    <a:bodyPr/>
                    <a:lstStyle/>
                    <a:p>
                      <a:pPr marL="0" algn="l" defTabSz="914400" rtl="0" eaLnBrk="1" fontAlgn="b" latinLnBrk="0" hangingPunct="1"/>
                      <a:r>
                        <a:rPr lang="en-US" sz="1000" u="none" strike="noStrike" kern="1200" dirty="0">
                          <a:effectLst/>
                        </a:rPr>
                        <a:t>   L04X  </a:t>
                      </a:r>
                      <a:r>
                        <a:rPr lang="en-US" sz="1000" u="none" strike="noStrike" kern="1200" dirty="0" err="1">
                          <a:effectLst/>
                        </a:rPr>
                        <a:t>Sonstige</a:t>
                      </a:r>
                      <a:r>
                        <a:rPr lang="en-US" sz="1000" u="none" strike="noStrike" kern="1200" dirty="0">
                          <a:effectLst/>
                        </a:rPr>
                        <a:t> </a:t>
                      </a:r>
                      <a:r>
                        <a:rPr lang="en-US" sz="1000" u="none" strike="noStrike" kern="1200" dirty="0" err="1">
                          <a:effectLst/>
                        </a:rPr>
                        <a:t>Immunsuppressiva</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110,8</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4,4</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5"/>
                  </a:ext>
                </a:extLst>
              </a:tr>
              <a:tr h="286017">
                <a:tc>
                  <a:txBody>
                    <a:bodyPr/>
                    <a:lstStyle/>
                    <a:p>
                      <a:pPr marL="0" algn="l" defTabSz="914400" rtl="0" eaLnBrk="1" fontAlgn="b" latinLnBrk="0" hangingPunct="1"/>
                      <a:r>
                        <a:rPr lang="en-US" sz="1000" u="none" strike="noStrike" kern="1200" dirty="0">
                          <a:effectLst/>
                        </a:rPr>
                        <a:t>   L01B  </a:t>
                      </a:r>
                      <a:r>
                        <a:rPr lang="en-US" sz="1000" u="none" strike="noStrike" kern="1200" dirty="0" err="1">
                          <a:effectLst/>
                        </a:rPr>
                        <a:t>Antimetaboliten</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67,4</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0,8</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6"/>
                  </a:ext>
                </a:extLst>
              </a:tr>
              <a:tr h="308020">
                <a:tc>
                  <a:txBody>
                    <a:bodyPr/>
                    <a:lstStyle/>
                    <a:p>
                      <a:pPr marL="0" algn="l" defTabSz="914400" rtl="0" eaLnBrk="1" fontAlgn="b" latinLnBrk="0" hangingPunct="1"/>
                      <a:r>
                        <a:rPr lang="en-US" sz="1000" u="none" strike="noStrike" kern="1200" dirty="0">
                          <a:effectLst/>
                        </a:rPr>
                        <a:t>   S01P  </a:t>
                      </a:r>
                      <a:r>
                        <a:rPr lang="en-US" sz="1000" u="none" strike="noStrike" kern="1200" dirty="0" err="1">
                          <a:effectLst/>
                        </a:rPr>
                        <a:t>Ophtalmologische</a:t>
                      </a:r>
                      <a:r>
                        <a:rPr lang="en-US" sz="1000" u="none" strike="noStrike" kern="1200" dirty="0">
                          <a:effectLst/>
                        </a:rPr>
                        <a:t> </a:t>
                      </a:r>
                      <a:r>
                        <a:rPr lang="en-US" sz="1000" u="none" strike="noStrike" kern="1200" dirty="0" err="1">
                          <a:effectLst/>
                        </a:rPr>
                        <a:t>antineovaskuläre</a:t>
                      </a:r>
                      <a:br>
                        <a:rPr lang="en-US" sz="1000" u="none" strike="noStrike" kern="1200" dirty="0">
                          <a:effectLst/>
                        </a:rPr>
                      </a:br>
                      <a:r>
                        <a:rPr lang="en-US" sz="1000" u="none" strike="noStrike" kern="1200" dirty="0">
                          <a:effectLst/>
                        </a:rPr>
                        <a:t>              </a:t>
                      </a:r>
                      <a:r>
                        <a:rPr lang="en-US" sz="1000" u="none" strike="noStrike" kern="1200" dirty="0" err="1">
                          <a:effectLst/>
                        </a:rPr>
                        <a:t>Produkte</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66,6</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0,1</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7"/>
                  </a:ext>
                </a:extLst>
              </a:tr>
              <a:tr h="308020">
                <a:tc>
                  <a:txBody>
                    <a:bodyPr/>
                    <a:lstStyle/>
                    <a:p>
                      <a:pPr marL="0" algn="l" defTabSz="914400" rtl="0" eaLnBrk="1" fontAlgn="b" latinLnBrk="0" hangingPunct="1"/>
                      <a:r>
                        <a:rPr lang="en-US" sz="1000" u="none" strike="noStrike" kern="1200" dirty="0">
                          <a:effectLst/>
                        </a:rPr>
                        <a:t>   J02A  </a:t>
                      </a:r>
                      <a:r>
                        <a:rPr lang="en-US" sz="1000" u="none" strike="noStrike" kern="1200" dirty="0" err="1">
                          <a:effectLst/>
                        </a:rPr>
                        <a:t>Antimykotika</a:t>
                      </a:r>
                      <a:r>
                        <a:rPr lang="en-US" sz="1000" u="none" strike="noStrike" kern="1200" dirty="0">
                          <a:effectLst/>
                        </a:rPr>
                        <a:t>, </a:t>
                      </a:r>
                      <a:r>
                        <a:rPr lang="en-US" sz="1000" u="none" strike="noStrike" kern="1200" dirty="0" err="1">
                          <a:effectLst/>
                        </a:rPr>
                        <a:t>systemisch</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64,0</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2,0</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8"/>
                  </a:ext>
                </a:extLst>
              </a:tr>
              <a:tr h="308020">
                <a:tc>
                  <a:txBody>
                    <a:bodyPr/>
                    <a:lstStyle/>
                    <a:p>
                      <a:pPr marL="0" algn="l" defTabSz="914400" rtl="0" eaLnBrk="1" fontAlgn="b" latinLnBrk="0" hangingPunct="1"/>
                      <a:r>
                        <a:rPr lang="en-US" sz="1000" u="none" strike="noStrike" kern="1200" dirty="0">
                          <a:effectLst/>
                        </a:rPr>
                        <a:t>   </a:t>
                      </a:r>
                      <a:r>
                        <a:rPr lang="pt-BR" sz="1000" u="none" strike="noStrike" kern="1200" dirty="0">
                          <a:effectLst/>
                        </a:rPr>
                        <a:t>N07A  Produkte gegen multiple Sklerose</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61,9</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0,1</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09"/>
                  </a:ext>
                </a:extLst>
              </a:tr>
              <a:tr h="308020">
                <a:tc>
                  <a:txBody>
                    <a:bodyPr/>
                    <a:lstStyle/>
                    <a:p>
                      <a:pPr marL="0" algn="l" defTabSz="914400" rtl="0" eaLnBrk="1" fontAlgn="b" latinLnBrk="0" hangingPunct="1"/>
                      <a:r>
                        <a:rPr lang="en-US" sz="1000" u="none" strike="noStrike" kern="1200" dirty="0">
                          <a:effectLst/>
                        </a:rPr>
                        <a:t>   L04B  Anti-TNF </a:t>
                      </a:r>
                      <a:r>
                        <a:rPr lang="en-US" sz="1000" u="none" strike="noStrike" kern="1200" dirty="0" err="1">
                          <a:effectLst/>
                        </a:rPr>
                        <a:t>Produkte</a:t>
                      </a:r>
                      <a:endParaRPr lang="en-US"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en-US" sz="1000" u="none" strike="noStrike" kern="1200" dirty="0">
                          <a:effectLst/>
                        </a:rPr>
                        <a:t>56,4</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0,2</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10"/>
                  </a:ext>
                </a:extLst>
              </a:tr>
              <a:tr h="308020">
                <a:tc>
                  <a:txBody>
                    <a:bodyPr/>
                    <a:lstStyle/>
                    <a:p>
                      <a:pPr marL="0" algn="l" defTabSz="914400" rtl="0" eaLnBrk="1" fontAlgn="b" latinLnBrk="0" hangingPunct="1"/>
                      <a:r>
                        <a:rPr lang="en-US" sz="1000" u="none" strike="noStrike" kern="1200" dirty="0">
                          <a:effectLst/>
                        </a:rPr>
                        <a:t>  SUMME TOP 10</a:t>
                      </a:r>
                      <a:endParaRPr lang="en-US" sz="1000" b="1" i="0" u="none" strike="noStrike" kern="1200" dirty="0">
                        <a:solidFill>
                          <a:schemeClr val="dk1"/>
                        </a:solidFill>
                        <a:effectLst/>
                        <a:latin typeface="Arial" panose="020B0604020202020204" pitchFamily="34" charset="0"/>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US" sz="1000" u="none" strike="noStrike" kern="1200" dirty="0">
                          <a:effectLst/>
                        </a:rPr>
                        <a:t>1.679,2</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11,9</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11"/>
                  </a:ext>
                </a:extLst>
              </a:tr>
              <a:tr h="308020">
                <a:tc>
                  <a:txBody>
                    <a:bodyPr/>
                    <a:lstStyle/>
                    <a:p>
                      <a:pPr marL="0" algn="l" defTabSz="914400" rtl="0" eaLnBrk="1" fontAlgn="b" latinLnBrk="0" hangingPunct="1"/>
                      <a:r>
                        <a:rPr lang="en-US" sz="1000" u="none" strike="noStrike" kern="1200" dirty="0">
                          <a:effectLst/>
                        </a:rPr>
                        <a:t>  GESAMT</a:t>
                      </a:r>
                      <a:endParaRPr lang="en-US" sz="1000" b="1" i="0" u="none" strike="noStrike" kern="1200" dirty="0">
                        <a:solidFill>
                          <a:schemeClr val="dk1"/>
                        </a:solidFill>
                        <a:effectLst/>
                        <a:latin typeface="Arial" panose="020B0604020202020204" pitchFamily="34" charset="0"/>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US" sz="1000" u="none" strike="noStrike" kern="1200" dirty="0">
                          <a:effectLst/>
                        </a:rPr>
                        <a:t>3.111,8</a:t>
                      </a:r>
                      <a:endParaRPr lang="en-US"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r>
                        <a:rPr lang="de-DE" sz="1000" u="none" strike="noStrike" kern="1200" dirty="0">
                          <a:effectLst/>
                        </a:rPr>
                        <a:t>4.243,9</a:t>
                      </a:r>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tc>
                  <a:txBody>
                    <a:bodyPr/>
                    <a:lstStyle/>
                    <a:p>
                      <a:pPr marL="0" algn="ctr" defTabSz="914400" rtl="0" eaLnBrk="1" fontAlgn="b" latinLnBrk="0" hangingPunct="1"/>
                      <a:endParaRPr lang="de-DE" sz="1000" b="1"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chemeClr val="bg1"/>
                    </a:solidFill>
                  </a:tcPr>
                </a:tc>
                <a:extLst>
                  <a:ext uri="{0D108BD9-81ED-4DB2-BD59-A6C34878D82A}">
                    <a16:rowId xmlns:a16="http://schemas.microsoft.com/office/drawing/2014/main" val="10012"/>
                  </a:ext>
                </a:extLst>
              </a:tr>
            </a:tbl>
          </a:graphicData>
        </a:graphic>
      </p:graphicFrame>
      <p:sp>
        <p:nvSpPr>
          <p:cNvPr id="34" name="Textplatzhalter 33"/>
          <p:cNvSpPr>
            <a:spLocks noGrp="1"/>
          </p:cNvSpPr>
          <p:nvPr>
            <p:ph type="body" sz="quarter" idx="16"/>
          </p:nvPr>
        </p:nvSpPr>
        <p:spPr/>
        <p:txBody>
          <a:bodyPr/>
          <a:lstStyle/>
          <a:p>
            <a:pPr lvl="0"/>
            <a:r>
              <a:rPr lang="de-DE" sz="1600" dirty="0"/>
              <a:t>Vergleich der Umsatz- und Absatzentwicklung von Arzneigruppen nach ATC 3-Klassifikation**, Umsatz und Absatz (in Zähleinheiten, ZE) in Mio., Veränderungsrate in +/- % von Januar bis Juni 2018 gegenüber Januar bis Juni 2017</a:t>
            </a:r>
          </a:p>
        </p:txBody>
      </p:sp>
      <p:sp>
        <p:nvSpPr>
          <p:cNvPr id="33" name="Titel 32"/>
          <p:cNvSpPr>
            <a:spLocks noGrp="1"/>
          </p:cNvSpPr>
          <p:nvPr>
            <p:ph type="title"/>
          </p:nvPr>
        </p:nvSpPr>
        <p:spPr/>
        <p:txBody>
          <a:bodyPr/>
          <a:lstStyle/>
          <a:p>
            <a:r>
              <a:rPr lang="de-DE" sz="2000" dirty="0"/>
              <a:t>Abbildung 2: Umsatzstärkste 10 Arzneigruppen im Klinikmarkt – über ein Drittel wächst 2-stellig dank neuer Präparate*</a:t>
            </a:r>
            <a:endParaRPr lang="en-US" sz="2000" dirty="0"/>
          </a:p>
        </p:txBody>
      </p:sp>
      <p:sp>
        <p:nvSpPr>
          <p:cNvPr id="41" name="Rechteck 95"/>
          <p:cNvSpPr>
            <a:spLocks noChangeArrowheads="1"/>
          </p:cNvSpPr>
          <p:nvPr>
            <p:custDataLst>
              <p:tags r:id="rId4"/>
            </p:custDataLst>
          </p:nvPr>
        </p:nvSpPr>
        <p:spPr bwMode="auto">
          <a:xfrm>
            <a:off x="5663952" y="1916832"/>
            <a:ext cx="2779712" cy="212725"/>
          </a:xfrm>
          <a:prstGeom prst="rect">
            <a:avLst/>
          </a:prstGeom>
          <a:noFill/>
          <a:ln w="9525" algn="ctr">
            <a:noFill/>
            <a:round/>
            <a:headEnd/>
            <a:tailEnd/>
          </a:ln>
        </p:spPr>
        <p:txBody>
          <a:bodyPr wrap="none" lIns="0" tIns="0" rIns="0" bIns="0" anchor="b">
            <a:noAutofit/>
          </a:bodyPr>
          <a:lstStyle/>
          <a:p>
            <a:pPr algn="ctr" eaLnBrk="0" hangingPunct="0"/>
            <a:r>
              <a:rPr lang="en-US" sz="1000" dirty="0">
                <a:latin typeface="Arial" panose="020B0604020202020204" pitchFamily="34" charset="0"/>
                <a:cs typeface="Arial" panose="020B0604020202020204" pitchFamily="34" charset="0"/>
                <a:sym typeface="Arial"/>
              </a:rPr>
              <a:t>Veränderungsrate zum Vorjahr %</a:t>
            </a:r>
            <a:endParaRPr lang="de-DE" sz="1000" dirty="0">
              <a:latin typeface="Arial" panose="020B0604020202020204" pitchFamily="34" charset="0"/>
              <a:cs typeface="Arial" panose="020B0604020202020204" pitchFamily="34" charset="0"/>
              <a:sym typeface="Arial"/>
            </a:endParaRPr>
          </a:p>
        </p:txBody>
      </p:sp>
      <p:graphicFrame>
        <p:nvGraphicFramePr>
          <p:cNvPr id="38" name="Chart 3">
            <a:extLst>
              <a:ext uri="{FF2B5EF4-FFF2-40B4-BE49-F238E27FC236}">
                <a16:creationId xmlns:a16="http://schemas.microsoft.com/office/drawing/2014/main" id="{628B0022-DAB6-4CC7-97C1-593DA89431EF}"/>
              </a:ext>
            </a:extLst>
          </p:cNvPr>
          <p:cNvGraphicFramePr/>
          <p:nvPr>
            <p:custDataLst>
              <p:tags r:id="rId5"/>
            </p:custDataLst>
            <p:extLst>
              <p:ext uri="{D42A27DB-BD31-4B8C-83A1-F6EECF244321}">
                <p14:modId xmlns:p14="http://schemas.microsoft.com/office/powerpoint/2010/main" val="2107518976"/>
              </p:ext>
            </p:extLst>
          </p:nvPr>
        </p:nvGraphicFramePr>
        <p:xfrm>
          <a:off x="5119688" y="2173288"/>
          <a:ext cx="6064250" cy="3836987"/>
        </p:xfrm>
        <a:graphic>
          <a:graphicData uri="http://schemas.openxmlformats.org/drawingml/2006/chart">
            <c:chart xmlns:c="http://schemas.openxmlformats.org/drawingml/2006/chart" xmlns:r="http://schemas.openxmlformats.org/officeDocument/2006/relationships" r:id="rId17"/>
          </a:graphicData>
        </a:graphic>
      </p:graphicFrame>
      <p:sp useBgFill="1">
        <p:nvSpPr>
          <p:cNvPr id="13" name="Freihandform: Form 12">
            <a:extLst>
              <a:ext uri="{FF2B5EF4-FFF2-40B4-BE49-F238E27FC236}">
                <a16:creationId xmlns:a16="http://schemas.microsoft.com/office/drawing/2014/main" id="{C060D95A-B680-4BA6-870D-807127EB5F5A}"/>
              </a:ext>
            </a:extLst>
          </p:cNvPr>
          <p:cNvSpPr/>
          <p:nvPr>
            <p:custDataLst>
              <p:tags r:id="rId6"/>
            </p:custDataLst>
          </p:nvPr>
        </p:nvSpPr>
        <p:spPr bwMode="auto">
          <a:xfrm>
            <a:off x="10923588" y="2857500"/>
            <a:ext cx="115888" cy="217488"/>
          </a:xfrm>
          <a:custGeom>
            <a:avLst/>
            <a:gdLst/>
            <a:ahLst/>
            <a:cxnLst/>
            <a:rect l="0" t="0" r="0" b="0"/>
            <a:pathLst>
              <a:path w="115889" h="217489">
                <a:moveTo>
                  <a:pt x="115888" y="0"/>
                </a:moveTo>
                <a:lnTo>
                  <a:pt x="57150" y="217488"/>
                </a:lnTo>
                <a:lnTo>
                  <a:pt x="0" y="217488"/>
                </a:lnTo>
                <a:lnTo>
                  <a:pt x="5873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sp>
        <p:nvSpPr>
          <p:cNvPr id="11" name="Freihandform: Form 10">
            <a:extLst>
              <a:ext uri="{FF2B5EF4-FFF2-40B4-BE49-F238E27FC236}">
                <a16:creationId xmlns:a16="http://schemas.microsoft.com/office/drawing/2014/main" id="{30CC9F18-EDE4-4B35-A5B1-7E051E6DE185}"/>
              </a:ext>
            </a:extLst>
          </p:cNvPr>
          <p:cNvSpPr/>
          <p:nvPr>
            <p:custDataLst>
              <p:tags r:id="rId7"/>
            </p:custDataLst>
          </p:nvPr>
        </p:nvSpPr>
        <p:spPr bwMode="auto">
          <a:xfrm>
            <a:off x="10923588" y="2857500"/>
            <a:ext cx="58738" cy="217488"/>
          </a:xfrm>
          <a:custGeom>
            <a:avLst/>
            <a:gdLst/>
            <a:ahLst/>
            <a:cxnLst/>
            <a:rect l="0" t="0" r="0" b="0"/>
            <a:pathLst>
              <a:path w="58739" h="217489">
                <a:moveTo>
                  <a:pt x="58738" y="0"/>
                </a:moveTo>
                <a:lnTo>
                  <a:pt x="0" y="217488"/>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6E21A559-D3F9-474E-A099-736839B3445A}"/>
              </a:ext>
            </a:extLst>
          </p:cNvPr>
          <p:cNvSpPr/>
          <p:nvPr>
            <p:custDataLst>
              <p:tags r:id="rId8"/>
            </p:custDataLst>
          </p:nvPr>
        </p:nvSpPr>
        <p:spPr bwMode="auto">
          <a:xfrm>
            <a:off x="10980738" y="2857500"/>
            <a:ext cx="58738" cy="217488"/>
          </a:xfrm>
          <a:custGeom>
            <a:avLst/>
            <a:gdLst/>
            <a:ahLst/>
            <a:cxnLst/>
            <a:rect l="0" t="0" r="0" b="0"/>
            <a:pathLst>
              <a:path w="58739" h="217489">
                <a:moveTo>
                  <a:pt x="58738" y="0"/>
                </a:moveTo>
                <a:lnTo>
                  <a:pt x="0" y="217488"/>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 name="Rechteck 43">
            <a:extLst>
              <a:ext uri="{FF2B5EF4-FFF2-40B4-BE49-F238E27FC236}">
                <a16:creationId xmlns:a16="http://schemas.microsoft.com/office/drawing/2014/main" id="{5B9DF3AF-CD9A-40DB-83E2-74F9AC734D5A}"/>
              </a:ext>
            </a:extLst>
          </p:cNvPr>
          <p:cNvSpPr/>
          <p:nvPr>
            <p:custDataLst>
              <p:tags r:id="rId9"/>
            </p:custDataLst>
          </p:nvPr>
        </p:nvSpPr>
        <p:spPr bwMode="gray">
          <a:xfrm>
            <a:off x="11090275" y="2905125"/>
            <a:ext cx="371475" cy="122238"/>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numCol="1" spcCol="0" rtlCol="0" anchor="ctr" anchorCtr="0">
            <a:noAutofit/>
          </a:bodyPr>
          <a:lstStyle/>
          <a:p>
            <a:pPr>
              <a:spcBef>
                <a:spcPct val="0"/>
              </a:spcBef>
              <a:spcAft>
                <a:spcPct val="0"/>
              </a:spcAft>
            </a:pPr>
            <a:fld id="{0BFD6C00-4294-4E45-B9D0-213CA13DDBDF}" type="datetime'''''''''2''''''''''''.''44''''''''''2'''''''',''''''2'''">
              <a:rPr lang="de-DE" altLang="en-US" sz="800" b="1">
                <a:solidFill>
                  <a:schemeClr val="tx1"/>
                </a:solidFill>
              </a:rPr>
              <a:pPr/>
              <a:t>2.442,2</a:t>
            </a:fld>
            <a:endParaRPr lang="de-DE" sz="800" b="1" dirty="0" err="1">
              <a:solidFill>
                <a:schemeClr val="tx1"/>
              </a:solidFill>
              <a:sym typeface="+mn-lt"/>
            </a:endParaRPr>
          </a:p>
        </p:txBody>
      </p:sp>
      <p:sp>
        <p:nvSpPr>
          <p:cNvPr id="78" name="Rechteck 77">
            <a:extLst>
              <a:ext uri="{FF2B5EF4-FFF2-40B4-BE49-F238E27FC236}">
                <a16:creationId xmlns:a16="http://schemas.microsoft.com/office/drawing/2014/main" id="{23504250-A3AB-42CF-8B35-9B04E1200470}"/>
              </a:ext>
            </a:extLst>
          </p:cNvPr>
          <p:cNvSpPr/>
          <p:nvPr>
            <p:custDataLst>
              <p:tags r:id="rId10"/>
            </p:custDataLst>
          </p:nvPr>
        </p:nvSpPr>
        <p:spPr bwMode="auto">
          <a:xfrm>
            <a:off x="10409238" y="1970088"/>
            <a:ext cx="179388" cy="133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sp>
        <p:nvSpPr>
          <p:cNvPr id="77" name="Rechteck 76">
            <a:extLst>
              <a:ext uri="{FF2B5EF4-FFF2-40B4-BE49-F238E27FC236}">
                <a16:creationId xmlns:a16="http://schemas.microsoft.com/office/drawing/2014/main" id="{DA50A86F-9E3E-425E-A35E-09D244CCD313}"/>
              </a:ext>
            </a:extLst>
          </p:cNvPr>
          <p:cNvSpPr/>
          <p:nvPr>
            <p:custDataLst>
              <p:tags r:id="rId11"/>
            </p:custDataLst>
          </p:nvPr>
        </p:nvSpPr>
        <p:spPr bwMode="auto">
          <a:xfrm>
            <a:off x="9277350" y="1970088"/>
            <a:ext cx="179388"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sp>
        <p:nvSpPr>
          <p:cNvPr id="76" name="Rechteck 75">
            <a:extLst>
              <a:ext uri="{FF2B5EF4-FFF2-40B4-BE49-F238E27FC236}">
                <a16:creationId xmlns:a16="http://schemas.microsoft.com/office/drawing/2014/main" id="{0C79A1B9-C1B2-4D99-816A-1339871D5DAC}"/>
              </a:ext>
            </a:extLst>
          </p:cNvPr>
          <p:cNvSpPr/>
          <p:nvPr>
            <p:custDataLst>
              <p:tags r:id="rId12"/>
            </p:custDataLst>
          </p:nvPr>
        </p:nvSpPr>
        <p:spPr bwMode="auto">
          <a:xfrm>
            <a:off x="10639425" y="1965325"/>
            <a:ext cx="755650"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F420D391-C3F1-43C6-9944-3267C9B38748}" type="datetime''' +/''-'''''' ''''%'' ''''A''bs''''''''''a''t''z'">
              <a:rPr lang="de-DE" altLang="en-US" sz="1000">
                <a:solidFill>
                  <a:schemeClr val="tx1"/>
                </a:solidFill>
              </a:rPr>
              <a:pPr/>
              <a:t> +/- % Absatz</a:t>
            </a:fld>
            <a:endParaRPr lang="de-DE" sz="1000" dirty="0" err="1">
              <a:solidFill>
                <a:schemeClr val="tx1"/>
              </a:solidFill>
              <a:sym typeface="+mn-lt"/>
            </a:endParaRPr>
          </a:p>
        </p:txBody>
      </p:sp>
      <p:sp>
        <p:nvSpPr>
          <p:cNvPr id="75" name="Rechteck 74">
            <a:extLst>
              <a:ext uri="{FF2B5EF4-FFF2-40B4-BE49-F238E27FC236}">
                <a16:creationId xmlns:a16="http://schemas.microsoft.com/office/drawing/2014/main" id="{7594C089-6038-45D4-A4B8-346B9E73ACAF}"/>
              </a:ext>
            </a:extLst>
          </p:cNvPr>
          <p:cNvSpPr/>
          <p:nvPr>
            <p:custDataLst>
              <p:tags r:id="rId13"/>
            </p:custDataLst>
          </p:nvPr>
        </p:nvSpPr>
        <p:spPr bwMode="auto">
          <a:xfrm>
            <a:off x="9507538" y="1965325"/>
            <a:ext cx="800100"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C0289D17-5733-4B95-AB63-A0F4CA98E430}" type="datetime' ''''+''''''/''''''''- % ''Ums''''''''''''''a''''tz'''''''''''">
              <a:rPr lang="de-DE" altLang="en-US" sz="1000">
                <a:solidFill>
                  <a:schemeClr val="tx1"/>
                </a:solidFill>
              </a:rPr>
              <a:pPr/>
              <a:t> +/- % Umsatz</a:t>
            </a:fld>
            <a:endParaRPr lang="de-DE" sz="1000" dirty="0" err="1">
              <a:solidFill>
                <a:schemeClr val="tx1"/>
              </a:solidFill>
              <a:sym typeface="+mn-lt"/>
            </a:endParaRPr>
          </a:p>
        </p:txBody>
      </p:sp>
      <p:sp>
        <p:nvSpPr>
          <p:cNvPr id="22" name="ArtechOthers 1">
            <a:extLst>
              <a:ext uri="{FF2B5EF4-FFF2-40B4-BE49-F238E27FC236}">
                <a16:creationId xmlns:a16="http://schemas.microsoft.com/office/drawing/2014/main" id="{D197D992-C404-4CDA-A581-57CD508D6AB3}"/>
              </a:ext>
            </a:extLst>
          </p:cNvPr>
          <p:cNvSpPr txBox="1">
            <a:spLocks noChangeArrowheads="1"/>
          </p:cNvSpPr>
          <p:nvPr/>
        </p:nvSpPr>
        <p:spPr bwMode="auto">
          <a:xfrm>
            <a:off x="356197" y="6061790"/>
            <a:ext cx="11305832" cy="246221"/>
          </a:xfrm>
          <a:prstGeom prst="rect">
            <a:avLst/>
          </a:prstGeom>
          <a:noFill/>
          <a:ln w="9525">
            <a:noFill/>
            <a:miter lim="800000"/>
            <a:headEnd/>
            <a:tailEnd/>
          </a:ln>
        </p:spPr>
        <p:txBody>
          <a:bodyPr wrap="square" lIns="0" tIns="0" rIns="0" bIns="0" anchor="b" anchorCtr="0">
            <a:spAutoFit/>
          </a:bodyPr>
          <a:lstStyle/>
          <a:p>
            <a:pPr defTabSz="873125">
              <a:spcBef>
                <a:spcPct val="50000"/>
              </a:spcBef>
              <a:defRPr/>
            </a:pPr>
            <a:r>
              <a:rPr lang="de-DE" sz="800" dirty="0">
                <a:latin typeface="Arial" panose="020B0604020202020204" pitchFamily="34" charset="0"/>
                <a:ea typeface="ar"/>
                <a:cs typeface="Arial" panose="020B0604020202020204" pitchFamily="34" charset="0"/>
                <a:sym typeface="Arial"/>
              </a:rPr>
              <a:t>* Die Gruppen „N07X Alle anderen ZNS-wirksamen Präparate“ sowie „N07A Produkte gegen multiple Sklerose“ beinhalten Präparate, die noch nicht 1 Jahr am Markt sind, weswegen die Veränderungsraten artifiziell ausfallen und hier nicht in der Zählung berücksichtigt werden   ** ATC 3-Klassifikation: Anatomisch-therapeutisch-chemisches Klassifikationssystem über mehrere Ebenen, ATC 3 = 3. Ebene    *** MAB: Monoklonale Antikörper (</a:t>
            </a:r>
            <a:r>
              <a:rPr lang="de-DE" sz="800" dirty="0" err="1">
                <a:latin typeface="Arial" panose="020B0604020202020204" pitchFamily="34" charset="0"/>
                <a:ea typeface="ar"/>
                <a:cs typeface="Arial" panose="020B0604020202020204" pitchFamily="34" charset="0"/>
                <a:sym typeface="Arial"/>
              </a:rPr>
              <a:t>monoclonal</a:t>
            </a:r>
            <a:r>
              <a:rPr lang="de-DE" sz="800" dirty="0">
                <a:latin typeface="Arial" panose="020B0604020202020204" pitchFamily="34" charset="0"/>
                <a:ea typeface="ar"/>
                <a:cs typeface="Arial" panose="020B0604020202020204" pitchFamily="34" charset="0"/>
                <a:sym typeface="Arial"/>
              </a:rPr>
              <a:t> </a:t>
            </a:r>
            <a:r>
              <a:rPr lang="de-DE" sz="800" dirty="0" err="1">
                <a:latin typeface="Arial" panose="020B0604020202020204" pitchFamily="34" charset="0"/>
                <a:ea typeface="ar"/>
                <a:cs typeface="Arial" panose="020B0604020202020204" pitchFamily="34" charset="0"/>
                <a:sym typeface="Arial"/>
              </a:rPr>
              <a:t>antibodies</a:t>
            </a:r>
            <a:r>
              <a:rPr lang="de-DE" sz="800" dirty="0">
                <a:latin typeface="Arial" panose="020B0604020202020204" pitchFamily="34" charset="0"/>
                <a:ea typeface="ar"/>
                <a:cs typeface="Arial" panose="020B0604020202020204" pitchFamily="34" charset="0"/>
                <a:sym typeface="Arial"/>
              </a:rPr>
              <a:t>)</a:t>
            </a:r>
          </a:p>
        </p:txBody>
      </p:sp>
    </p:spTree>
    <p:extLst>
      <p:ext uri="{BB962C8B-B14F-4D97-AF65-F5344CB8AC3E}">
        <p14:creationId xmlns:p14="http://schemas.microsoft.com/office/powerpoint/2010/main" val="10021907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4780" name="Rectangle 12" hidden="1"/>
          <p:cNvGraphicFramePr>
            <a:graphicFrameLocks/>
          </p:cNvGraphicFramePr>
          <p:nvPr>
            <p:custDataLst>
              <p:tags r:id="rId2"/>
            </p:custDataLst>
            <p:extLst>
              <p:ext uri="{D42A27DB-BD31-4B8C-83A1-F6EECF244321}">
                <p14:modId xmlns:p14="http://schemas.microsoft.com/office/powerpoint/2010/main" val="1310560963"/>
              </p:ext>
            </p:ext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344127" name="think-cell Folie" r:id="rId17" imgW="0" imgH="0" progId="TCLayout.ActiveDocument.1">
                  <p:embed/>
                </p:oleObj>
              </mc:Choice>
              <mc:Fallback>
                <p:oleObj name="think-cell Folie" r:id="rId17" imgW="0" imgH="0" progId="TCLayout.ActiveDocument.1">
                  <p:embed/>
                  <p:pic>
                    <p:nvPicPr>
                      <p:cNvPr id="1824780" name="Rectangle 1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hteck 35" hidden="1"/>
          <p:cNvSpPr/>
          <p:nvPr>
            <p:custDataLst>
              <p:tags r:id="rId3"/>
            </p:custDataLst>
          </p:nvPr>
        </p:nvSpPr>
        <p:spPr bwMode="auto">
          <a:xfrm>
            <a:off x="152400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fontAlgn="base">
              <a:spcBef>
                <a:spcPct val="0"/>
              </a:spcBef>
              <a:spcAft>
                <a:spcPct val="0"/>
              </a:spcAft>
            </a:pPr>
            <a:endParaRPr lang="de-DE" sz="2400" b="1" dirty="0">
              <a:solidFill>
                <a:prstClr val="white"/>
              </a:solidFill>
              <a:latin typeface="Arial" panose="020B0604020202020204" pitchFamily="34" charset="0"/>
              <a:ea typeface="+mj-ea"/>
              <a:cs typeface="+mj-cs"/>
              <a:sym typeface="Arial" panose="020B0604020202020204" pitchFamily="34" charset="0"/>
            </a:endParaRPr>
          </a:p>
        </p:txBody>
      </p:sp>
      <p:graphicFrame>
        <p:nvGraphicFramePr>
          <p:cNvPr id="43" name="Chart 3">
            <a:extLst>
              <a:ext uri="{FF2B5EF4-FFF2-40B4-BE49-F238E27FC236}">
                <a16:creationId xmlns:a16="http://schemas.microsoft.com/office/drawing/2014/main" id="{4B5DB98E-D195-4E8E-A74A-DDFA0DCFB751}"/>
              </a:ext>
            </a:extLst>
          </p:cNvPr>
          <p:cNvGraphicFramePr/>
          <p:nvPr>
            <p:custDataLst>
              <p:tags r:id="rId4"/>
            </p:custDataLst>
            <p:extLst>
              <p:ext uri="{D42A27DB-BD31-4B8C-83A1-F6EECF244321}">
                <p14:modId xmlns:p14="http://schemas.microsoft.com/office/powerpoint/2010/main" val="1915420176"/>
              </p:ext>
            </p:extLst>
          </p:nvPr>
        </p:nvGraphicFramePr>
        <p:xfrm>
          <a:off x="301625" y="1782763"/>
          <a:ext cx="4627563" cy="3398837"/>
        </p:xfrm>
        <a:graphic>
          <a:graphicData uri="http://schemas.openxmlformats.org/drawingml/2006/chart">
            <c:chart xmlns:c="http://schemas.openxmlformats.org/drawingml/2006/chart" xmlns:r="http://schemas.openxmlformats.org/officeDocument/2006/relationships" r:id="rId18"/>
          </a:graphicData>
        </a:graphic>
      </p:graphicFrame>
      <p:sp>
        <p:nvSpPr>
          <p:cNvPr id="4" name="Rechteck 3">
            <a:extLst>
              <a:ext uri="{FF2B5EF4-FFF2-40B4-BE49-F238E27FC236}">
                <a16:creationId xmlns:a16="http://schemas.microsoft.com/office/drawing/2014/main" id="{65AFD2B6-F4A4-49A9-A1A0-FB13BAB61295}"/>
              </a:ext>
            </a:extLst>
          </p:cNvPr>
          <p:cNvSpPr/>
          <p:nvPr>
            <p:custDataLst>
              <p:tags r:id="rId5"/>
            </p:custDataLst>
          </p:nvPr>
        </p:nvSpPr>
        <p:spPr bwMode="gray">
          <a:xfrm>
            <a:off x="4719638" y="2613025"/>
            <a:ext cx="176213" cy="122238"/>
          </a:xfrm>
          <a:prstGeom prst="rect">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numCol="1" spcCol="0" rtlCol="0" anchor="ctr" anchorCtr="0">
            <a:noAutofit/>
          </a:bodyPr>
          <a:lstStyle/>
          <a:p>
            <a:pPr algn="ctr">
              <a:spcBef>
                <a:spcPct val="0"/>
              </a:spcBef>
              <a:spcAft>
                <a:spcPct val="0"/>
              </a:spcAft>
            </a:pPr>
            <a:fld id="{105E0BEA-0F3A-4597-BBEA-95B637326CF4}" type="datetime'''''''''''''''''''1''''''''''''''''''''%'''''''''''''">
              <a:rPr lang="de-DE" altLang="en-US" sz="800" smtClean="0">
                <a:solidFill>
                  <a:schemeClr val="tx1"/>
                </a:solidFill>
                <a:sym typeface="+mn-lt"/>
              </a:rPr>
              <a:pPr algn="ctr">
                <a:spcBef>
                  <a:spcPct val="0"/>
                </a:spcBef>
                <a:spcAft>
                  <a:spcPct val="0"/>
                </a:spcAft>
              </a:pPr>
              <a:t>1%</a:t>
            </a:fld>
            <a:endParaRPr lang="de-DE" sz="800" dirty="0" err="1">
              <a:solidFill>
                <a:schemeClr val="tx1"/>
              </a:solidFill>
              <a:sym typeface="+mn-lt"/>
            </a:endParaRPr>
          </a:p>
        </p:txBody>
      </p:sp>
      <p:graphicFrame>
        <p:nvGraphicFramePr>
          <p:cNvPr id="94" name="Tabelle 93"/>
          <p:cNvGraphicFramePr>
            <a:graphicFrameLocks noGrp="1"/>
          </p:cNvGraphicFramePr>
          <p:nvPr>
            <p:extLst>
              <p:ext uri="{D42A27DB-BD31-4B8C-83A1-F6EECF244321}">
                <p14:modId xmlns:p14="http://schemas.microsoft.com/office/powerpoint/2010/main" val="2027777621"/>
              </p:ext>
            </p:extLst>
          </p:nvPr>
        </p:nvGraphicFramePr>
        <p:xfrm>
          <a:off x="384692" y="1482725"/>
          <a:ext cx="11362808" cy="4227864"/>
        </p:xfrm>
        <a:graphic>
          <a:graphicData uri="http://schemas.openxmlformats.org/drawingml/2006/table">
            <a:tbl>
              <a:tblPr firstRow="1" bandRow="1">
                <a:tableStyleId>{69012ECD-51FC-41F1-AA8D-1B2483CD663E}</a:tableStyleId>
              </a:tblPr>
              <a:tblGrid>
                <a:gridCol w="4424604">
                  <a:extLst>
                    <a:ext uri="{9D8B030D-6E8A-4147-A177-3AD203B41FA5}">
                      <a16:colId xmlns:a16="http://schemas.microsoft.com/office/drawing/2014/main" val="20000"/>
                    </a:ext>
                  </a:extLst>
                </a:gridCol>
                <a:gridCol w="1154592">
                  <a:extLst>
                    <a:ext uri="{9D8B030D-6E8A-4147-A177-3AD203B41FA5}">
                      <a16:colId xmlns:a16="http://schemas.microsoft.com/office/drawing/2014/main" val="2348531723"/>
                    </a:ext>
                  </a:extLst>
                </a:gridCol>
                <a:gridCol w="865944">
                  <a:extLst>
                    <a:ext uri="{9D8B030D-6E8A-4147-A177-3AD203B41FA5}">
                      <a16:colId xmlns:a16="http://schemas.microsoft.com/office/drawing/2014/main" val="20001"/>
                    </a:ext>
                  </a:extLst>
                </a:gridCol>
                <a:gridCol w="4917668">
                  <a:extLst>
                    <a:ext uri="{9D8B030D-6E8A-4147-A177-3AD203B41FA5}">
                      <a16:colId xmlns:a16="http://schemas.microsoft.com/office/drawing/2014/main" val="20002"/>
                    </a:ext>
                  </a:extLst>
                </a:gridCol>
              </a:tblGrid>
              <a:tr h="378088">
                <a:tc>
                  <a:txBody>
                    <a:bodyPr/>
                    <a:lstStyle/>
                    <a:p>
                      <a:pPr algn="l" fontAlgn="ctr"/>
                      <a:endParaRPr lang="de-DE" sz="1000" b="1" i="0" u="none" strike="noStrike" dirty="0">
                        <a:solidFill>
                          <a:srgbClr val="158C00"/>
                        </a:solidFill>
                        <a:latin typeface="Arial" panose="020B0604020202020204" pitchFamily="34" charset="0"/>
                        <a:cs typeface="Arial"/>
                        <a:sym typeface="Arial" panose="020B0604020202020204" pitchFamily="34" charset="0"/>
                      </a:endParaRPr>
                    </a:p>
                  </a:txBody>
                  <a:tcPr marL="108000" marR="0" marT="0" marB="0" anchor="ctr">
                    <a:lnB w="12700" cap="flat" cmpd="sng" algn="ctr">
                      <a:solidFill>
                        <a:schemeClr val="accent1"/>
                      </a:solidFill>
                      <a:prstDash val="solid"/>
                      <a:round/>
                      <a:headEnd type="none" w="med" len="med"/>
                      <a:tailEnd type="none" w="med" len="med"/>
                    </a:lnB>
                  </a:tcPr>
                </a:tc>
                <a:tc>
                  <a:txBody>
                    <a:bodyPr/>
                    <a:lstStyle/>
                    <a:p>
                      <a:pPr marL="0" algn="ctr" defTabSz="914400" rtl="0" eaLnBrk="1" fontAlgn="b" latinLnBrk="0" hangingPunct="1"/>
                      <a:r>
                        <a:rPr lang="de-DE" sz="1000" b="1" i="0" u="none" strike="noStrike" kern="1200" dirty="0">
                          <a:solidFill>
                            <a:schemeClr val="bg1"/>
                          </a:solidFill>
                          <a:effectLst/>
                          <a:latin typeface="Arial" panose="020B0604020202020204" pitchFamily="34" charset="0"/>
                          <a:ea typeface="+mn-ea"/>
                          <a:cs typeface="+mn-cs"/>
                          <a:sym typeface="Arial"/>
                        </a:rPr>
                        <a:t>Jan – Jun 2018</a:t>
                      </a:r>
                    </a:p>
                    <a:p>
                      <a:pPr marL="0" algn="ctr" defTabSz="914400" rtl="0" eaLnBrk="1" fontAlgn="b" latinLnBrk="0" hangingPunct="1"/>
                      <a:r>
                        <a:rPr lang="de-DE" sz="1000" b="1" i="0" u="none" strike="noStrike" kern="1200" dirty="0">
                          <a:solidFill>
                            <a:schemeClr val="bg1"/>
                          </a:solidFill>
                          <a:effectLst/>
                          <a:latin typeface="Arial" panose="020B0604020202020204" pitchFamily="34" charset="0"/>
                          <a:ea typeface="+mn-ea"/>
                          <a:cs typeface="+mn-cs"/>
                          <a:sym typeface="Arial"/>
                        </a:rPr>
                        <a:t>Absatz ZE</a:t>
                      </a:r>
                    </a:p>
                  </a:txBody>
                  <a:tcPr marL="9525" marR="72000" marT="9525" marB="0" anchor="ctr">
                    <a:lnB w="12700" cap="flat" cmpd="sng" algn="ctr">
                      <a:solidFill>
                        <a:schemeClr val="accent1"/>
                      </a:solidFill>
                      <a:prstDash val="solid"/>
                      <a:round/>
                      <a:headEnd type="none" w="med" len="med"/>
                      <a:tailEnd type="none" w="med" len="med"/>
                    </a:lnB>
                  </a:tcPr>
                </a:tc>
                <a:tc>
                  <a:txBody>
                    <a:bodyPr/>
                    <a:lstStyle/>
                    <a:p>
                      <a:pPr algn="ctr" fontAlgn="ctr"/>
                      <a:r>
                        <a:rPr lang="de-DE" sz="1000" u="none" strike="noStrike" dirty="0">
                          <a:sym typeface="Arial" panose="020B0604020202020204" pitchFamily="34" charset="0"/>
                        </a:rPr>
                        <a:t>Umsatz *</a:t>
                      </a:r>
                      <a:br>
                        <a:rPr lang="de-DE" sz="1000" u="none" strike="noStrike" dirty="0">
                          <a:sym typeface="Arial" panose="020B0604020202020204" pitchFamily="34" charset="0"/>
                        </a:rPr>
                      </a:br>
                      <a:r>
                        <a:rPr lang="de-DE" sz="1000" u="none" strike="noStrike" dirty="0">
                          <a:sym typeface="Arial" panose="020B0604020202020204" pitchFamily="34" charset="0"/>
                        </a:rPr>
                        <a:t>in Mio. Euro</a:t>
                      </a:r>
                      <a:endParaRPr lang="de-DE" sz="1000" b="1" i="0" u="none" strike="noStrike" dirty="0">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0" marT="0" marB="0" anchor="ctr">
                    <a:lnR>
                      <a:noFill/>
                    </a:lnR>
                    <a:lnB w="12700" cap="flat" cmpd="sng" algn="ctr">
                      <a:solidFill>
                        <a:schemeClr val="accent1"/>
                      </a:solidFill>
                      <a:prstDash val="solid"/>
                      <a:round/>
                      <a:headEnd type="none" w="med" len="med"/>
                      <a:tailEnd type="none" w="med" len="med"/>
                    </a:lnB>
                  </a:tcPr>
                </a:tc>
                <a:tc>
                  <a:txBody>
                    <a:bodyPr/>
                    <a:lstStyle/>
                    <a:p>
                      <a:pPr algn="ctr" fontAlgn="ctr"/>
                      <a:endParaRPr lang="de-DE" sz="1000" b="1" i="0" u="none" strike="noStrike" dirty="0">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0" marT="0" marB="0" anchor="ctr">
                    <a:lnL>
                      <a:noFill/>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0281">
                <a:tc>
                  <a:txBody>
                    <a:bodyPr/>
                    <a:lstStyle/>
                    <a:p>
                      <a:pPr algn="l" fontAlgn="b"/>
                      <a:r>
                        <a:rPr lang="en-US" sz="1000" b="0" i="0" u="none" strike="noStrike" dirty="0">
                          <a:effectLst/>
                          <a:latin typeface="Arial" panose="020B0604020202020204" pitchFamily="34" charset="0"/>
                        </a:rPr>
                        <a:t>   L04B  Anti-TNF </a:t>
                      </a:r>
                      <a:r>
                        <a:rPr lang="en-US" sz="1000" b="0" i="0" u="none" strike="noStrike" dirty="0" err="1">
                          <a:effectLst/>
                          <a:latin typeface="Arial" panose="020B0604020202020204" pitchFamily="34" charset="0"/>
                        </a:rPr>
                        <a:t>Produkte</a:t>
                      </a:r>
                      <a:endParaRPr lang="en-US" sz="1000" b="0" i="0" u="none" strike="noStrike" dirty="0">
                        <a:effectLst/>
                        <a:latin typeface="Arial" panose="020B0604020202020204" pitchFamily="34" charset="0"/>
                      </a:endParaRPr>
                    </a:p>
                  </a:txBody>
                  <a:tcPr marL="7620" marR="7620" marT="7620" marB="0" anchor="ctr">
                    <a:lnT w="12700" cap="flat" cmpd="sng" algn="ctr">
                      <a:solidFill>
                        <a:schemeClr val="accent1"/>
                      </a:solidFill>
                      <a:prstDash val="solid"/>
                      <a:round/>
                      <a:headEnd type="none" w="med" len="med"/>
                      <a:tailEnd type="none" w="med" len="med"/>
                    </a:lnT>
                  </a:tcPr>
                </a:tc>
                <a:tc>
                  <a:txBody>
                    <a:bodyPr/>
                    <a:lstStyle/>
                    <a:p>
                      <a:pPr algn="r" fontAlgn="b"/>
                      <a:r>
                        <a:rPr lang="de-DE" sz="1000" b="0" i="0" u="none" strike="noStrike" dirty="0">
                          <a:effectLst/>
                          <a:latin typeface="Arial" panose="020B0604020202020204" pitchFamily="34" charset="0"/>
                        </a:rPr>
                        <a:t>1,8</a:t>
                      </a:r>
                    </a:p>
                  </a:txBody>
                  <a:tcPr marL="7620" marR="216000" marT="7620" marB="0" anchor="ctr">
                    <a:lnT w="12700" cap="flat" cmpd="sng" algn="ctr">
                      <a:solidFill>
                        <a:schemeClr val="accent1"/>
                      </a:solidFill>
                      <a:prstDash val="solid"/>
                      <a:round/>
                      <a:headEnd type="none" w="med" len="med"/>
                      <a:tailEnd type="none" w="med" len="med"/>
                    </a:lnT>
                  </a:tcP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1.109,3</a:t>
                      </a:r>
                    </a:p>
                  </a:txBody>
                  <a:tcPr marL="7620" marR="216000" marT="7620" marB="0" anchor="ctr">
                    <a:lnT w="12700" cap="flat" cmpd="sng" algn="ctr">
                      <a:solidFill>
                        <a:schemeClr val="accent1"/>
                      </a:solidFill>
                      <a:prstDash val="solid"/>
                      <a:round/>
                      <a:headEnd type="none" w="med" len="med"/>
                      <a:tailEnd type="none" w="med" len="med"/>
                    </a:lnT>
                  </a:tcPr>
                </a:tc>
                <a:tc>
                  <a:txBody>
                    <a:bodyPr/>
                    <a:lstStyle/>
                    <a:p>
                      <a:pPr algn="r" fontAlgn="b"/>
                      <a:endParaRPr lang="de-DE" sz="1100" b="0" i="0" u="none" strike="noStrike" dirty="0">
                        <a:effectLst/>
                        <a:latin typeface="Arial" panose="020B0604020202020204" pitchFamily="34" charset="0"/>
                      </a:endParaRPr>
                    </a:p>
                  </a:txBody>
                  <a:tcPr marL="0" marR="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10281">
                <a:tc>
                  <a:txBody>
                    <a:bodyPr/>
                    <a:lstStyle/>
                    <a:p>
                      <a:pPr algn="l" fontAlgn="b"/>
                      <a:r>
                        <a:rPr lang="en-US" sz="1000" b="0" i="0" u="none" strike="noStrike" dirty="0">
                          <a:effectLst/>
                          <a:latin typeface="Arial" panose="020B0604020202020204" pitchFamily="34" charset="0"/>
                        </a:rPr>
                        <a:t>   N07A  </a:t>
                      </a:r>
                      <a:r>
                        <a:rPr lang="en-US" sz="1000" b="0" i="0" u="none" strike="noStrike" dirty="0" err="1">
                          <a:effectLst/>
                          <a:latin typeface="Arial" panose="020B0604020202020204" pitchFamily="34" charset="0"/>
                        </a:rPr>
                        <a:t>Produkte</a:t>
                      </a:r>
                      <a:r>
                        <a:rPr lang="en-US" sz="1000" b="0" i="0" u="none" strike="noStrike" dirty="0">
                          <a:effectLst/>
                          <a:latin typeface="Arial" panose="020B0604020202020204" pitchFamily="34" charset="0"/>
                        </a:rPr>
                        <a:t> </a:t>
                      </a:r>
                      <a:r>
                        <a:rPr lang="en-US" sz="1000" b="0" i="0" u="none" strike="noStrike" dirty="0" err="1">
                          <a:effectLst/>
                          <a:latin typeface="Arial" panose="020B0604020202020204" pitchFamily="34" charset="0"/>
                        </a:rPr>
                        <a:t>gegen</a:t>
                      </a:r>
                      <a:r>
                        <a:rPr lang="en-US" sz="1000" b="0" i="0" u="none" strike="noStrike" dirty="0">
                          <a:effectLst/>
                          <a:latin typeface="Arial" panose="020B0604020202020204" pitchFamily="34" charset="0"/>
                        </a:rPr>
                        <a:t> multiple </a:t>
                      </a:r>
                      <a:r>
                        <a:rPr lang="en-US" sz="1000" b="0" i="0" u="none" strike="noStrike" dirty="0" err="1">
                          <a:effectLst/>
                          <a:latin typeface="Arial" panose="020B0604020202020204" pitchFamily="34" charset="0"/>
                        </a:rPr>
                        <a:t>Sklerose</a:t>
                      </a:r>
                      <a:endParaRPr lang="en-US" sz="1000" b="0" i="0" u="none" strike="noStrike" dirty="0">
                        <a:effectLst/>
                        <a:latin typeface="Arial" panose="020B0604020202020204" pitchFamily="34" charset="0"/>
                      </a:endParaRPr>
                    </a:p>
                  </a:txBody>
                  <a:tcPr marL="7620" marR="7620" marT="7620" marB="0" anchor="ctr"/>
                </a:tc>
                <a:tc>
                  <a:txBody>
                    <a:bodyPr/>
                    <a:lstStyle/>
                    <a:p>
                      <a:pPr algn="r" fontAlgn="b"/>
                      <a:r>
                        <a:rPr lang="de-DE" sz="1000" b="0" i="0" u="none" strike="noStrike" dirty="0">
                          <a:effectLst/>
                          <a:latin typeface="Arial" panose="020B0604020202020204" pitchFamily="34" charset="0"/>
                        </a:rPr>
                        <a:t>13,2</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843,8</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328773">
                <a:tc>
                  <a:txBody>
                    <a:bodyPr/>
                    <a:lstStyle/>
                    <a:p>
                      <a:pPr algn="l" fontAlgn="b"/>
                      <a:r>
                        <a:rPr lang="en-US" sz="1000" b="0" i="0" u="none" strike="noStrike" dirty="0">
                          <a:effectLst/>
                          <a:latin typeface="Arial" panose="020B0604020202020204" pitchFamily="34" charset="0"/>
                        </a:rPr>
                        <a:t>   L01G  MAB** </a:t>
                      </a:r>
                      <a:r>
                        <a:rPr lang="en-US" sz="1000" b="0" i="0" u="none" strike="noStrike" dirty="0" err="1">
                          <a:effectLst/>
                          <a:latin typeface="Arial" panose="020B0604020202020204" pitchFamily="34" charset="0"/>
                        </a:rPr>
                        <a:t>Antineoplastika</a:t>
                      </a:r>
                      <a:endParaRPr lang="en-US" sz="1000" b="0" i="0" u="none" strike="noStrike" dirty="0">
                        <a:effectLst/>
                        <a:latin typeface="Arial" panose="020B0604020202020204" pitchFamily="34" charset="0"/>
                      </a:endParaRPr>
                    </a:p>
                  </a:txBody>
                  <a:tcPr marL="7620" marR="7620" marT="7620" marB="0" anchor="ctr"/>
                </a:tc>
                <a:tc>
                  <a:txBody>
                    <a:bodyPr/>
                    <a:lstStyle/>
                    <a:p>
                      <a:pPr algn="r" fontAlgn="b"/>
                      <a:r>
                        <a:rPr lang="de-DE" sz="1000" b="0" i="0" u="none" strike="noStrike" dirty="0">
                          <a:effectLst/>
                          <a:latin typeface="Arial" panose="020B0604020202020204" pitchFamily="34" charset="0"/>
                        </a:rPr>
                        <a:t>0,6</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822,6</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r h="328773">
                <a:tc>
                  <a:txBody>
                    <a:bodyPr/>
                    <a:lstStyle/>
                    <a:p>
                      <a:pPr algn="l" fontAlgn="b"/>
                      <a:r>
                        <a:rPr lang="en-US" sz="1000" b="0" i="0" u="none" strike="noStrike" dirty="0">
                          <a:effectLst/>
                          <a:latin typeface="Arial" panose="020B0604020202020204" pitchFamily="34" charset="0"/>
                        </a:rPr>
                        <a:t>   L01H  </a:t>
                      </a:r>
                      <a:r>
                        <a:rPr lang="en-US" sz="1000" b="0" i="0" u="none" strike="noStrike" dirty="0" err="1">
                          <a:effectLst/>
                          <a:latin typeface="Arial" panose="020B0604020202020204" pitchFamily="34" charset="0"/>
                        </a:rPr>
                        <a:t>Proteinkinasehemmer</a:t>
                      </a:r>
                      <a:r>
                        <a:rPr lang="en-US" sz="1000" b="0" i="0" u="none" strike="noStrike" dirty="0">
                          <a:effectLst/>
                          <a:latin typeface="Arial" panose="020B0604020202020204" pitchFamily="34" charset="0"/>
                        </a:rPr>
                        <a:t>, </a:t>
                      </a:r>
                      <a:r>
                        <a:rPr lang="en-US" sz="1000" b="0" i="0" u="none" strike="noStrike" dirty="0" err="1">
                          <a:effectLst/>
                          <a:latin typeface="Arial" panose="020B0604020202020204" pitchFamily="34" charset="0"/>
                        </a:rPr>
                        <a:t>antineoplastisch</a:t>
                      </a:r>
                      <a:endParaRPr lang="en-US" sz="1000" b="0" i="0" u="none" strike="noStrike" dirty="0">
                        <a:effectLst/>
                        <a:latin typeface="Arial" panose="020B0604020202020204" pitchFamily="34" charset="0"/>
                      </a:endParaRPr>
                    </a:p>
                  </a:txBody>
                  <a:tcPr marL="7620" marR="7620" marT="7620" marB="0" anchor="ctr"/>
                </a:tc>
                <a:tc>
                  <a:txBody>
                    <a:bodyPr/>
                    <a:lstStyle/>
                    <a:p>
                      <a:pPr algn="r" fontAlgn="b"/>
                      <a:r>
                        <a:rPr lang="de-DE" sz="1000" b="0" i="0" u="none" strike="noStrike" dirty="0">
                          <a:effectLst/>
                          <a:latin typeface="Arial" panose="020B0604020202020204" pitchFamily="34" charset="0"/>
                        </a:rPr>
                        <a:t>11,4</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797,2</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4"/>
                  </a:ext>
                </a:extLst>
              </a:tr>
              <a:tr h="308224">
                <a:tc>
                  <a:txBody>
                    <a:bodyPr/>
                    <a:lstStyle/>
                    <a:p>
                      <a:pPr algn="l" fontAlgn="b"/>
                      <a:r>
                        <a:rPr lang="en-US" sz="1000" b="0" i="0" u="none" strike="noStrike" kern="1200" dirty="0">
                          <a:solidFill>
                            <a:schemeClr val="tx1"/>
                          </a:solidFill>
                          <a:effectLst/>
                          <a:latin typeface="Arial" panose="020B0604020202020204" pitchFamily="34" charset="0"/>
                          <a:ea typeface="+mn-ea"/>
                          <a:cs typeface="+mn-cs"/>
                        </a:rPr>
                        <a:t>   B01F  </a:t>
                      </a:r>
                      <a:r>
                        <a:rPr lang="en-US" sz="1000" b="0" i="0" u="none" strike="noStrike" kern="1200" dirty="0" err="1">
                          <a:solidFill>
                            <a:schemeClr val="tx1"/>
                          </a:solidFill>
                          <a:effectLst/>
                          <a:latin typeface="Arial" panose="020B0604020202020204" pitchFamily="34" charset="0"/>
                          <a:ea typeface="+mn-ea"/>
                          <a:cs typeface="+mn-cs"/>
                        </a:rPr>
                        <a:t>Direkte</a:t>
                      </a:r>
                      <a:r>
                        <a:rPr lang="en-US" sz="1000" b="0" i="0" u="none" strike="noStrike" kern="1200" dirty="0">
                          <a:solidFill>
                            <a:schemeClr val="tx1"/>
                          </a:solidFill>
                          <a:effectLst/>
                          <a:latin typeface="Arial" panose="020B0604020202020204" pitchFamily="34" charset="0"/>
                          <a:ea typeface="+mn-ea"/>
                          <a:cs typeface="+mn-cs"/>
                        </a:rPr>
                        <a:t> </a:t>
                      </a:r>
                      <a:r>
                        <a:rPr lang="en-US" sz="1000" b="0" i="0" u="none" strike="noStrike" kern="1200" dirty="0" err="1">
                          <a:solidFill>
                            <a:schemeClr val="tx1"/>
                          </a:solidFill>
                          <a:effectLst/>
                          <a:latin typeface="Arial" panose="020B0604020202020204" pitchFamily="34" charset="0"/>
                          <a:ea typeface="+mn-ea"/>
                          <a:cs typeface="+mn-cs"/>
                        </a:rPr>
                        <a:t>Faktor</a:t>
                      </a:r>
                      <a:r>
                        <a:rPr lang="en-US" sz="1000" b="0" i="0" u="none" strike="noStrike" kern="1200" dirty="0">
                          <a:solidFill>
                            <a:schemeClr val="tx1"/>
                          </a:solidFill>
                          <a:effectLst/>
                          <a:latin typeface="Arial" panose="020B0604020202020204" pitchFamily="34" charset="0"/>
                          <a:ea typeface="+mn-ea"/>
                          <a:cs typeface="+mn-cs"/>
                        </a:rPr>
                        <a:t> </a:t>
                      </a:r>
                      <a:r>
                        <a:rPr lang="en-US" sz="1000" b="0" i="0" u="none" strike="noStrike" kern="1200" dirty="0" err="1">
                          <a:solidFill>
                            <a:schemeClr val="tx1"/>
                          </a:solidFill>
                          <a:effectLst/>
                          <a:latin typeface="Arial" panose="020B0604020202020204" pitchFamily="34" charset="0"/>
                          <a:ea typeface="+mn-ea"/>
                          <a:cs typeface="+mn-cs"/>
                        </a:rPr>
                        <a:t>Xa</a:t>
                      </a:r>
                      <a:r>
                        <a:rPr lang="en-US" sz="1000" b="0" i="0" u="none" strike="noStrike" kern="1200" dirty="0">
                          <a:solidFill>
                            <a:schemeClr val="tx1"/>
                          </a:solidFill>
                          <a:effectLst/>
                          <a:latin typeface="Arial" panose="020B0604020202020204" pitchFamily="34" charset="0"/>
                          <a:ea typeface="+mn-ea"/>
                          <a:cs typeface="+mn-cs"/>
                        </a:rPr>
                        <a:t> Hemmer</a:t>
                      </a:r>
                    </a:p>
                  </a:txBody>
                  <a:tcPr marL="9525" marR="9525" marT="9525" marB="0" anchor="ctr"/>
                </a:tc>
                <a:tc>
                  <a:txBody>
                    <a:bodyPr/>
                    <a:lstStyle/>
                    <a:p>
                      <a:pPr algn="r" fontAlgn="b"/>
                      <a:r>
                        <a:rPr lang="de-DE" sz="1000" b="0" i="0" u="none" strike="noStrike" dirty="0">
                          <a:effectLst/>
                          <a:latin typeface="Arial" panose="020B0604020202020204" pitchFamily="34" charset="0"/>
                        </a:rPr>
                        <a:t>383,6</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756,3</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5"/>
                  </a:ext>
                </a:extLst>
              </a:tr>
              <a:tr h="342177">
                <a:tc>
                  <a:txBody>
                    <a:bodyPr/>
                    <a:lstStyle/>
                    <a:p>
                      <a:pPr algn="l" fontAlgn="b"/>
                      <a:r>
                        <a:rPr lang="en-US" sz="1000" b="0" i="0" u="none" strike="noStrike" kern="1200" dirty="0">
                          <a:solidFill>
                            <a:schemeClr val="tx1"/>
                          </a:solidFill>
                          <a:effectLst/>
                          <a:latin typeface="Arial" panose="020B0604020202020204" pitchFamily="34" charset="0"/>
                          <a:ea typeface="+mn-ea"/>
                          <a:cs typeface="+mn-cs"/>
                        </a:rPr>
                        <a:t>   A10C  </a:t>
                      </a:r>
                      <a:r>
                        <a:rPr lang="en-US" sz="1000" b="0" i="0" u="none" strike="noStrike" kern="1200" dirty="0" err="1">
                          <a:solidFill>
                            <a:schemeClr val="tx1"/>
                          </a:solidFill>
                          <a:effectLst/>
                          <a:latin typeface="Arial" panose="020B0604020202020204" pitchFamily="34" charset="0"/>
                          <a:ea typeface="+mn-ea"/>
                          <a:cs typeface="+mn-cs"/>
                        </a:rPr>
                        <a:t>Humaninsulin</a:t>
                      </a:r>
                      <a:r>
                        <a:rPr lang="en-US" sz="1000" b="0" i="0" u="none" strike="noStrike" kern="1200" dirty="0">
                          <a:solidFill>
                            <a:schemeClr val="tx1"/>
                          </a:solidFill>
                          <a:effectLst/>
                          <a:latin typeface="Arial" panose="020B0604020202020204" pitchFamily="34" charset="0"/>
                          <a:ea typeface="+mn-ea"/>
                          <a:cs typeface="+mn-cs"/>
                        </a:rPr>
                        <a:t> und </a:t>
                      </a:r>
                      <a:r>
                        <a:rPr lang="en-US" sz="1000" b="0" i="0" u="none" strike="noStrike" kern="1200" dirty="0" err="1">
                          <a:solidFill>
                            <a:schemeClr val="tx1"/>
                          </a:solidFill>
                          <a:effectLst/>
                          <a:latin typeface="Arial" panose="020B0604020202020204" pitchFamily="34" charset="0"/>
                          <a:ea typeface="+mn-ea"/>
                          <a:cs typeface="+mn-cs"/>
                        </a:rPr>
                        <a:t>Analoga</a:t>
                      </a:r>
                      <a:endParaRPr lang="en-US" sz="1000" b="0" i="0" u="none" strike="noStrike" kern="1200" dirty="0">
                        <a:solidFill>
                          <a:schemeClr val="tx1"/>
                        </a:solidFill>
                        <a:effectLst/>
                        <a:latin typeface="Arial" panose="020B0604020202020204" pitchFamily="34" charset="0"/>
                        <a:ea typeface="+mn-ea"/>
                        <a:cs typeface="+mn-cs"/>
                      </a:endParaRPr>
                    </a:p>
                  </a:txBody>
                  <a:tcPr marL="9525" marR="9525" marT="9525" marB="0" anchor="ctr"/>
                </a:tc>
                <a:tc>
                  <a:txBody>
                    <a:bodyPr/>
                    <a:lstStyle/>
                    <a:p>
                      <a:pPr algn="r" fontAlgn="b"/>
                      <a:r>
                        <a:rPr lang="de-DE" sz="1000" b="0" i="0" u="none" strike="noStrike" dirty="0">
                          <a:effectLst/>
                          <a:latin typeface="Arial" panose="020B0604020202020204" pitchFamily="34" charset="0"/>
                        </a:rPr>
                        <a:t>52,7</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648,8</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6"/>
                  </a:ext>
                </a:extLst>
              </a:tr>
              <a:tr h="328773">
                <a:tc>
                  <a:txBody>
                    <a:bodyPr/>
                    <a:lstStyle/>
                    <a:p>
                      <a:pPr algn="l" fontAlgn="b"/>
                      <a:r>
                        <a:rPr lang="en-US" sz="1000" b="0" i="0" u="none" strike="noStrike" kern="1200" dirty="0">
                          <a:solidFill>
                            <a:schemeClr val="tx1"/>
                          </a:solidFill>
                          <a:effectLst/>
                          <a:latin typeface="Arial" panose="020B0604020202020204" pitchFamily="34" charset="0"/>
                          <a:ea typeface="+mn-ea"/>
                          <a:cs typeface="+mn-cs"/>
                        </a:rPr>
                        <a:t>   N02A  </a:t>
                      </a:r>
                      <a:r>
                        <a:rPr lang="en-US" sz="1000" b="0" i="0" u="none" strike="noStrike" kern="1200" dirty="0" err="1">
                          <a:solidFill>
                            <a:schemeClr val="tx1"/>
                          </a:solidFill>
                          <a:effectLst/>
                          <a:latin typeface="Arial" panose="020B0604020202020204" pitchFamily="34" charset="0"/>
                          <a:ea typeface="+mn-ea"/>
                          <a:cs typeface="+mn-cs"/>
                        </a:rPr>
                        <a:t>Betäubungsmittel</a:t>
                      </a:r>
                      <a:endParaRPr lang="en-US" sz="1000" b="0" i="0" u="none" strike="noStrike" kern="1200" dirty="0">
                        <a:solidFill>
                          <a:schemeClr val="tx1"/>
                        </a:solidFill>
                        <a:effectLst/>
                        <a:latin typeface="Arial" panose="020B0604020202020204" pitchFamily="34" charset="0"/>
                        <a:ea typeface="+mn-ea"/>
                        <a:cs typeface="+mn-cs"/>
                      </a:endParaRPr>
                    </a:p>
                  </a:txBody>
                  <a:tcPr marL="9525" marR="9525" marT="9525" marB="0" anchor="ctr"/>
                </a:tc>
                <a:tc>
                  <a:txBody>
                    <a:bodyPr/>
                    <a:lstStyle/>
                    <a:p>
                      <a:pPr algn="r" fontAlgn="b"/>
                      <a:r>
                        <a:rPr lang="de-DE" sz="1000" b="0" i="0" u="none" strike="noStrike" dirty="0">
                          <a:effectLst/>
                          <a:latin typeface="Arial" panose="020B0604020202020204" pitchFamily="34" charset="0"/>
                        </a:rPr>
                        <a:t>211,1</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497,2</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7"/>
                  </a:ext>
                </a:extLst>
              </a:tr>
              <a:tr h="318498">
                <a:tc>
                  <a:txBody>
                    <a:bodyPr/>
                    <a:lstStyle/>
                    <a:p>
                      <a:pPr algn="l" fontAlgn="b"/>
                      <a:r>
                        <a:rPr lang="de-DE" sz="1000" b="0" i="0" u="none" strike="noStrike" kern="1200" dirty="0">
                          <a:solidFill>
                            <a:schemeClr val="tx1"/>
                          </a:solidFill>
                          <a:effectLst/>
                          <a:latin typeface="Arial" panose="020B0604020202020204" pitchFamily="34" charset="0"/>
                          <a:ea typeface="+mn-ea"/>
                          <a:cs typeface="+mn-cs"/>
                        </a:rPr>
                        <a:t>   T02D  Diabetes-Tests</a:t>
                      </a:r>
                    </a:p>
                  </a:txBody>
                  <a:tcPr marL="7620" marR="7620" marT="7620" marB="0" anchor="ctr"/>
                </a:tc>
                <a:tc>
                  <a:txBody>
                    <a:bodyPr/>
                    <a:lstStyle/>
                    <a:p>
                      <a:pPr algn="r" fontAlgn="b"/>
                      <a:r>
                        <a:rPr lang="de-DE" sz="1000" b="0" i="0" u="none" strike="noStrike" dirty="0">
                          <a:effectLst/>
                          <a:latin typeface="Arial" panose="020B0604020202020204" pitchFamily="34" charset="0"/>
                        </a:rPr>
                        <a:t>612,4</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439,9</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8"/>
                  </a:ext>
                </a:extLst>
              </a:tr>
              <a:tr h="318499">
                <a:tc>
                  <a:txBody>
                    <a:bodyPr/>
                    <a:lstStyle/>
                    <a:p>
                      <a:pPr algn="l" fontAlgn="b"/>
                      <a:r>
                        <a:rPr lang="de-DE" sz="1000" b="0" i="0" u="none" strike="noStrike" kern="1200" dirty="0">
                          <a:solidFill>
                            <a:schemeClr val="tx1"/>
                          </a:solidFill>
                          <a:effectLst/>
                          <a:latin typeface="Arial" panose="020B0604020202020204" pitchFamily="34" charset="0"/>
                          <a:ea typeface="+mn-ea"/>
                          <a:cs typeface="+mn-cs"/>
                        </a:rPr>
                        <a:t>   J05C  </a:t>
                      </a:r>
                      <a:r>
                        <a:rPr lang="de-DE" sz="1000" b="0" i="0" u="none" strike="noStrike" kern="1200" dirty="0" err="1">
                          <a:solidFill>
                            <a:schemeClr val="tx1"/>
                          </a:solidFill>
                          <a:effectLst/>
                          <a:latin typeface="Arial" panose="020B0604020202020204" pitchFamily="34" charset="0"/>
                          <a:ea typeface="+mn-ea"/>
                          <a:cs typeface="+mn-cs"/>
                        </a:rPr>
                        <a:t>Virustatika</a:t>
                      </a:r>
                      <a:r>
                        <a:rPr lang="de-DE" sz="1000" b="0" i="0" u="none" strike="noStrike" kern="1200" dirty="0">
                          <a:solidFill>
                            <a:schemeClr val="tx1"/>
                          </a:solidFill>
                          <a:effectLst/>
                          <a:latin typeface="Arial" panose="020B0604020202020204" pitchFamily="34" charset="0"/>
                          <a:ea typeface="+mn-ea"/>
                          <a:cs typeface="+mn-cs"/>
                        </a:rPr>
                        <a:t> gegen HIV</a:t>
                      </a:r>
                    </a:p>
                  </a:txBody>
                  <a:tcPr marL="7620" marR="7620" marT="7620" marB="0" anchor="ctr"/>
                </a:tc>
                <a:tc>
                  <a:txBody>
                    <a:bodyPr/>
                    <a:lstStyle/>
                    <a:p>
                      <a:pPr algn="r" fontAlgn="b"/>
                      <a:r>
                        <a:rPr lang="de-DE" sz="1000" b="0" i="0" u="none" strike="noStrike" dirty="0">
                          <a:effectLst/>
                          <a:latin typeface="Arial" panose="020B0604020202020204" pitchFamily="34" charset="0"/>
                        </a:rPr>
                        <a:t>21,6</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432,3</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9"/>
                  </a:ext>
                </a:extLst>
              </a:tr>
              <a:tr h="328773">
                <a:tc>
                  <a:txBody>
                    <a:bodyPr/>
                    <a:lstStyle/>
                    <a:p>
                      <a:pPr algn="l" fontAlgn="b"/>
                      <a:r>
                        <a:rPr lang="en-US" sz="1000" b="0" i="0" u="none" strike="noStrike" kern="1200" dirty="0">
                          <a:solidFill>
                            <a:schemeClr val="tx1"/>
                          </a:solidFill>
                          <a:effectLst/>
                          <a:latin typeface="Arial" panose="020B0604020202020204" pitchFamily="34" charset="0"/>
                          <a:ea typeface="+mn-ea"/>
                          <a:cs typeface="+mn-cs"/>
                        </a:rPr>
                        <a:t>   N03A  </a:t>
                      </a:r>
                      <a:r>
                        <a:rPr lang="en-US" sz="1000" b="0" i="0" u="none" strike="noStrike" kern="1200" dirty="0" err="1">
                          <a:solidFill>
                            <a:schemeClr val="tx1"/>
                          </a:solidFill>
                          <a:effectLst/>
                          <a:latin typeface="Arial" panose="020B0604020202020204" pitchFamily="34" charset="0"/>
                          <a:ea typeface="+mn-ea"/>
                          <a:cs typeface="+mn-cs"/>
                        </a:rPr>
                        <a:t>Antiepileptika</a:t>
                      </a:r>
                      <a:endParaRPr lang="en-US" sz="1000" b="0" i="0" u="none" strike="noStrike" kern="1200" dirty="0">
                        <a:solidFill>
                          <a:schemeClr val="tx1"/>
                        </a:solidFill>
                        <a:effectLst/>
                        <a:latin typeface="Arial" panose="020B0604020202020204" pitchFamily="34" charset="0"/>
                        <a:ea typeface="+mn-ea"/>
                        <a:cs typeface="+mn-cs"/>
                      </a:endParaRPr>
                    </a:p>
                  </a:txBody>
                  <a:tcPr marL="9525" marR="9525" marT="9525" marB="0" anchor="ctr"/>
                </a:tc>
                <a:tc>
                  <a:txBody>
                    <a:bodyPr/>
                    <a:lstStyle/>
                    <a:p>
                      <a:pPr algn="r" fontAlgn="b"/>
                      <a:r>
                        <a:rPr lang="de-DE" sz="1000" b="0" i="0" u="none" strike="noStrike" dirty="0">
                          <a:effectLst/>
                          <a:latin typeface="Arial" panose="020B0604020202020204" pitchFamily="34" charset="0"/>
                        </a:rPr>
                        <a:t>726,0</a:t>
                      </a:r>
                    </a:p>
                  </a:txBody>
                  <a:tcPr marL="7620" marR="216000" marT="7620" marB="0" anchor="ctr"/>
                </a:tc>
                <a:tc>
                  <a:txBody>
                    <a:bodyPr/>
                    <a:lstStyle/>
                    <a:p>
                      <a:pPr marL="0" algn="r" defTabSz="914400" rtl="0" eaLnBrk="1" fontAlgn="b" latinLnBrk="0" hangingPunct="1"/>
                      <a:r>
                        <a:rPr lang="de-DE" sz="1000" b="0" i="0" u="none" strike="noStrike" kern="1200" dirty="0">
                          <a:solidFill>
                            <a:schemeClr val="dk1"/>
                          </a:solidFill>
                          <a:effectLst/>
                          <a:latin typeface="Arial" panose="020B0604020202020204" pitchFamily="34" charset="0"/>
                          <a:ea typeface="+mn-ea"/>
                          <a:cs typeface="+mn-cs"/>
                        </a:rPr>
                        <a:t>357,3</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10"/>
                  </a:ext>
                </a:extLst>
              </a:tr>
              <a:tr h="308225">
                <a:tc>
                  <a:txBody>
                    <a:bodyPr/>
                    <a:lstStyle/>
                    <a:p>
                      <a:pPr algn="l" fontAlgn="b"/>
                      <a:r>
                        <a:rPr lang="en-US" sz="1000" b="1" i="0" u="none" strike="noStrike" dirty="0">
                          <a:effectLst/>
                          <a:latin typeface="Arial" panose="020B0604020202020204" pitchFamily="34" charset="0"/>
                        </a:rPr>
                        <a:t>   SUMME TOP 10</a:t>
                      </a:r>
                    </a:p>
                  </a:txBody>
                  <a:tcPr marL="9525" marR="9525" marT="9525" marB="0" anchor="ctr"/>
                </a:tc>
                <a:tc>
                  <a:txBody>
                    <a:bodyPr/>
                    <a:lstStyle/>
                    <a:p>
                      <a:pPr algn="r" fontAlgn="b"/>
                      <a:r>
                        <a:rPr lang="de-DE" sz="1000" b="1" i="0" u="none" strike="noStrike" dirty="0">
                          <a:effectLst/>
                          <a:latin typeface="Arial" panose="020B0604020202020204" pitchFamily="34" charset="0"/>
                        </a:rPr>
                        <a:t>2.034,4</a:t>
                      </a:r>
                    </a:p>
                  </a:txBody>
                  <a:tcPr marL="7620" marR="216000" marT="7620" marB="0" anchor="ctr"/>
                </a:tc>
                <a:tc>
                  <a:txBody>
                    <a:bodyPr/>
                    <a:lstStyle/>
                    <a:p>
                      <a:pPr algn="r" fontAlgn="b"/>
                      <a:r>
                        <a:rPr lang="de-DE" sz="1000" b="1" i="0" u="none" strike="noStrike" dirty="0">
                          <a:effectLst/>
                          <a:latin typeface="Arial" panose="020B0604020202020204" pitchFamily="34" charset="0"/>
                        </a:rPr>
                        <a:t>6.704,8</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11"/>
                  </a:ext>
                </a:extLst>
              </a:tr>
              <a:tr h="318499">
                <a:tc>
                  <a:txBody>
                    <a:bodyPr/>
                    <a:lstStyle/>
                    <a:p>
                      <a:pPr algn="l" fontAlgn="b"/>
                      <a:r>
                        <a:rPr lang="en-US" sz="1000" b="1" i="0" u="none" strike="noStrike" dirty="0">
                          <a:effectLst/>
                          <a:latin typeface="Arial" panose="020B0604020202020204" pitchFamily="34" charset="0"/>
                        </a:rPr>
                        <a:t>   GESAMT</a:t>
                      </a:r>
                    </a:p>
                  </a:txBody>
                  <a:tcPr marL="9525" marR="9525" marT="9525" marB="0" anchor="ctr"/>
                </a:tc>
                <a:tc>
                  <a:txBody>
                    <a:bodyPr/>
                    <a:lstStyle/>
                    <a:p>
                      <a:pPr algn="r" fontAlgn="b"/>
                      <a:r>
                        <a:rPr lang="de-DE" sz="1000" b="1" i="0" u="none" strike="noStrike" dirty="0">
                          <a:effectLst/>
                          <a:latin typeface="Arial" panose="020B0604020202020204" pitchFamily="34" charset="0"/>
                        </a:rPr>
                        <a:t>23.893,4</a:t>
                      </a:r>
                    </a:p>
                  </a:txBody>
                  <a:tcPr marL="7620" marR="216000" marT="7620" marB="0" anchor="ctr"/>
                </a:tc>
                <a:tc>
                  <a:txBody>
                    <a:bodyPr/>
                    <a:lstStyle/>
                    <a:p>
                      <a:pPr marL="0" algn="r" defTabSz="914400" rtl="0" eaLnBrk="1" fontAlgn="b" latinLnBrk="0" hangingPunct="1"/>
                      <a:r>
                        <a:rPr lang="de-DE" sz="1000" b="1" i="0" u="none" strike="noStrike" kern="1200" dirty="0">
                          <a:solidFill>
                            <a:schemeClr val="dk1"/>
                          </a:solidFill>
                          <a:effectLst/>
                          <a:latin typeface="Arial" panose="020B0604020202020204" pitchFamily="34" charset="0"/>
                          <a:ea typeface="+mn-ea"/>
                          <a:cs typeface="+mn-cs"/>
                        </a:rPr>
                        <a:t>19.685,5</a:t>
                      </a:r>
                    </a:p>
                  </a:txBody>
                  <a:tcPr marL="7620" marR="216000" marT="7620" marB="0" anchor="ctr"/>
                </a:tc>
                <a:tc>
                  <a:txBody>
                    <a:bodyPr/>
                    <a:lstStyle/>
                    <a:p>
                      <a:pPr algn="r" fontAlgn="b"/>
                      <a:endParaRPr lang="de-DE" sz="11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12"/>
                  </a:ext>
                </a:extLst>
              </a:tr>
            </a:tbl>
          </a:graphicData>
        </a:graphic>
      </p:graphicFrame>
      <p:sp>
        <p:nvSpPr>
          <p:cNvPr id="3" name="Oval 2">
            <a:extLst>
              <a:ext uri="{FF2B5EF4-FFF2-40B4-BE49-F238E27FC236}">
                <a16:creationId xmlns:a16="http://schemas.microsoft.com/office/drawing/2014/main" id="{D11582E5-57D6-452D-B02A-E8AA124623A1}"/>
              </a:ext>
            </a:extLst>
          </p:cNvPr>
          <p:cNvSpPr/>
          <p:nvPr/>
        </p:nvSpPr>
        <p:spPr>
          <a:xfrm>
            <a:off x="7844603" y="5395883"/>
            <a:ext cx="1245196" cy="3373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graphicFrame>
        <p:nvGraphicFramePr>
          <p:cNvPr id="45" name="Chart 3">
            <a:extLst>
              <a:ext uri="{FF2B5EF4-FFF2-40B4-BE49-F238E27FC236}">
                <a16:creationId xmlns:a16="http://schemas.microsoft.com/office/drawing/2014/main" id="{750CF63C-A6ED-40BD-9AD6-AF7A274CB10F}"/>
              </a:ext>
            </a:extLst>
          </p:cNvPr>
          <p:cNvGraphicFramePr/>
          <p:nvPr>
            <p:custDataLst>
              <p:tags r:id="rId6"/>
            </p:custDataLst>
            <p:extLst>
              <p:ext uri="{D42A27DB-BD31-4B8C-83A1-F6EECF244321}">
                <p14:modId xmlns:p14="http://schemas.microsoft.com/office/powerpoint/2010/main" val="4291752440"/>
              </p:ext>
            </p:extLst>
          </p:nvPr>
        </p:nvGraphicFramePr>
        <p:xfrm>
          <a:off x="6870700" y="1782763"/>
          <a:ext cx="4645025" cy="4019550"/>
        </p:xfrm>
        <a:graphic>
          <a:graphicData uri="http://schemas.openxmlformats.org/drawingml/2006/chart">
            <c:chart xmlns:c="http://schemas.openxmlformats.org/drawingml/2006/chart" xmlns:r="http://schemas.openxmlformats.org/officeDocument/2006/relationships" r:id="rId19"/>
          </a:graphicData>
        </a:graphic>
      </p:graphicFrame>
      <p:sp>
        <p:nvSpPr>
          <p:cNvPr id="49" name="Textplatzhalter 48"/>
          <p:cNvSpPr>
            <a:spLocks noGrp="1"/>
          </p:cNvSpPr>
          <p:nvPr>
            <p:ph type="body" sz="quarter" idx="16"/>
          </p:nvPr>
        </p:nvSpPr>
        <p:spPr>
          <a:xfrm>
            <a:off x="384694" y="759974"/>
            <a:ext cx="11338560" cy="402336"/>
          </a:xfrm>
        </p:spPr>
        <p:txBody>
          <a:bodyPr/>
          <a:lstStyle/>
          <a:p>
            <a:pPr lvl="0"/>
            <a:r>
              <a:rPr lang="de-DE" sz="1600" dirty="0"/>
              <a:t>Vergleich Umsatz- und Absatzentwicklung von Arzneigruppen nach ATC3-Klassifikation*, Umsatz und Absatz (in Zähleinheiten, ZE) in Mio., Veränderungsrate in +/- % von Januar bis Juni 2018 gegenüber Januar bis Juni  2017</a:t>
            </a:r>
          </a:p>
        </p:txBody>
      </p:sp>
      <p:sp>
        <p:nvSpPr>
          <p:cNvPr id="69" name="ArtechOthers 1"/>
          <p:cNvSpPr txBox="1">
            <a:spLocks noChangeArrowheads="1"/>
          </p:cNvSpPr>
          <p:nvPr/>
        </p:nvSpPr>
        <p:spPr bwMode="auto">
          <a:xfrm>
            <a:off x="370147" y="6144658"/>
            <a:ext cx="11338561" cy="307777"/>
          </a:xfrm>
          <a:prstGeom prst="rect">
            <a:avLst/>
          </a:prstGeom>
          <a:noFill/>
          <a:ln w="9525">
            <a:noFill/>
            <a:miter lim="800000"/>
            <a:headEnd/>
            <a:tailEnd/>
          </a:ln>
        </p:spPr>
        <p:txBody>
          <a:bodyPr wrap="square" lIns="0" tIns="0" rIns="0" bIns="0" anchor="b" anchorCtr="0">
            <a:spAutoFit/>
          </a:bodyPr>
          <a:lstStyle/>
          <a:p>
            <a:pPr defTabSz="873125" fontAlgn="base">
              <a:spcBef>
                <a:spcPct val="50000"/>
              </a:spcBef>
              <a:spcAft>
                <a:spcPct val="0"/>
              </a:spcAft>
              <a:defRPr/>
            </a:pPr>
            <a:r>
              <a:rPr lang="de-DE" sz="1000" dirty="0">
                <a:solidFill>
                  <a:prstClr val="black"/>
                </a:solidFill>
                <a:latin typeface="Arial" panose="020B0604020202020204" pitchFamily="34" charset="0"/>
                <a:ea typeface="ar"/>
                <a:cs typeface="Arial" panose="020B0604020202020204" pitchFamily="34" charset="0"/>
                <a:sym typeface="Arial" panose="020B0604020202020204" pitchFamily="34" charset="0"/>
              </a:rPr>
              <a:t>Quelle: </a:t>
            </a:r>
            <a:r>
              <a:rPr lang="de-DE" sz="1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IMS </a:t>
            </a:r>
            <a:r>
              <a:rPr lang="de-DE" sz="1000" dirty="0" err="1">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Contract</a:t>
            </a:r>
            <a:r>
              <a:rPr lang="de-DE" sz="1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 Monitor</a:t>
            </a:r>
            <a:r>
              <a:rPr lang="de-DE" sz="1000" baseline="30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a:t>
            </a:r>
            <a:r>
              <a:rPr lang="de-DE" sz="1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 Account, Absatz in Zähleinheiten (Tabletten, Portionsbeutel usw.), </a:t>
            </a:r>
            <a:r>
              <a:rPr lang="de-DE" sz="1000" b="1"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ohne Impfstoffe</a:t>
            </a:r>
            <a:r>
              <a:rPr lang="de-DE" sz="1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 *Umsatz in Euro zum Apothekenverkaufspreis (AVP) abzüglich der von Herstellern und Apotheken zu leistenden Zwangsrabatte, abzüglich gemeldete </a:t>
            </a:r>
            <a:r>
              <a:rPr lang="de-DE" sz="1000" dirty="0">
                <a:solidFill>
                  <a:srgbClr val="111111"/>
                </a:solidFill>
                <a:latin typeface="Arial" panose="020B0604020202020204" pitchFamily="34" charset="0"/>
                <a:ea typeface="ＭＳ Ｐゴシック" charset="-128"/>
                <a:cs typeface="Arial" panose="020B0604020202020204" pitchFamily="34" charset="0"/>
                <a:sym typeface="Arial" panose="020B0604020202020204" pitchFamily="34" charset="0"/>
              </a:rPr>
              <a:t>Rabatte aus Erstattungsbeträgen nach §130 SGB V;</a:t>
            </a:r>
            <a:r>
              <a:rPr lang="de-DE" sz="1000" dirty="0">
                <a:solidFill>
                  <a:prstClr val="black"/>
                </a:solidFill>
                <a:latin typeface="Arial" panose="020B0604020202020204" pitchFamily="34" charset="0"/>
                <a:ea typeface="ＭＳ Ｐゴシック" charset="-128"/>
                <a:cs typeface="Arial" panose="020B0604020202020204" pitchFamily="34" charset="0"/>
                <a:sym typeface="Arial" panose="020B0604020202020204" pitchFamily="34" charset="0"/>
              </a:rPr>
              <a:t> ohne Einsparungen aus Rabattverträgen (RV) </a:t>
            </a:r>
            <a:endParaRPr lang="de-DE" sz="1000" dirty="0">
              <a:solidFill>
                <a:srgbClr val="297DFD"/>
              </a:solidFill>
              <a:latin typeface="Arial" panose="020B0604020202020204" pitchFamily="34" charset="0"/>
              <a:ea typeface="ar"/>
              <a:cs typeface="Arial" panose="020B0604020202020204" pitchFamily="34" charset="0"/>
              <a:sym typeface="Arial" panose="020B0604020202020204" pitchFamily="34" charset="0"/>
            </a:endParaRPr>
          </a:p>
        </p:txBody>
      </p:sp>
      <p:sp>
        <p:nvSpPr>
          <p:cNvPr id="20" name="Titel 47"/>
          <p:cNvSpPr>
            <a:spLocks noGrp="1"/>
          </p:cNvSpPr>
          <p:nvPr>
            <p:ph type="title"/>
          </p:nvPr>
        </p:nvSpPr>
        <p:spPr>
          <a:xfrm>
            <a:off x="384694" y="-27384"/>
            <a:ext cx="11338560" cy="768263"/>
          </a:xfrm>
        </p:spPr>
        <p:txBody>
          <a:bodyPr/>
          <a:lstStyle/>
          <a:p>
            <a:r>
              <a:rPr lang="de-DE" sz="2000" dirty="0"/>
              <a:t>Abbildung 3: Umsatzstärkste Arzneimittelgruppen im GKV-Markt – bei einem Drittel zweistelliger Zuwachs dank neuer Präparate </a:t>
            </a:r>
          </a:p>
        </p:txBody>
      </p:sp>
      <p:sp>
        <p:nvSpPr>
          <p:cNvPr id="1824769" name="Rechteck 1824768"/>
          <p:cNvSpPr/>
          <p:nvPr>
            <p:custDataLst>
              <p:tags r:id="rId7"/>
            </p:custDataLst>
          </p:nvPr>
        </p:nvSpPr>
        <p:spPr bwMode="auto">
          <a:xfrm>
            <a:off x="7939088" y="1622425"/>
            <a:ext cx="142875" cy="106363"/>
          </a:xfrm>
          <a:prstGeom prst="rect">
            <a:avLst/>
          </a:prstGeom>
          <a:solidFill>
            <a:schemeClr val="folHlink"/>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ts val="200"/>
              </a:spcBef>
              <a:spcAft>
                <a:spcPct val="0"/>
              </a:spcAft>
            </a:pPr>
            <a:endParaRPr lang="de-DE" sz="1400" dirty="0">
              <a:solidFill>
                <a:prstClr val="white"/>
              </a:solidFill>
            </a:endParaRPr>
          </a:p>
        </p:txBody>
      </p:sp>
      <p:sp>
        <p:nvSpPr>
          <p:cNvPr id="1824770" name="Rechteck 1824769"/>
          <p:cNvSpPr/>
          <p:nvPr>
            <p:custDataLst>
              <p:tags r:id="rId8"/>
            </p:custDataLst>
          </p:nvPr>
        </p:nvSpPr>
        <p:spPr bwMode="auto">
          <a:xfrm>
            <a:off x="8875713" y="1622425"/>
            <a:ext cx="142875" cy="106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ts val="200"/>
              </a:spcBef>
              <a:spcAft>
                <a:spcPct val="0"/>
              </a:spcAft>
            </a:pPr>
            <a:endParaRPr lang="de-DE" sz="1400" dirty="0">
              <a:solidFill>
                <a:prstClr val="white"/>
              </a:solidFill>
            </a:endParaRPr>
          </a:p>
        </p:txBody>
      </p:sp>
      <p:sp>
        <p:nvSpPr>
          <p:cNvPr id="1824768" name="Rechteck 1824767"/>
          <p:cNvSpPr/>
          <p:nvPr>
            <p:custDataLst>
              <p:tags r:id="rId9"/>
            </p:custDataLst>
          </p:nvPr>
        </p:nvSpPr>
        <p:spPr bwMode="auto">
          <a:xfrm>
            <a:off x="8132763" y="1617663"/>
            <a:ext cx="641350" cy="122238"/>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fontAlgn="base">
              <a:spcBef>
                <a:spcPct val="0"/>
              </a:spcBef>
              <a:spcAft>
                <a:spcPct val="0"/>
              </a:spcAft>
            </a:pPr>
            <a:fld id="{246DC066-0AB6-4855-B435-8990F84067B9}" type="datetime''''' +''''''/-'' ''''%'''' U''m''''''''''''s''a''''t''''''''z'">
              <a:rPr lang="de-DE" altLang="en-US" sz="800">
                <a:solidFill>
                  <a:prstClr val="black"/>
                </a:solidFill>
              </a:rPr>
              <a:pPr fontAlgn="base">
                <a:spcBef>
                  <a:spcPct val="0"/>
                </a:spcBef>
                <a:spcAft>
                  <a:spcPct val="0"/>
                </a:spcAft>
              </a:pPr>
              <a:t> +/- % Umsatz</a:t>
            </a:fld>
            <a:endParaRPr lang="de-DE" sz="800" dirty="0">
              <a:solidFill>
                <a:prstClr val="black"/>
              </a:solidFill>
              <a:sym typeface="+mn-lt"/>
            </a:endParaRPr>
          </a:p>
        </p:txBody>
      </p:sp>
      <p:sp>
        <p:nvSpPr>
          <p:cNvPr id="110" name="Rechteck 109"/>
          <p:cNvSpPr/>
          <p:nvPr>
            <p:custDataLst>
              <p:tags r:id="rId10"/>
            </p:custDataLst>
          </p:nvPr>
        </p:nvSpPr>
        <p:spPr bwMode="auto">
          <a:xfrm>
            <a:off x="9069388" y="1617663"/>
            <a:ext cx="609600" cy="122238"/>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fontAlgn="base">
              <a:spcBef>
                <a:spcPct val="0"/>
              </a:spcBef>
              <a:spcAft>
                <a:spcPct val="0"/>
              </a:spcAft>
            </a:pPr>
            <a:fld id="{EE599A0C-3EE3-4C7A-959F-E3E5E959AB9F}" type="datetime''''''''' ''+/-'''''' %'''' A''''b''''''''''sa''t''''''''''''z'">
              <a:rPr lang="de-DE" altLang="en-US" sz="800">
                <a:solidFill>
                  <a:prstClr val="black"/>
                </a:solidFill>
              </a:rPr>
              <a:pPr fontAlgn="base">
                <a:spcBef>
                  <a:spcPct val="0"/>
                </a:spcBef>
                <a:spcAft>
                  <a:spcPct val="0"/>
                </a:spcAft>
              </a:pPr>
              <a:t> +/- % Absatz</a:t>
            </a:fld>
            <a:endParaRPr lang="de-DE" sz="800" dirty="0">
              <a:solidFill>
                <a:prstClr val="black"/>
              </a:solidFill>
              <a:sym typeface="+mn-lt"/>
            </a:endParaRPr>
          </a:p>
        </p:txBody>
      </p:sp>
      <p:sp>
        <p:nvSpPr>
          <p:cNvPr id="1824803" name="Rechteck 1824802"/>
          <p:cNvSpPr/>
          <p:nvPr>
            <p:custDataLst>
              <p:tags r:id="rId11"/>
            </p:custDataLst>
          </p:nvPr>
        </p:nvSpPr>
        <p:spPr bwMode="auto">
          <a:xfrm>
            <a:off x="7939088" y="1417638"/>
            <a:ext cx="142875" cy="106363"/>
          </a:xfrm>
          <a:prstGeom prst="rect">
            <a:avLst/>
          </a:prstGeom>
          <a:solidFill>
            <a:srgbClr val="E7F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sp>
        <p:nvSpPr>
          <p:cNvPr id="1824804" name="Rechteck 1824803"/>
          <p:cNvSpPr/>
          <p:nvPr>
            <p:custDataLst>
              <p:tags r:id="rId12"/>
            </p:custDataLst>
          </p:nvPr>
        </p:nvSpPr>
        <p:spPr bwMode="auto">
          <a:xfrm>
            <a:off x="8655050" y="1417638"/>
            <a:ext cx="142875" cy="106363"/>
          </a:xfrm>
          <a:prstGeom prst="rect">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sz="1600" dirty="0" err="1"/>
          </a:p>
        </p:txBody>
      </p:sp>
      <p:sp>
        <p:nvSpPr>
          <p:cNvPr id="34" name="Rechteck 33"/>
          <p:cNvSpPr/>
          <p:nvPr>
            <p:custDataLst>
              <p:tags r:id="rId13"/>
            </p:custDataLst>
          </p:nvPr>
        </p:nvSpPr>
        <p:spPr bwMode="auto">
          <a:xfrm>
            <a:off x="8132763" y="1412875"/>
            <a:ext cx="420688" cy="122238"/>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E76F3FD0-85C5-4740-8749-82BB209C73D4}" type="datetime'''''''''''''''''''''O''''''hne'''''''''' R''''''V'''''''''''''">
              <a:rPr lang="de-DE" altLang="en-US" sz="800">
                <a:solidFill>
                  <a:schemeClr val="tx1"/>
                </a:solidFill>
              </a:rPr>
              <a:pPr/>
              <a:t>Ohne RV</a:t>
            </a:fld>
            <a:endParaRPr lang="de-DE" sz="800" dirty="0" err="1">
              <a:solidFill>
                <a:schemeClr val="tx1"/>
              </a:solidFill>
              <a:sym typeface="+mn-lt"/>
            </a:endParaRPr>
          </a:p>
        </p:txBody>
      </p:sp>
      <p:sp>
        <p:nvSpPr>
          <p:cNvPr id="33" name="Rechteck 32"/>
          <p:cNvSpPr/>
          <p:nvPr>
            <p:custDataLst>
              <p:tags r:id="rId14"/>
            </p:custDataLst>
          </p:nvPr>
        </p:nvSpPr>
        <p:spPr bwMode="auto">
          <a:xfrm>
            <a:off x="8848725" y="1412875"/>
            <a:ext cx="304800" cy="122238"/>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FC6DBB93-C250-457C-89F5-366EDF6BB054}" type="datetime'''''Mit'''''''' ''''R''''''''''''V'''''''''''''''''''''''''''">
              <a:rPr lang="de-DE" altLang="en-US" sz="800">
                <a:solidFill>
                  <a:schemeClr val="tx1"/>
                </a:solidFill>
              </a:rPr>
              <a:pPr/>
              <a:t>Mit RV</a:t>
            </a:fld>
            <a:endParaRPr lang="de-DE" sz="800" dirty="0" err="1">
              <a:solidFill>
                <a:schemeClr val="tx1"/>
              </a:solidFill>
              <a:sym typeface="+mn-lt"/>
            </a:endParaRPr>
          </a:p>
        </p:txBody>
      </p:sp>
      <p:sp>
        <p:nvSpPr>
          <p:cNvPr id="21" name="ArtechOthers 1">
            <a:extLst>
              <a:ext uri="{FF2B5EF4-FFF2-40B4-BE49-F238E27FC236}">
                <a16:creationId xmlns:a16="http://schemas.microsoft.com/office/drawing/2014/main" id="{203BA166-953A-46C7-BC1A-B121A8D8667C}"/>
              </a:ext>
            </a:extLst>
          </p:cNvPr>
          <p:cNvSpPr txBox="1">
            <a:spLocks noChangeArrowheads="1"/>
          </p:cNvSpPr>
          <p:nvPr/>
        </p:nvSpPr>
        <p:spPr bwMode="auto">
          <a:xfrm>
            <a:off x="370147" y="5886073"/>
            <a:ext cx="11305832" cy="123111"/>
          </a:xfrm>
          <a:prstGeom prst="rect">
            <a:avLst/>
          </a:prstGeom>
          <a:noFill/>
          <a:ln w="9525">
            <a:noFill/>
            <a:miter lim="800000"/>
            <a:headEnd/>
            <a:tailEnd/>
          </a:ln>
        </p:spPr>
        <p:txBody>
          <a:bodyPr wrap="square" lIns="0" tIns="0" rIns="0" bIns="0" anchor="b" anchorCtr="0">
            <a:spAutoFit/>
          </a:bodyPr>
          <a:lstStyle/>
          <a:p>
            <a:pPr defTabSz="873125">
              <a:spcBef>
                <a:spcPct val="50000"/>
              </a:spcBef>
              <a:defRPr/>
            </a:pPr>
            <a:r>
              <a:rPr lang="de-DE" sz="800" dirty="0">
                <a:latin typeface="Arial" panose="020B0604020202020204" pitchFamily="34" charset="0"/>
                <a:ea typeface="ar"/>
                <a:cs typeface="Arial" panose="020B0604020202020204" pitchFamily="34" charset="0"/>
                <a:sym typeface="Arial"/>
              </a:rPr>
              <a:t>* ATC 3-Klassifikation: Anatomisch-therapeutisch-chemisches Klassifikationssystem über mehrere Ebenen, ATC 3 = dritte Ebene   ** MAB: Monoklonale Antikörper (</a:t>
            </a:r>
            <a:r>
              <a:rPr lang="de-DE" sz="800" dirty="0" err="1">
                <a:latin typeface="Arial" panose="020B0604020202020204" pitchFamily="34" charset="0"/>
                <a:ea typeface="ar"/>
                <a:cs typeface="Arial" panose="020B0604020202020204" pitchFamily="34" charset="0"/>
                <a:sym typeface="Arial"/>
              </a:rPr>
              <a:t>monoclonal</a:t>
            </a:r>
            <a:r>
              <a:rPr lang="de-DE" sz="800" dirty="0">
                <a:latin typeface="Arial" panose="020B0604020202020204" pitchFamily="34" charset="0"/>
                <a:ea typeface="ar"/>
                <a:cs typeface="Arial" panose="020B0604020202020204" pitchFamily="34" charset="0"/>
                <a:sym typeface="Arial"/>
              </a:rPr>
              <a:t> </a:t>
            </a:r>
            <a:r>
              <a:rPr lang="de-DE" sz="800" dirty="0" err="1">
                <a:latin typeface="Arial" panose="020B0604020202020204" pitchFamily="34" charset="0"/>
                <a:ea typeface="ar"/>
                <a:cs typeface="Arial" panose="020B0604020202020204" pitchFamily="34" charset="0"/>
                <a:sym typeface="Arial"/>
              </a:rPr>
              <a:t>antibodies</a:t>
            </a:r>
            <a:r>
              <a:rPr lang="de-DE" sz="800" dirty="0">
                <a:latin typeface="Arial" panose="020B0604020202020204" pitchFamily="34" charset="0"/>
                <a:ea typeface="ar"/>
                <a:cs typeface="Arial" panose="020B0604020202020204" pitchFamily="34" charset="0"/>
                <a:sym typeface="Arial"/>
              </a:rPr>
              <a:t>) </a:t>
            </a:r>
          </a:p>
        </p:txBody>
      </p:sp>
    </p:spTree>
    <p:extLst>
      <p:ext uri="{BB962C8B-B14F-4D97-AF65-F5344CB8AC3E}">
        <p14:creationId xmlns:p14="http://schemas.microsoft.com/office/powerpoint/2010/main" val="37654719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D06EDD2-85F0-412F-BACA-A4A64B258B70}"/>
              </a:ext>
            </a:extLst>
          </p:cNvPr>
          <p:cNvGraphicFramePr>
            <a:graphicFrameLocks noChangeAspect="1"/>
          </p:cNvGraphicFramePr>
          <p:nvPr>
            <p:custDataLst>
              <p:tags r:id="rId2"/>
            </p:custDataLst>
            <p:extLst>
              <p:ext uri="{D42A27DB-BD31-4B8C-83A1-F6EECF244321}">
                <p14:modId xmlns:p14="http://schemas.microsoft.com/office/powerpoint/2010/main" val="758967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84" name="think-cell Folie" r:id="rId5" imgW="360" imgH="360" progId="TCLayout.ActiveDocument.1">
                  <p:embed/>
                </p:oleObj>
              </mc:Choice>
              <mc:Fallback>
                <p:oleObj name="think-cell Foli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a:extLst>
              <a:ext uri="{FF2B5EF4-FFF2-40B4-BE49-F238E27FC236}">
                <a16:creationId xmlns:a16="http://schemas.microsoft.com/office/drawing/2014/main" id="{E92D6B2B-73AE-44C0-9B63-9110AAF190F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endParaRPr lang="de-DE" sz="2800" b="1" dirty="0" err="1">
              <a:latin typeface="Arial" panose="020B0604020202020204" pitchFamily="34" charset="0"/>
              <a:ea typeface="+mj-ea"/>
              <a:cs typeface="+mj-cs"/>
              <a:sym typeface="Arial" panose="020B0604020202020204" pitchFamily="34" charset="0"/>
            </a:endParaRPr>
          </a:p>
        </p:txBody>
      </p:sp>
      <p:pic>
        <p:nvPicPr>
          <p:cNvPr id="3" name="Picture 2">
            <a:extLst>
              <a:ext uri="{FF2B5EF4-FFF2-40B4-BE49-F238E27FC236}">
                <a16:creationId xmlns:a16="http://schemas.microsoft.com/office/drawing/2014/main" id="{97D7DE1D-25CA-4E14-9E3D-1C6070F5DA1D}"/>
              </a:ext>
            </a:extLst>
          </p:cNvPr>
          <p:cNvPicPr>
            <a:picLocks noChangeAspect="1"/>
          </p:cNvPicPr>
          <p:nvPr/>
        </p:nvPicPr>
        <p:blipFill rotWithShape="1">
          <a:blip r:embed="rId7"/>
          <a:srcRect b="22692"/>
          <a:stretch/>
        </p:blipFill>
        <p:spPr>
          <a:xfrm>
            <a:off x="1615185" y="1093978"/>
            <a:ext cx="8657279" cy="4891024"/>
          </a:xfrm>
          <a:prstGeom prst="rect">
            <a:avLst/>
          </a:prstGeom>
        </p:spPr>
      </p:pic>
      <p:sp>
        <p:nvSpPr>
          <p:cNvPr id="2" name="TextBox 1">
            <a:extLst>
              <a:ext uri="{FF2B5EF4-FFF2-40B4-BE49-F238E27FC236}">
                <a16:creationId xmlns:a16="http://schemas.microsoft.com/office/drawing/2014/main" id="{94175D9C-AAB7-4A25-9955-57BE0984DA95}"/>
              </a:ext>
            </a:extLst>
          </p:cNvPr>
          <p:cNvSpPr txBox="1"/>
          <p:nvPr/>
        </p:nvSpPr>
        <p:spPr>
          <a:xfrm>
            <a:off x="263352" y="6419104"/>
            <a:ext cx="11494359" cy="246221"/>
          </a:xfrm>
          <a:prstGeom prst="rect">
            <a:avLst/>
          </a:prstGeom>
          <a:noFill/>
        </p:spPr>
        <p:txBody>
          <a:bodyPr wrap="square" rtlCol="0">
            <a:spAutoFit/>
          </a:bodyPr>
          <a:lstStyle/>
          <a:p>
            <a:r>
              <a:rPr lang="de-DE" sz="1000" dirty="0">
                <a:solidFill>
                  <a:schemeClr val="tx2"/>
                </a:solidFill>
              </a:rPr>
              <a:t>Quelle: IQVIA </a:t>
            </a:r>
            <a:r>
              <a:rPr lang="de-DE" sz="1000" dirty="0" err="1">
                <a:solidFill>
                  <a:schemeClr val="tx2"/>
                </a:solidFill>
              </a:rPr>
              <a:t>Institute™for</a:t>
            </a:r>
            <a:r>
              <a:rPr lang="de-DE" sz="1000" dirty="0">
                <a:solidFill>
                  <a:schemeClr val="tx2"/>
                </a:solidFill>
              </a:rPr>
              <a:t> Human Data Science, 2017; IMS </a:t>
            </a:r>
            <a:r>
              <a:rPr lang="de-DE" sz="1000" dirty="0" err="1">
                <a:solidFill>
                  <a:schemeClr val="tx2"/>
                </a:solidFill>
              </a:rPr>
              <a:t>Oncology</a:t>
            </a:r>
            <a:r>
              <a:rPr lang="de-DE" sz="1000" dirty="0">
                <a:solidFill>
                  <a:schemeClr val="tx2"/>
                </a:solidFill>
              </a:rPr>
              <a:t> Analyzer, Jahr 2016</a:t>
            </a:r>
          </a:p>
        </p:txBody>
      </p:sp>
      <p:sp>
        <p:nvSpPr>
          <p:cNvPr id="4" name="Rectangle 3">
            <a:extLst>
              <a:ext uri="{FF2B5EF4-FFF2-40B4-BE49-F238E27FC236}">
                <a16:creationId xmlns:a16="http://schemas.microsoft.com/office/drawing/2014/main" id="{FAFCF105-8171-4F60-9C85-94C4B24F14B0}"/>
              </a:ext>
            </a:extLst>
          </p:cNvPr>
          <p:cNvSpPr/>
          <p:nvPr/>
        </p:nvSpPr>
        <p:spPr>
          <a:xfrm>
            <a:off x="2178493" y="211179"/>
            <a:ext cx="7786871" cy="646331"/>
          </a:xfrm>
          <a:prstGeom prst="rect">
            <a:avLst/>
          </a:prstGeom>
        </p:spPr>
        <p:txBody>
          <a:bodyPr wrap="square">
            <a:spAutoFit/>
          </a:bodyPr>
          <a:lstStyle/>
          <a:p>
            <a:br>
              <a:rPr lang="de-DE" dirty="0"/>
            </a:br>
            <a:endParaRPr lang="de-DE" dirty="0"/>
          </a:p>
        </p:txBody>
      </p:sp>
      <p:sp>
        <p:nvSpPr>
          <p:cNvPr id="5" name="TextBox 4">
            <a:extLst>
              <a:ext uri="{FF2B5EF4-FFF2-40B4-BE49-F238E27FC236}">
                <a16:creationId xmlns:a16="http://schemas.microsoft.com/office/drawing/2014/main" id="{5E18ECEF-4B03-420B-9388-D9E9DF61EC33}"/>
              </a:ext>
            </a:extLst>
          </p:cNvPr>
          <p:cNvSpPr txBox="1"/>
          <p:nvPr/>
        </p:nvSpPr>
        <p:spPr>
          <a:xfrm>
            <a:off x="357240" y="6201961"/>
            <a:ext cx="6552728" cy="153888"/>
          </a:xfrm>
          <a:prstGeom prst="rect">
            <a:avLst/>
          </a:prstGeom>
          <a:noFill/>
        </p:spPr>
        <p:txBody>
          <a:bodyPr wrap="square" lIns="0" tIns="0" rIns="0" bIns="0" rtlCol="0">
            <a:spAutoFit/>
          </a:bodyPr>
          <a:lstStyle/>
          <a:p>
            <a:r>
              <a:rPr lang="de-DE" sz="1000" dirty="0">
                <a:solidFill>
                  <a:schemeClr val="tx2"/>
                </a:solidFill>
              </a:rPr>
              <a:t>NSCLC: Nichtkleinzelliger Lungenkrebs, </a:t>
            </a:r>
            <a:r>
              <a:rPr lang="de-DE" sz="1000" dirty="0" err="1">
                <a:solidFill>
                  <a:schemeClr val="tx2"/>
                </a:solidFill>
              </a:rPr>
              <a:t>Breast</a:t>
            </a:r>
            <a:r>
              <a:rPr lang="de-DE" sz="1000" dirty="0">
                <a:solidFill>
                  <a:schemeClr val="tx2"/>
                </a:solidFill>
              </a:rPr>
              <a:t> Cancer: Brustkrebs, </a:t>
            </a:r>
            <a:r>
              <a:rPr lang="de-DE" sz="1000" dirty="0" err="1">
                <a:solidFill>
                  <a:schemeClr val="tx2"/>
                </a:solidFill>
              </a:rPr>
              <a:t>Colorectal</a:t>
            </a:r>
            <a:r>
              <a:rPr lang="de-DE" sz="1000" dirty="0">
                <a:solidFill>
                  <a:schemeClr val="tx2"/>
                </a:solidFill>
              </a:rPr>
              <a:t> Cancer: Darmkrebs</a:t>
            </a:r>
          </a:p>
        </p:txBody>
      </p:sp>
      <p:sp>
        <p:nvSpPr>
          <p:cNvPr id="13" name="Titel 12">
            <a:extLst>
              <a:ext uri="{FF2B5EF4-FFF2-40B4-BE49-F238E27FC236}">
                <a16:creationId xmlns:a16="http://schemas.microsoft.com/office/drawing/2014/main" id="{91864661-AAC6-45E2-A03F-B3506F0B3084}"/>
              </a:ext>
            </a:extLst>
          </p:cNvPr>
          <p:cNvSpPr>
            <a:spLocks noGrp="1"/>
          </p:cNvSpPr>
          <p:nvPr>
            <p:ph type="title"/>
          </p:nvPr>
        </p:nvSpPr>
        <p:spPr/>
        <p:txBody>
          <a:bodyPr/>
          <a:lstStyle/>
          <a:p>
            <a:r>
              <a:rPr lang="de-DE" sz="2000" dirty="0"/>
              <a:t>Abbildung 4: Personalisierte Medizin ermöglicht zielgerichtete Therapie und führt zu kleinteiligen Patientengruppen – ausgewählte Beispiele</a:t>
            </a:r>
          </a:p>
        </p:txBody>
      </p:sp>
    </p:spTree>
    <p:extLst>
      <p:ext uri="{BB962C8B-B14F-4D97-AF65-F5344CB8AC3E}">
        <p14:creationId xmlns:p14="http://schemas.microsoft.com/office/powerpoint/2010/main" val="41688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419753428"/>
              </p:ext>
            </p:ext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326710" name="think-cell Folie" r:id="rId15" imgW="360" imgH="360" progId="TCLayout.ActiveDocument.1">
                  <p:embed/>
                </p:oleObj>
              </mc:Choice>
              <mc:Fallback>
                <p:oleObj name="think-cell Folie" r:id="rId15" imgW="360" imgH="360" progId="TCLayout.ActiveDocument.1">
                  <p:embed/>
                  <p:pic>
                    <p:nvPicPr>
                      <p:cNvPr id="13" name="Objekt 1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hteck 35" hidden="1"/>
          <p:cNvSpPr/>
          <p:nvPr>
            <p:custDataLst>
              <p:tags r:id="rId3"/>
            </p:custDataLst>
          </p:nvPr>
        </p:nvSpPr>
        <p:spPr bwMode="auto">
          <a:xfrm>
            <a:off x="152400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Arial" panose="020B0604020202020204" pitchFamily="34" charset="0"/>
              <a:cs typeface="Arial" panose="020B0604020202020204" pitchFamily="34" charset="0"/>
              <a:sym typeface="Arial" panose="020B0604020202020204" pitchFamily="34" charset="0"/>
            </a:endParaRPr>
          </a:p>
        </p:txBody>
      </p:sp>
      <p:sp>
        <p:nvSpPr>
          <p:cNvPr id="6" name="Textplatzhalter 5"/>
          <p:cNvSpPr>
            <a:spLocks noGrp="1"/>
          </p:cNvSpPr>
          <p:nvPr>
            <p:ph type="body" sz="quarter" idx="16"/>
          </p:nvPr>
        </p:nvSpPr>
        <p:spPr>
          <a:xfrm>
            <a:off x="384694" y="1081826"/>
            <a:ext cx="11615962" cy="402336"/>
          </a:xfrm>
        </p:spPr>
        <p:txBody>
          <a:bodyPr/>
          <a:lstStyle/>
          <a:p>
            <a:r>
              <a:rPr lang="de-DE" sz="1600" dirty="0"/>
              <a:t>Betrachtung der Wachstumskomponenten im 1. Halbjahr 2018 in Mio. Euro (+/- % gegenüber 1. Halbjahr 2017)</a:t>
            </a:r>
          </a:p>
        </p:txBody>
      </p:sp>
      <p:sp>
        <p:nvSpPr>
          <p:cNvPr id="2" name="Titel 1"/>
          <p:cNvSpPr>
            <a:spLocks noGrp="1"/>
          </p:cNvSpPr>
          <p:nvPr>
            <p:ph type="title"/>
          </p:nvPr>
        </p:nvSpPr>
        <p:spPr/>
        <p:txBody>
          <a:bodyPr/>
          <a:lstStyle/>
          <a:p>
            <a:r>
              <a:rPr lang="de-DE" sz="2000" dirty="0"/>
              <a:t>Abbildung 5: Einflussfaktoren auf das Umsatzwachstum des GKV-Marktes im 1. Halbjahr 2018</a:t>
            </a:r>
          </a:p>
        </p:txBody>
      </p:sp>
      <p:sp>
        <p:nvSpPr>
          <p:cNvPr id="19" name="Text Box 54"/>
          <p:cNvSpPr txBox="1">
            <a:spLocks noChangeArrowheads="1"/>
          </p:cNvSpPr>
          <p:nvPr/>
        </p:nvSpPr>
        <p:spPr bwMode="auto">
          <a:xfrm>
            <a:off x="361950" y="6021288"/>
            <a:ext cx="8189912" cy="153888"/>
          </a:xfrm>
          <a:prstGeom prst="rect">
            <a:avLst/>
          </a:prstGeom>
          <a:noFill/>
          <a:ln w="9525">
            <a:noFill/>
            <a:miter lim="800000"/>
            <a:headEnd/>
            <a:tailEnd/>
          </a:ln>
          <a:effectLst/>
        </p:spPr>
        <p:txBody>
          <a:bodyPr lIns="0" tIns="0" rIns="0" bIns="0" anchor="b">
            <a:spAutoFit/>
          </a:bodyPr>
          <a:lstStyle/>
          <a:p>
            <a:r>
              <a:rPr lang="de-DE" sz="1000" dirty="0">
                <a:latin typeface="Arial" pitchFamily="34" charset="0"/>
                <a:cs typeface="Arial" pitchFamily="34" charset="0"/>
              </a:rPr>
              <a:t>Quelle: IMS</a:t>
            </a:r>
            <a:r>
              <a:rPr lang="de-DE" sz="1000" baseline="30000" dirty="0">
                <a:latin typeface="Arial" pitchFamily="34" charset="0"/>
                <a:cs typeface="Arial" pitchFamily="34" charset="0"/>
              </a:rPr>
              <a:t>®</a:t>
            </a:r>
            <a:r>
              <a:rPr lang="de-DE" sz="1000" dirty="0">
                <a:latin typeface="Arial" pitchFamily="34" charset="0"/>
                <a:cs typeface="Arial" pitchFamily="34" charset="0"/>
              </a:rPr>
              <a:t> GKV-Strukturkomponentenstudie kumQ2/2018, Veränderung zum Vorjahr, Datenbasis IMS</a:t>
            </a:r>
            <a:r>
              <a:rPr lang="de-DE" sz="1000" baseline="30000" dirty="0">
                <a:latin typeface="Arial" pitchFamily="34" charset="0"/>
                <a:cs typeface="Arial" pitchFamily="34" charset="0"/>
              </a:rPr>
              <a:t> </a:t>
            </a:r>
            <a:r>
              <a:rPr lang="de-DE" sz="1000" dirty="0" err="1">
                <a:latin typeface="Arial" pitchFamily="34" charset="0"/>
                <a:cs typeface="Arial" pitchFamily="34" charset="0"/>
              </a:rPr>
              <a:t>Xponent</a:t>
            </a:r>
            <a:r>
              <a:rPr lang="de-DE" sz="1000" baseline="30000" dirty="0">
                <a:latin typeface="Arial" pitchFamily="34" charset="0"/>
                <a:cs typeface="Arial" pitchFamily="34" charset="0"/>
              </a:rPr>
              <a:t>®</a:t>
            </a:r>
            <a:r>
              <a:rPr lang="de-DE" sz="1000" dirty="0">
                <a:latin typeface="Arial" pitchFamily="34" charset="0"/>
                <a:cs typeface="Arial" pitchFamily="34" charset="0"/>
              </a:rPr>
              <a:t>, AVP ohne Rabattabzug</a:t>
            </a:r>
          </a:p>
        </p:txBody>
      </p:sp>
      <p:sp>
        <p:nvSpPr>
          <p:cNvPr id="26" name="Line 11"/>
          <p:cNvSpPr>
            <a:spLocks noChangeShapeType="1"/>
          </p:cNvSpPr>
          <p:nvPr/>
        </p:nvSpPr>
        <p:spPr bwMode="auto">
          <a:xfrm>
            <a:off x="515464" y="2708920"/>
            <a:ext cx="4644432" cy="0"/>
          </a:xfrm>
          <a:prstGeom prst="line">
            <a:avLst/>
          </a:prstGeom>
          <a:noFill/>
          <a:ln w="19050" cap="rnd">
            <a:solidFill>
              <a:schemeClr val="tx1"/>
            </a:solidFill>
            <a:prstDash val="sysDot"/>
            <a:round/>
            <a:headEnd/>
            <a:tailEnd/>
          </a:ln>
        </p:spPr>
        <p:txBody>
          <a:bodyPr wrap="square">
            <a:spAutoFit/>
          </a:bodyPr>
          <a:lstStyle/>
          <a:p>
            <a:endParaRPr lang="de-DE">
              <a:latin typeface="Arial"/>
              <a:cs typeface="Arial"/>
              <a:sym typeface="Arial"/>
            </a:endParaRPr>
          </a:p>
        </p:txBody>
      </p:sp>
      <p:graphicFrame>
        <p:nvGraphicFramePr>
          <p:cNvPr id="20" name="Chart 3">
            <a:extLst>
              <a:ext uri="{FF2B5EF4-FFF2-40B4-BE49-F238E27FC236}">
                <a16:creationId xmlns:a16="http://schemas.microsoft.com/office/drawing/2014/main" id="{AFB681F3-F77B-4541-AEA0-0A6573792690}"/>
              </a:ext>
            </a:extLst>
          </p:cNvPr>
          <p:cNvGraphicFramePr/>
          <p:nvPr>
            <p:custDataLst>
              <p:tags r:id="rId4"/>
            </p:custDataLst>
            <p:extLst>
              <p:ext uri="{D42A27DB-BD31-4B8C-83A1-F6EECF244321}">
                <p14:modId xmlns:p14="http://schemas.microsoft.com/office/powerpoint/2010/main" val="2904869549"/>
              </p:ext>
            </p:extLst>
          </p:nvPr>
        </p:nvGraphicFramePr>
        <p:xfrm>
          <a:off x="3421063" y="1709738"/>
          <a:ext cx="7326312" cy="3703637"/>
        </p:xfrm>
        <a:graphic>
          <a:graphicData uri="http://schemas.openxmlformats.org/drawingml/2006/chart">
            <c:chart xmlns:c="http://schemas.openxmlformats.org/drawingml/2006/chart" xmlns:r="http://schemas.openxmlformats.org/officeDocument/2006/relationships" r:id="rId17"/>
          </a:graphicData>
        </a:graphic>
      </p:graphicFrame>
      <p:sp>
        <p:nvSpPr>
          <p:cNvPr id="46" name="Textplatzhalter 14"/>
          <p:cNvSpPr>
            <a:spLocks noGrp="1"/>
          </p:cNvSpPr>
          <p:nvPr>
            <p:custDataLst>
              <p:tags r:id="rId5"/>
            </p:custDataLst>
          </p:nvPr>
        </p:nvSpPr>
        <p:spPr bwMode="gray">
          <a:xfrm>
            <a:off x="10690225" y="4884738"/>
            <a:ext cx="1008063" cy="182563"/>
          </a:xfrm>
          <a:prstGeom prst="rect">
            <a:avLst/>
          </a:prstGeom>
          <a:noFill/>
          <a:effectLst/>
        </p:spPr>
        <p:txBody>
          <a:bodyPr wrap="none" lIns="22225" tIns="0" rIns="22225" bIns="0" numCol="1" spcCol="0" anchor="ctr" anchorCtr="0">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BEE2D39E-5FAA-4AF9-96E6-FDD6DE449539}" type="datetime'''''''''''''+''''''''''''9''''''''''''''8''''''''''''8'''">
              <a:rPr lang="en-US" altLang="en-US" sz="1200"/>
              <a:pPr/>
              <a:t>+988</a:t>
            </a:fld>
            <a:r>
              <a:rPr lang="en-US" sz="1200" dirty="0"/>
              <a:t> (+4,8 %)</a:t>
            </a:r>
            <a:endParaRPr lang="de-DE" sz="1200" dirty="0">
              <a:latin typeface="Arial"/>
              <a:cs typeface="Arial"/>
              <a:sym typeface="Arial"/>
            </a:endParaRPr>
          </a:p>
        </p:txBody>
      </p:sp>
      <p:sp>
        <p:nvSpPr>
          <p:cNvPr id="47" name="Textplatzhalter 15"/>
          <p:cNvSpPr>
            <a:spLocks noGrp="1"/>
          </p:cNvSpPr>
          <p:nvPr>
            <p:custDataLst>
              <p:tags r:id="rId6"/>
            </p:custDataLst>
          </p:nvPr>
        </p:nvSpPr>
        <p:spPr bwMode="gray">
          <a:xfrm>
            <a:off x="2546350" y="4176713"/>
            <a:ext cx="931863" cy="182563"/>
          </a:xfrm>
          <a:prstGeom prst="rect">
            <a:avLst/>
          </a:prstGeom>
          <a:noFill/>
          <a:effectLst/>
        </p:spPr>
        <p:txBody>
          <a:bodyPr wrap="none" lIns="22225" tIns="0" rIns="22225" bIns="0" numCol="1" spcCol="0" anchor="ctr" anchorCtr="0">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r">
              <a:spcBef>
                <a:spcPct val="0"/>
              </a:spcBef>
              <a:buNone/>
            </a:pPr>
            <a:fld id="{EAEC8308-9BB4-4F33-8B9E-A69A806951C8}" type="datetime'''''''''''''''''''''''''''''''''-''''''3''7''''0'''">
              <a:rPr lang="en-US" altLang="en-US" sz="1200"/>
              <a:pPr/>
              <a:t>-370</a:t>
            </a:fld>
            <a:r>
              <a:rPr lang="en-US" sz="1200" dirty="0"/>
              <a:t> (-1,8 %)</a:t>
            </a:r>
            <a:endParaRPr lang="de-DE" sz="1200" dirty="0">
              <a:latin typeface="Arial"/>
              <a:cs typeface="Arial"/>
              <a:sym typeface="Arial"/>
            </a:endParaRPr>
          </a:p>
        </p:txBody>
      </p:sp>
      <p:sp>
        <p:nvSpPr>
          <p:cNvPr id="48" name="Textplatzhalter 16"/>
          <p:cNvSpPr>
            <a:spLocks noGrp="1"/>
          </p:cNvSpPr>
          <p:nvPr>
            <p:custDataLst>
              <p:tags r:id="rId7"/>
            </p:custDataLst>
          </p:nvPr>
        </p:nvSpPr>
        <p:spPr bwMode="gray">
          <a:xfrm>
            <a:off x="9777413" y="2054225"/>
            <a:ext cx="1008063" cy="182563"/>
          </a:xfrm>
          <a:prstGeom prst="rect">
            <a:avLst/>
          </a:prstGeom>
          <a:noFill/>
          <a:effectLst/>
        </p:spPr>
        <p:txBody>
          <a:bodyPr wrap="none" lIns="22225" tIns="0" rIns="22225" bIns="0" numCol="1" spcCol="0" anchor="ctr" anchorCtr="0">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C7AE1718-A268-4778-8E0B-943BA538C963}" type="datetime'''''''+''''''''''8''1''''''''''''''''''''5'''''''''''''''''">
              <a:rPr lang="en-US" altLang="en-US" sz="1200"/>
              <a:pPr/>
              <a:t>+815</a:t>
            </a:fld>
            <a:r>
              <a:rPr lang="en-US" sz="1200" dirty="0"/>
              <a:t> (+3,9 %)</a:t>
            </a:r>
            <a:endParaRPr lang="de-DE" sz="1200" dirty="0">
              <a:latin typeface="Arial"/>
              <a:cs typeface="Arial"/>
              <a:sym typeface="Arial"/>
            </a:endParaRPr>
          </a:p>
        </p:txBody>
      </p:sp>
      <p:sp>
        <p:nvSpPr>
          <p:cNvPr id="45" name="Rechteck 34"/>
          <p:cNvSpPr>
            <a:spLocks noChangeArrowheads="1"/>
          </p:cNvSpPr>
          <p:nvPr>
            <p:custDataLst>
              <p:tags r:id="rId8"/>
            </p:custDataLst>
          </p:nvPr>
        </p:nvSpPr>
        <p:spPr bwMode="auto">
          <a:xfrm>
            <a:off x="1701800" y="2022475"/>
            <a:ext cx="688975" cy="244475"/>
          </a:xfrm>
          <a:prstGeom prst="rect">
            <a:avLst/>
          </a:prstGeom>
          <a:noFill/>
          <a:ln w="9525" algn="ctr">
            <a:noFill/>
            <a:round/>
            <a:headEnd/>
            <a:tailEnd/>
          </a:ln>
        </p:spPr>
        <p:txBody>
          <a:bodyPr wrap="none" lIns="0" tIns="0" rIns="0" bIns="0" anchor="ctr">
            <a:noAutofit/>
          </a:bodyPr>
          <a:lstStyle/>
          <a:p>
            <a:pPr algn="r" eaLnBrk="0" hangingPunct="0"/>
            <a:fld id="{08FEE4F9-93AC-4D2E-B2BC-70A93BEFFC2C}" type="datetime'''''''''''''U''''''''ms''''''''''''''''''a''''tz'''''''">
              <a:rPr lang="en-US" sz="1600">
                <a:latin typeface="Arial"/>
                <a:cs typeface="Arial"/>
                <a:sym typeface="Arial"/>
              </a:rPr>
              <a:pPr algn="r" eaLnBrk="0" hangingPunct="0"/>
              <a:t>Umsatz</a:t>
            </a:fld>
            <a:endParaRPr lang="de-DE" sz="1600" dirty="0">
              <a:latin typeface="Arial"/>
              <a:cs typeface="Arial"/>
              <a:sym typeface="Arial"/>
            </a:endParaRPr>
          </a:p>
        </p:txBody>
      </p:sp>
      <p:sp>
        <p:nvSpPr>
          <p:cNvPr id="44" name="Rechteck 35"/>
          <p:cNvSpPr>
            <a:spLocks noChangeArrowheads="1"/>
          </p:cNvSpPr>
          <p:nvPr>
            <p:custDataLst>
              <p:tags r:id="rId9"/>
            </p:custDataLst>
          </p:nvPr>
        </p:nvSpPr>
        <p:spPr bwMode="auto">
          <a:xfrm>
            <a:off x="1376363" y="3438525"/>
            <a:ext cx="1014413" cy="244475"/>
          </a:xfrm>
          <a:prstGeom prst="rect">
            <a:avLst/>
          </a:prstGeom>
          <a:noFill/>
          <a:ln w="9525" algn="ctr">
            <a:noFill/>
            <a:round/>
            <a:headEnd/>
            <a:tailEnd/>
          </a:ln>
        </p:spPr>
        <p:txBody>
          <a:bodyPr wrap="none" lIns="0" tIns="0" rIns="0" bIns="0" anchor="ctr">
            <a:noAutofit/>
          </a:bodyPr>
          <a:lstStyle/>
          <a:p>
            <a:pPr algn="r" eaLnBrk="0" hangingPunct="0"/>
            <a:fld id="{46CFC478-FCA0-431A-A1FF-CABB42587ED7}" type="datetime'''''''P''''ac''''k''''u''''nge''''n'''''''''''''''''''''''''">
              <a:rPr lang="en-US" sz="1600">
                <a:latin typeface="Arial"/>
                <a:cs typeface="Arial"/>
                <a:sym typeface="Arial"/>
              </a:rPr>
              <a:pPr algn="r" eaLnBrk="0" hangingPunct="0"/>
              <a:t>Packungen</a:t>
            </a:fld>
            <a:endParaRPr lang="de-DE" sz="1600">
              <a:latin typeface="Arial"/>
              <a:cs typeface="Arial"/>
              <a:sym typeface="Arial"/>
            </a:endParaRPr>
          </a:p>
        </p:txBody>
      </p:sp>
      <p:sp>
        <p:nvSpPr>
          <p:cNvPr id="33" name="Rechteck 36"/>
          <p:cNvSpPr>
            <a:spLocks noChangeArrowheads="1"/>
          </p:cNvSpPr>
          <p:nvPr>
            <p:custDataLst>
              <p:tags r:id="rId10"/>
            </p:custDataLst>
          </p:nvPr>
        </p:nvSpPr>
        <p:spPr bwMode="auto">
          <a:xfrm>
            <a:off x="1928813" y="4144963"/>
            <a:ext cx="461963" cy="244475"/>
          </a:xfrm>
          <a:prstGeom prst="rect">
            <a:avLst/>
          </a:prstGeom>
          <a:noFill/>
          <a:ln w="9525" algn="ctr">
            <a:noFill/>
            <a:round/>
            <a:headEnd/>
            <a:tailEnd/>
          </a:ln>
        </p:spPr>
        <p:txBody>
          <a:bodyPr wrap="none" lIns="0" tIns="0" rIns="0" bIns="0" anchor="ctr">
            <a:noAutofit/>
          </a:bodyPr>
          <a:lstStyle/>
          <a:p>
            <a:pPr algn="r" eaLnBrk="0" hangingPunct="0"/>
            <a:fld id="{2D052016-038D-4644-9347-C233E241C61B}" type="datetime'''''''''P''''''''''''r''''''''e''''''''''i''''''''''s'''''">
              <a:rPr lang="en-US" sz="1600">
                <a:latin typeface="Arial"/>
                <a:cs typeface="Arial"/>
                <a:sym typeface="Arial"/>
              </a:rPr>
              <a:pPr algn="r" eaLnBrk="0" hangingPunct="0"/>
              <a:t>Preis</a:t>
            </a:fld>
            <a:endParaRPr lang="de-DE" sz="1600">
              <a:latin typeface="Arial"/>
              <a:cs typeface="Arial"/>
              <a:sym typeface="Arial"/>
            </a:endParaRPr>
          </a:p>
        </p:txBody>
      </p:sp>
      <p:sp>
        <p:nvSpPr>
          <p:cNvPr id="32" name="Rechteck 37"/>
          <p:cNvSpPr>
            <a:spLocks noChangeArrowheads="1"/>
          </p:cNvSpPr>
          <p:nvPr>
            <p:custDataLst>
              <p:tags r:id="rId11"/>
            </p:custDataLst>
          </p:nvPr>
        </p:nvSpPr>
        <p:spPr bwMode="auto">
          <a:xfrm>
            <a:off x="560388" y="4852988"/>
            <a:ext cx="1830388" cy="244475"/>
          </a:xfrm>
          <a:prstGeom prst="rect">
            <a:avLst/>
          </a:prstGeom>
          <a:noFill/>
          <a:ln w="9525" algn="ctr">
            <a:noFill/>
            <a:round/>
            <a:headEnd/>
            <a:tailEnd/>
          </a:ln>
        </p:spPr>
        <p:txBody>
          <a:bodyPr wrap="none" lIns="0" tIns="0" rIns="0" bIns="0" anchor="ctr">
            <a:noAutofit/>
          </a:bodyPr>
          <a:lstStyle/>
          <a:p>
            <a:pPr algn="r" eaLnBrk="0" hangingPunct="0"/>
            <a:fld id="{65FDDB89-A66A-4DC5-948C-5CA3FA05B1D5}" type="datetime'''''''St''''''r''''''''u''''ktu''r''kom''p''one''''nt''''''e'">
              <a:rPr lang="en-US" sz="1600">
                <a:latin typeface="Arial"/>
                <a:cs typeface="Arial"/>
                <a:sym typeface="Arial"/>
              </a:rPr>
              <a:pPr algn="r" eaLnBrk="0" hangingPunct="0"/>
              <a:t>Strukturkomponente</a:t>
            </a:fld>
            <a:endParaRPr lang="de-DE" sz="1600">
              <a:latin typeface="Arial"/>
              <a:cs typeface="Arial"/>
              <a:sym typeface="Arial"/>
            </a:endParaRPr>
          </a:p>
        </p:txBody>
      </p:sp>
      <p:sp>
        <p:nvSpPr>
          <p:cNvPr id="34" name="Textplatzhalter 8"/>
          <p:cNvSpPr>
            <a:spLocks noGrp="1"/>
          </p:cNvSpPr>
          <p:nvPr>
            <p:custDataLst>
              <p:tags r:id="rId12"/>
            </p:custDataLst>
          </p:nvPr>
        </p:nvSpPr>
        <p:spPr bwMode="gray">
          <a:xfrm>
            <a:off x="6523038" y="3470275"/>
            <a:ext cx="1008063" cy="182563"/>
          </a:xfrm>
          <a:prstGeom prst="rect">
            <a:avLst/>
          </a:prstGeom>
          <a:noFill/>
          <a:effectLst/>
        </p:spPr>
        <p:txBody>
          <a:bodyPr wrap="none" lIns="22225" tIns="0" rIns="22225" bIns="0" numCol="1" spcCol="0" anchor="ctr" anchorCtr="0">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4E27640C-8BAA-46F0-909B-245E50AF5A10}" type="datetime'''''''+''''''''''''''1''''''''''''97'''''''''''''''''''''''">
              <a:rPr lang="en-US" altLang="en-US" sz="1200"/>
              <a:pPr/>
              <a:t>+197</a:t>
            </a:fld>
            <a:r>
              <a:rPr lang="en-US" sz="1200" dirty="0"/>
              <a:t> (+1,0 %)</a:t>
            </a:r>
            <a:endParaRPr lang="de-DE" sz="1200" dirty="0">
              <a:latin typeface="Arial"/>
              <a:cs typeface="Arial"/>
              <a:sym typeface="Arial"/>
            </a:endParaRPr>
          </a:p>
        </p:txBody>
      </p:sp>
    </p:spTree>
    <p:extLst>
      <p:ext uri="{BB962C8B-B14F-4D97-AF65-F5344CB8AC3E}">
        <p14:creationId xmlns:p14="http://schemas.microsoft.com/office/powerpoint/2010/main" val="4321563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0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9&quot;&gt;&lt;elem m_fUsage=&quot;4.98021515614932042126E+00&quot;&gt;&lt;m_msothmcolidx val=&quot;0&quot;/&gt;&lt;m_rgb r=&quot;DF&quot; g=&quot;07&quot; b=&quot;02&quot;/&gt;&lt;m_nBrightness tagver0=&quot;26206&quot; tagname0=&quot;m_nBrightnessUNRECOGNIZED&quot; val=&quot;0&quot;/&gt;&lt;/elem&gt;&lt;elem m_fUsage=&quot;1.94691432210508352796E+00&quot;&gt;&lt;m_msothmcolidx val=&quot;0&quot;/&gt;&lt;m_rgb r=&quot;F9&quot; g=&quot;82&quot; b=&quot;75&quot;/&gt;&lt;m_nBrightness tagver0=&quot;26206&quot; tagname0=&quot;m_nBrightnessUNRECOGNIZED&quot; val=&quot;0&quot;/&gt;&lt;/elem&gt;&lt;elem m_fUsage=&quot;1.75247132589829845983E+00&quot;&gt;&lt;m_msothmcolidx val=&quot;0&quot;/&gt;&lt;m_rgb r=&quot;ED&quot; g=&quot;8B&quot; b=&quot;00&quot;/&gt;&lt;m_nBrightness tagver0=&quot;26206&quot; tagname0=&quot;m_nBrightnessUNRECOGNIZED&quot; val=&quot;0&quot;/&gt;&lt;/elem&gt;&lt;elem m_fUsage=&quot;7.29000000000000092371E-01&quot;&gt;&lt;m_msothmcolidx val=&quot;0&quot;/&gt;&lt;m_rgb r=&quot;C1&quot; g=&quot;CC&quot; b=&quot;37&quot;/&gt;&lt;m_nBrightness tagver0=&quot;26206&quot; tagname0=&quot;m_nBrightnessUNRECOGNIZED&quot; val=&quot;0&quot;/&gt;&lt;/elem&gt;&lt;elem m_fUsage=&quot;1.57613571312238465172E-01&quot;&gt;&lt;m_msothmcolidx val=&quot;0&quot;/&gt;&lt;m_rgb r=&quot;FA&quot; g=&quot;A5&quot; b=&quot;B6&quot;/&gt;&lt;m_nBrightness tagver0=&quot;26206&quot; tagname0=&quot;m_nBrightnessUNRECOGNIZED&quot; val=&quot;0&quot;/&gt;&lt;/elem&gt;&lt;elem m_fUsage=&quot;8.90528913856727111220E-02&quot;&gt;&lt;m_msothmcolidx val=&quot;0&quot;/&gt;&lt;m_rgb r=&quot;D0&quot; g=&quot;E8&quot; b=&quot;FF&quot;/&gt;&lt;m_nBrightness tagver0=&quot;26206&quot; tagname0=&quot;m_nBrightnessUNRECOGNIZED&quot; val=&quot;0&quot;/&gt;&lt;/elem&gt;&lt;elem m_fUsage=&quot;6.46108188922667886489E-02&quot;&gt;&lt;m_msothmcolidx val=&quot;0&quot;/&gt;&lt;m_rgb r=&quot;D6&quot; g=&quot;FE&quot; b=&quot;E3&quot;/&gt;&lt;m_nBrightness tagver0=&quot;26206&quot; tagname0=&quot;m_nBrightnessUNRECOGNIZED&quot; val=&quot;0&quot;/&gt;&lt;/elem&gt;&lt;elem m_fUsage=&quot;5.23347633027360994995E-02&quot;&gt;&lt;m_msothmcolidx val=&quot;0&quot;/&gt;&lt;m_rgb r=&quot;7C&quot; g=&quot;FC&quot; b=&quot;A9&quot;/&gt;&lt;m_nBrightness tagver0=&quot;26206&quot; tagname0=&quot;m_nBrightnessUNRECOGNIZED&quot; val=&quot;0&quot;/&gt;&lt;/elem&gt;&lt;elem m_fUsage=&quot;2.50315550499324440681E-02&quot;&gt;&lt;m_msothmcolidx val=&quot;0&quot;/&gt;&lt;m_rgb r=&quot;FF&quot; g=&quot;CF&quot; b=&quot;32&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PGceFzRQ2fYQRD16ar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nitb.urj_kVo.PlWJs1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2H3.FxYSd27IhlkLTtY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hEF7iwVSGOX4oXqm8Jr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C_r_t_kIn5p3wsTeCLW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BwukQU_Tq6sMZodIG8h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LZkSVJvRP.9IpEvTKqJ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4u_uyzNR3aROCFUVW7D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AQKTCDtQn.t6z4Fl7f7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FWPNPZr0k.hnP9DZhKJG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ckriUdcA0uFZH2GbCCu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3ZFICEls9yBN7Pu7QU7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wYr1kgnaqDRQ4HPVYjCp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hr6rB3jIVKU2JbD8zpV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FqeIUfckcwgSpxJwKce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6aiMx.CQqGlGBrYyzJ3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4CrSJUxTeunuUFnDhabF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SRgT6V7RryfCN4ciahL8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Ajd_M86Qg2scCwVt590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cGVMYWLQqOUmHgS9BzE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xNGesWRe2VUBt5QCSeS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DpfQzR.nStwd4_DqRpY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gyNzSYha70Ip1uj4RFD8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ndM5UQ1yQRKchYZ4Zfl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RXlVrH_Rn2oMs_KK6uH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EbZgJ9AQoWzablSGf6SR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DP6SQvwTLGsCf0mgfHc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DeYowMGQzGwtL5St3Wh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xvWOR2ATQK1DMBAF.Ge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vCDRIVdSje0CsLpv_B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l9xcHTEaQsWOhhHsZ7z7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NpEPyXqQNunPUOaCcqi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grtVdy5LSxJOG.PyFDt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7VXvU0S0EKuuLj_X1FJY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3O49IpaxHhJn7cHXvHtm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uOfQCme5UCkxpQzjOt1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A55mEhTKEag.w9cGI31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MCeIEOAYEOOMZyg8xnh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tMWkJ23skecToiUbNzu9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GhaSYkLp0OL4tEDwBtL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sCuqhFZr0arDoR92rPZA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qP0I1Bq8Em.gEb4O1Nlt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HRmDMU16Euk51pNHnWp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Template_WS_25Oct2017">
  <a:themeElements>
    <a:clrScheme name="IQVIA">
      <a:dk1>
        <a:srgbClr val="2B3A42"/>
      </a:dk1>
      <a:lt1>
        <a:sysClr val="window" lastClr="FFFFFF"/>
      </a:lt1>
      <a:dk2>
        <a:srgbClr val="3F5765"/>
      </a:dk2>
      <a:lt2>
        <a:srgbClr val="FFD100"/>
      </a:lt2>
      <a:accent1>
        <a:srgbClr val="00A3E0"/>
      </a:accent1>
      <a:accent2>
        <a:srgbClr val="005587"/>
      </a:accent2>
      <a:accent3>
        <a:srgbClr val="FE8A12"/>
      </a:accent3>
      <a:accent4>
        <a:srgbClr val="43B02A"/>
      </a:accent4>
      <a:accent5>
        <a:srgbClr val="027223"/>
      </a:accent5>
      <a:accent6>
        <a:srgbClr val="00C7B1"/>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2" id="{D6D3AE25-09A6-4163-973B-96A995BA644F}" vid="{0A71FDC3-78E5-48C9-AB64-F2576A809529}"/>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IQVIA Widescreen (16x9) PowerPoint Template</Template>
  <TotalTime>0</TotalTime>
  <Words>1145</Words>
  <Application>Microsoft Office PowerPoint</Application>
  <PresentationFormat>Breitbild</PresentationFormat>
  <Paragraphs>201</Paragraphs>
  <Slides>5</Slides>
  <Notes>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5</vt:i4>
      </vt:variant>
    </vt:vector>
  </HeadingPairs>
  <TitlesOfParts>
    <vt:vector size="14" baseType="lpstr">
      <vt:lpstr>ＭＳ Ｐゴシック</vt:lpstr>
      <vt:lpstr>ar</vt:lpstr>
      <vt:lpstr>Arial</vt:lpstr>
      <vt:lpstr>Arial Narrow</vt:lpstr>
      <vt:lpstr>Georgia</vt:lpstr>
      <vt:lpstr>Verdana</vt:lpstr>
      <vt:lpstr>Wingdings</vt:lpstr>
      <vt:lpstr>IQVIATemplate_WS_25Oct2017</vt:lpstr>
      <vt:lpstr>think-cell Folie</vt:lpstr>
      <vt:lpstr>Abbildung 1: Dreifach höheres Umsatzwachstum im Klinik- als im Apothekenmarkt des 1. Halbjahres 2018</vt:lpstr>
      <vt:lpstr>Abbildung 2: Umsatzstärkste 10 Arzneigruppen im Klinikmarkt – über ein Drittel wächst 2-stellig dank neuer Präparate*</vt:lpstr>
      <vt:lpstr>Abbildung 3: Umsatzstärkste Arzneimittelgruppen im GKV-Markt – bei einem Drittel zweistelliger Zuwachs dank neuer Präparate </vt:lpstr>
      <vt:lpstr>Abbildung 4: Personalisierte Medizin ermöglicht zielgerichtete Therapie und führt zu kleinteiligen Patientengruppen – ausgewählte Beispiele</vt:lpstr>
      <vt:lpstr>Abbildung 5: Einflussfaktoren auf das Umsatzwachstum des GKV-Marktes im 1. Halbjahr 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Dieter Schreiber</dc:creator>
  <cp:lastModifiedBy>Maag, Gisela</cp:lastModifiedBy>
  <cp:revision>572</cp:revision>
  <cp:lastPrinted>2017-10-20T15:11:52Z</cp:lastPrinted>
  <dcterms:created xsi:type="dcterms:W3CDTF">2017-11-10T11:59:03Z</dcterms:created>
  <dcterms:modified xsi:type="dcterms:W3CDTF">2018-09-12T09:02:19Z</dcterms:modified>
</cp:coreProperties>
</file>