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3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800" r:id="rId1"/>
  </p:sldMasterIdLst>
  <p:notesMasterIdLst>
    <p:notesMasterId r:id="rId6"/>
  </p:notesMasterIdLst>
  <p:handoutMasterIdLst>
    <p:handoutMasterId r:id="rId7"/>
  </p:handoutMasterIdLst>
  <p:sldIdLst>
    <p:sldId id="459" r:id="rId2"/>
    <p:sldId id="460" r:id="rId3"/>
    <p:sldId id="422" r:id="rId4"/>
    <p:sldId id="500" r:id="rId5"/>
  </p:sldIdLst>
  <p:sldSz cx="12192000" cy="6858000"/>
  <p:notesSz cx="7023100" cy="93091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30D"/>
    <a:srgbClr val="FE8A12"/>
    <a:srgbClr val="2B3A42"/>
    <a:srgbClr val="3F5765"/>
    <a:srgbClr val="027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0" autoAdjust="0"/>
    <p:restoredTop sz="80261" autoAdjust="0"/>
  </p:normalViewPr>
  <p:slideViewPr>
    <p:cSldViewPr>
      <p:cViewPr varScale="1">
        <p:scale>
          <a:sx n="68" d="100"/>
          <a:sy n="68" d="100"/>
        </p:scale>
        <p:origin x="1075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01"/>
            <a:ext cx="3848659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40"/>
            <a:ext cx="3848659" cy="156667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/>
              <a:pPr algn="l"/>
              <a:t>2/21/2018</a:t>
            </a:fld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75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99171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‹Nr.›</a:t>
            </a:fld>
            <a:endParaRPr lang="en-US" sz="1000"/>
          </a:p>
        </p:txBody>
      </p:sp>
      <p:grpSp>
        <p:nvGrpSpPr>
          <p:cNvPr id="13" name="Group 12"/>
          <p:cNvGrpSpPr/>
          <p:nvPr/>
        </p:nvGrpSpPr>
        <p:grpSpPr>
          <a:xfrm>
            <a:off x="5225906" y="285481"/>
            <a:ext cx="1328988" cy="362143"/>
            <a:chOff x="6113463" y="-755650"/>
            <a:chExt cx="7013575" cy="1922462"/>
          </a:xfrm>
        </p:grpSpPr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3783110" cy="4189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928" y="820413"/>
            <a:ext cx="3043343" cy="25134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9C70E8E-131E-4657-A195-2844EFBAE789}" type="datetimeFigureOut">
              <a:rPr lang="en-US" smtClean="0"/>
              <a:pPr/>
              <a:t>2/21/2018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11600" y="7061200"/>
            <a:ext cx="2687638" cy="1512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06331" y="8780243"/>
            <a:ext cx="927049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61E296-9532-40C3-9174-581AD2B7748B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25790" y="285481"/>
            <a:ext cx="1328988" cy="362143"/>
            <a:chOff x="6113463" y="-755650"/>
            <a:chExt cx="7013575" cy="1922462"/>
          </a:xfrm>
        </p:grpSpPr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098800" y="7153275"/>
            <a:ext cx="3929063" cy="22113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91C38-742D-4867-9E00-215CBC023311}" type="slidenum">
              <a:rPr lang="de-DE" smtClean="0">
                <a:solidFill>
                  <a:srgbClr val="111111"/>
                </a:solidFill>
              </a:rPr>
              <a:pPr/>
              <a:t>0</a:t>
            </a:fld>
            <a:endParaRPr lang="de-DE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1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6257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95650" y="6577013"/>
            <a:ext cx="3613150" cy="2033587"/>
          </a:xfrm>
          <a:ln/>
        </p:spPr>
      </p:sp>
      <p:sp>
        <p:nvSpPr>
          <p:cNvPr id="3296258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>
              <a:buNone/>
            </a:pPr>
            <a:endParaRPr lang="de-DE" dirty="0" smtClean="0">
              <a:effectLst/>
            </a:endParaRPr>
          </a:p>
        </p:txBody>
      </p:sp>
      <p:sp>
        <p:nvSpPr>
          <p:cNvPr id="329625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A9A691-8F1B-4D69-B292-87244D9F1C84}" type="slidenum">
              <a:rPr lang="de-DE" smtClean="0">
                <a:solidFill>
                  <a:srgbClr val="333333"/>
                </a:solidFill>
                <a:cs typeface="Arial"/>
              </a:rPr>
              <a:pPr/>
              <a:t>1</a:t>
            </a:fld>
            <a:endParaRPr lang="de-DE" dirty="0" smtClean="0">
              <a:solidFill>
                <a:srgbClr val="333333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5848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098800" y="7153275"/>
            <a:ext cx="3929063" cy="22113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91C38-742D-4867-9E00-215CBC023311}" type="slidenum">
              <a:rPr lang="de-DE" smtClean="0">
                <a:cs typeface="Arial"/>
              </a:rPr>
              <a:pPr/>
              <a:t>2</a:t>
            </a:fld>
            <a:endParaRPr lang="de-D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7704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>
              <a:solidFill>
                <a:schemeClr val="accent4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117C61-A662-4767-9772-D2E38C18F122}" type="slidenum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6505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12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325192" y="4084609"/>
            <a:ext cx="4800600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Subheads are 20pt Arial Italic sentence case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5192" y="4865458"/>
            <a:ext cx="4800600" cy="338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Author First Last Name 16pt Arial</a:t>
            </a:r>
          </a:p>
        </p:txBody>
      </p:sp>
      <p:sp>
        <p:nvSpPr>
          <p:cNvPr id="19" name="TextBox 18"/>
          <p:cNvSpPr txBox="1"/>
          <p:nvPr/>
        </p:nvSpPr>
        <p:spPr bwMode="black">
          <a:xfrm>
            <a:off x="2248001" y="6520894"/>
            <a:ext cx="2204450" cy="21544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8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Copyright © 2017 IQVIA.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5192" y="1830302"/>
            <a:ext cx="4800600" cy="2286058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Headlines Are 32pt Arial Bold Title Case</a:t>
            </a:r>
            <a:endParaRPr lang="en-US" dirty="0"/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 rot="5400000">
            <a:off x="-864496" y="2477220"/>
            <a:ext cx="3447991" cy="176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61101" cy="6845300"/>
          </a:xfrm>
          <a:prstGeom prst="rect">
            <a:avLst/>
          </a:prstGeom>
        </p:spPr>
      </p:pic>
      <p:sp>
        <p:nvSpPr>
          <p:cNvPr id="18" name="Rectangle 58"/>
          <p:cNvSpPr>
            <a:spLocks noChangeArrowheads="1"/>
          </p:cNvSpPr>
          <p:nvPr/>
        </p:nvSpPr>
        <p:spPr bwMode="gray">
          <a:xfrm rot="5400000">
            <a:off x="-436735" y="5497452"/>
            <a:ext cx="2592472" cy="1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 bwMode="gray"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16" name="Rectangle 15"/>
            <p:cNvSpPr/>
            <p:nvPr/>
          </p:nvSpPr>
          <p:spPr bwMode="gray"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gray"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gray"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 bwMode="gray"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gray"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58364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Subheads are 20pt Arial Italic sentence case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Headlines Are 28pt Arial Bold Title Case</a:t>
            </a:r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smtClean="0"/>
              <a:t>© 2018, IQVIA Commercial GmbH &amp; Co. OHG. All rights reserved.</a:t>
            </a:r>
            <a:endParaRPr lang="en-US" dirty="0"/>
          </a:p>
        </p:txBody>
      </p:sp>
      <p:sp>
        <p:nvSpPr>
          <p:cNvPr id="15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00821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90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smtClean="0"/>
              <a:t>© 2018, IQVIA Commercial GmbH &amp; Co. OHG. All rights reserved.</a:t>
            </a:r>
            <a:endParaRPr lang="en-US" dirty="0"/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694" y="6387858"/>
            <a:ext cx="9119524" cy="338087"/>
          </a:xfrm>
        </p:spPr>
        <p:txBody>
          <a:bodyPr/>
          <a:lstStyle/>
          <a:p>
            <a:r>
              <a:rPr lang="en-US" smtClean="0"/>
              <a:t>© 2018, IQVIA Commercial GmbH &amp; Co. OHG. All rights reserved.</a:t>
            </a: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11615748" y="6419366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‹Nr.›</a:t>
            </a:fld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6" name="Rectangle 5"/>
            <p:cNvSpPr/>
            <p:nvPr/>
          </p:nvSpPr>
          <p:spPr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>
            <a:spLocks noChangeArrowheads="1"/>
          </p:cNvSpPr>
          <p:nvPr/>
        </p:nvSpPr>
        <p:spPr bwMode="gray">
          <a:xfrm>
            <a:off x="582283" y="-1"/>
            <a:ext cx="3078445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TextBox 160"/>
          <p:cNvSpPr txBox="1"/>
          <p:nvPr/>
        </p:nvSpPr>
        <p:spPr bwMode="white">
          <a:xfrm>
            <a:off x="946623" y="835016"/>
            <a:ext cx="1816547" cy="49994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164" name="Text Placeholder 163"/>
          <p:cNvSpPr>
            <a:spLocks noGrp="1"/>
          </p:cNvSpPr>
          <p:nvPr>
            <p:ph type="body" sz="quarter" idx="11" hasCustomPrompt="1"/>
          </p:nvPr>
        </p:nvSpPr>
        <p:spPr>
          <a:xfrm>
            <a:off x="4236980" y="835016"/>
            <a:ext cx="7090641" cy="4999475"/>
          </a:xfrm>
          <a:prstGeom prst="rect">
            <a:avLst/>
          </a:prstGeo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+"/>
              <a:defRPr sz="1800" baseline="0"/>
            </a:lvl1pPr>
            <a:lvl2pPr marL="400050" indent="-171450">
              <a:buClr>
                <a:schemeClr val="bg2"/>
              </a:buCl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Arial 18pt TOC</a:t>
            </a:r>
          </a:p>
        </p:txBody>
      </p:sp>
      <p:sp>
        <p:nvSpPr>
          <p:cNvPr id="26" name="Rectangle 58"/>
          <p:cNvSpPr>
            <a:spLocks noChangeArrowheads="1"/>
          </p:cNvSpPr>
          <p:nvPr/>
        </p:nvSpPr>
        <p:spPr bwMode="gray">
          <a:xfrm>
            <a:off x="3660728" y="6420040"/>
            <a:ext cx="6116253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white">
          <a:xfrm>
            <a:off x="582284" y="6420040"/>
            <a:ext cx="3078444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8" name="Rectangle 58"/>
          <p:cNvSpPr>
            <a:spLocks noChangeArrowheads="1"/>
          </p:cNvSpPr>
          <p:nvPr/>
        </p:nvSpPr>
        <p:spPr bwMode="gray">
          <a:xfrm>
            <a:off x="6033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8"/>
          <p:cNvSpPr>
            <a:spLocks noChangeArrowheads="1"/>
          </p:cNvSpPr>
          <p:nvPr/>
        </p:nvSpPr>
        <p:spPr bwMode="gray">
          <a:xfrm rot="5400000">
            <a:off x="-2148815" y="3761537"/>
            <a:ext cx="6016625" cy="1763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0" y="1786580"/>
            <a:ext cx="8515386" cy="42598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721276" y="2107576"/>
            <a:ext cx="6494469" cy="3616037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Dividers Are 28pt Arial Bold Title Case</a:t>
            </a:r>
            <a:endParaRPr lang="en-US" dirty="0"/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white">
          <a:xfrm rot="5400000">
            <a:off x="-1272658" y="3828727"/>
            <a:ext cx="4261751" cy="173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‹Nr.›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23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32534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 bwMode="ltGray">
          <a:xfrm>
            <a:off x="0" y="0"/>
            <a:ext cx="12192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641"/>
            <a:ext cx="1389888" cy="24271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053219" y="914400"/>
            <a:ext cx="10085832" cy="5029199"/>
          </a:xfrm>
          <a:prstGeom prst="rect">
            <a:avLst/>
          </a:prstGeo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Thought slides are 36pt Arial sentence case</a:t>
            </a:r>
            <a:endParaRPr lang="en-US" dirty="0"/>
          </a:p>
        </p:txBody>
      </p:sp>
    </p:spTree>
    <p:extLst/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20338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04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58912" y="1084819"/>
            <a:ext cx="10085562" cy="2110629"/>
          </a:xfrm>
          <a:prstGeom prst="rect">
            <a:avLst/>
          </a:prstGeom>
        </p:spPr>
        <p:txBody>
          <a:bodyPr anchor="ctr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Closing Slides are 36pt Arial sentence case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08148"/>
            <a:ext cx="3326745" cy="3637151"/>
          </a:xfrm>
          <a:prstGeom prst="rect">
            <a:avLst/>
          </a:prstGeom>
        </p:spPr>
      </p:pic>
      <p:sp>
        <p:nvSpPr>
          <p:cNvPr id="11" name="Rectangle 58"/>
          <p:cNvSpPr>
            <a:spLocks noChangeArrowheads="1"/>
          </p:cNvSpPr>
          <p:nvPr/>
        </p:nvSpPr>
        <p:spPr bwMode="white">
          <a:xfrm>
            <a:off x="11506198" y="771348"/>
            <a:ext cx="697189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65550" y="3208148"/>
            <a:ext cx="7378924" cy="3300602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Arial 24pt bullet level 1</a:t>
            </a:r>
          </a:p>
          <a:p>
            <a:pPr lvl="1"/>
            <a:r>
              <a:rPr lang="en-US" dirty="0" smtClean="0"/>
              <a:t>Arial 24pt bullet level 2</a:t>
            </a:r>
          </a:p>
          <a:p>
            <a:pPr lvl="2"/>
            <a:r>
              <a:rPr lang="en-US" dirty="0" smtClean="0"/>
              <a:t>Arial 24pt bullet level 3</a:t>
            </a:r>
          </a:p>
          <a:p>
            <a:pPr lvl="3"/>
            <a:r>
              <a:rPr lang="en-US" dirty="0" smtClean="0"/>
              <a:t>Arial 24pt bullet level 4</a:t>
            </a:r>
          </a:p>
          <a:p>
            <a:pPr lvl="4"/>
            <a:r>
              <a:rPr lang="en-US" dirty="0" smtClean="0"/>
              <a:t>Arial 24pt bullet level 5</a:t>
            </a:r>
          </a:p>
        </p:txBody>
      </p:sp>
    </p:spTree>
    <p:extLst/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2204668"/>
              </p:ext>
            </p:ext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6750" y="0"/>
            <a:ext cx="11020868" cy="924431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47619" y="1000035"/>
            <a:ext cx="1104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66750" y="1088229"/>
            <a:ext cx="11020868" cy="52467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29733" y="6318251"/>
            <a:ext cx="886119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2018, IQVIA Commercial GmbH &amp; Co. OHG. All rights reserved.</a:t>
            </a:r>
            <a:endParaRPr lang="de-DE" dirty="0"/>
          </a:p>
        </p:txBody>
      </p:sp>
      <p:cxnSp>
        <p:nvCxnSpPr>
          <p:cNvPr id="8" name="Straight Connector 5"/>
          <p:cNvCxnSpPr/>
          <p:nvPr userDrawn="1"/>
        </p:nvCxnSpPr>
        <p:spPr>
          <a:xfrm>
            <a:off x="647619" y="1000035"/>
            <a:ext cx="1104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560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Header w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311198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2979033" y="6473951"/>
            <a:ext cx="8412480" cy="384048"/>
          </a:xfrm>
          <a:prstGeom prst="rect">
            <a:avLst/>
          </a:prstGeom>
        </p:spPr>
        <p:txBody>
          <a:bodyPr tIns="0"/>
          <a:lstStyle>
            <a:lvl1pPr algn="l">
              <a:defRPr sz="700" dirty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 2018, IQVIA Commercial GmbH &amp; Co. OHG. All rights reserved.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560341" y="6666346"/>
            <a:ext cx="461819" cy="150091"/>
          </a:xfrm>
          <a:prstGeom prst="rect">
            <a:avLst/>
          </a:prstGeom>
        </p:spPr>
        <p:txBody>
          <a:bodyPr/>
          <a:lstStyle>
            <a:lvl1pPr>
              <a:defRPr sz="4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white">
          <a:xfrm>
            <a:off x="443346" y="6650182"/>
            <a:ext cx="763540" cy="207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512063" y="1662977"/>
            <a:ext cx="11131296" cy="4617748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1000"/>
              </a:spcBef>
              <a:defRPr sz="1600" baseline="0">
                <a:solidFill>
                  <a:schemeClr val="tx2"/>
                </a:solidFill>
              </a:defRPr>
            </a:lvl1pPr>
            <a:lvl2pPr marL="400050" indent="-177800"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2pPr>
            <a:lvl3pPr marL="571500" indent="-171450"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3pPr>
            <a:lvl4pPr marL="742950" indent="-171450"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4pPr>
            <a:lvl5pPr marL="914400" indent="-171450"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16pt Arial bullet level 1</a:t>
            </a:r>
          </a:p>
          <a:p>
            <a:pPr lvl="1"/>
            <a:r>
              <a:rPr lang="en-US" dirty="0" smtClean="0"/>
              <a:t>16pt Arial bullet level 2</a:t>
            </a:r>
          </a:p>
          <a:p>
            <a:pPr lvl="2"/>
            <a:r>
              <a:rPr lang="en-US" dirty="0" smtClean="0"/>
              <a:t>16pt Arial bullet level 3</a:t>
            </a:r>
          </a:p>
          <a:p>
            <a:pPr lvl="3"/>
            <a:r>
              <a:rPr lang="en-US" dirty="0" smtClean="0"/>
              <a:t>16pt Arial bullet level 4</a:t>
            </a:r>
          </a:p>
          <a:p>
            <a:pPr lvl="4"/>
            <a:r>
              <a:rPr lang="en-US" dirty="0" smtClean="0"/>
              <a:t>16pt Arial bullet level 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122663"/>
            <a:ext cx="11131296" cy="896112"/>
          </a:xfrm>
          <a:prstGeom prst="rect">
            <a:avLst/>
          </a:prstGeom>
        </p:spPr>
        <p:txBody>
          <a:bodyPr tIns="27432" bIns="27432" anchor="b" anchorCtr="0"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Headlines are 24pt Arial Bold Title Case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2063" y="1004285"/>
            <a:ext cx="11131296" cy="332399"/>
          </a:xfrm>
          <a:prstGeom prst="rect">
            <a:avLst/>
          </a:prstGeom>
        </p:spPr>
        <p:txBody>
          <a:bodyPr tIns="27432" bIns="27432">
            <a:spAutoFit/>
          </a:bodyPr>
          <a:lstStyle>
            <a:lvl1pPr marL="0" indent="0">
              <a:spcBef>
                <a:spcPts val="0"/>
              </a:spcBef>
              <a:buNone/>
              <a:defRPr sz="2000" i="0">
                <a:solidFill>
                  <a:schemeClr val="tx2"/>
                </a:solidFill>
                <a:latin typeface="+mj-lt"/>
              </a:defRPr>
            </a:lvl1pPr>
            <a:lvl2pPr>
              <a:buNone/>
              <a:defRPr i="1"/>
            </a:lvl2pPr>
            <a:lvl3pPr>
              <a:buNone/>
              <a:defRPr i="1"/>
            </a:lvl3pPr>
            <a:lvl4pPr>
              <a:buNone/>
              <a:defRPr i="1"/>
            </a:lvl4pPr>
            <a:lvl5pPr>
              <a:buNone/>
              <a:defRPr i="1"/>
            </a:lvl5pPr>
          </a:lstStyle>
          <a:p>
            <a:pPr lvl="0"/>
            <a:r>
              <a:rPr lang="en-US" dirty="0" smtClean="0"/>
              <a:t>Subheads are 20pt Arial sentence case</a:t>
            </a:r>
          </a:p>
        </p:txBody>
      </p:sp>
    </p:spTree>
    <p:extLst>
      <p:ext uri="{BB962C8B-B14F-4D97-AF65-F5344CB8AC3E}">
        <p14:creationId xmlns:p14="http://schemas.microsoft.com/office/powerpoint/2010/main" val="17707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156990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1" y="6666344"/>
            <a:ext cx="363297" cy="150091"/>
          </a:xfrm>
          <a:prstGeom prst="rect">
            <a:avLst/>
          </a:prstGeom>
        </p:spPr>
        <p:txBody>
          <a:bodyPr/>
          <a:lstStyle>
            <a:lvl1pPr eaLnBrk="1">
              <a:defRPr sz="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Rectangle 4"/>
          <p:cNvSpPr/>
          <p:nvPr/>
        </p:nvSpPr>
        <p:spPr bwMode="white">
          <a:xfrm>
            <a:off x="443346" y="6650182"/>
            <a:ext cx="763540" cy="207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979033" y="6473951"/>
            <a:ext cx="8412480" cy="384048"/>
          </a:xfrm>
          <a:prstGeom prst="rect">
            <a:avLst/>
          </a:prstGeom>
        </p:spPr>
        <p:txBody>
          <a:bodyPr tIns="0"/>
          <a:lstStyle>
            <a:lvl1pPr algn="l">
              <a:defRPr sz="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333333"/>
                </a:solidFill>
              </a:rPr>
              <a:t>© 2018, IQVIA Commercial GmbH &amp; Co. OHG. All rights reserved.</a:t>
            </a:r>
            <a:endParaRPr lang="de-DE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3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68769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7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86646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Arial 16pt bullet level 1</a:t>
            </a:r>
          </a:p>
          <a:p>
            <a:pPr lvl="1"/>
            <a:r>
              <a:rPr lang="en-US" dirty="0" smtClean="0"/>
              <a:t>Arial 16pt bullet level 2</a:t>
            </a:r>
          </a:p>
          <a:p>
            <a:pPr lvl="2"/>
            <a:r>
              <a:rPr lang="en-US" dirty="0" smtClean="0"/>
              <a:t>Arial 16pt bullet level 3</a:t>
            </a:r>
          </a:p>
          <a:p>
            <a:pPr lvl="3"/>
            <a:r>
              <a:rPr lang="en-US" dirty="0" smtClean="0"/>
              <a:t>Arial 16pt bullet level 4</a:t>
            </a:r>
          </a:p>
          <a:p>
            <a:pPr lvl="4"/>
            <a:r>
              <a:rPr lang="en-US" dirty="0" smtClean="0"/>
              <a:t>Arial 16pt bullet level 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smtClean="0"/>
              <a:t>© 2018, IQVIA Commercial GmbH &amp; Co. OHG. All rights reserved.</a:t>
            </a:r>
            <a:endParaRPr lang="en-US" dirty="0"/>
          </a:p>
        </p:txBody>
      </p:sp>
      <p:sp>
        <p:nvSpPr>
          <p:cNvPr id="1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Headlines Are 28pt Arial Bold Title Case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 bwMode="gray"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9" name="Rectangle 8"/>
            <p:cNvSpPr/>
            <p:nvPr/>
          </p:nvSpPr>
          <p:spPr bwMode="gray"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gray"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lterna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25618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3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172"/>
            <a:ext cx="12192000" cy="26658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2064" y="2432724"/>
            <a:ext cx="11131296" cy="424732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defRPr sz="2400"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Headlines are 24pt Arial Bold Title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1" y="2879914"/>
            <a:ext cx="1113129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 i="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Subheads are 20pt Arial sentence case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2064" y="3555712"/>
            <a:ext cx="5571744" cy="64222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spcBef>
                <a:spcPts val="200"/>
              </a:spcBef>
              <a:buNone/>
              <a:defRPr sz="1200" i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Author First Name Last 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83" name="Group 82"/>
          <p:cNvGrpSpPr/>
          <p:nvPr/>
        </p:nvGrpSpPr>
        <p:grpSpPr bwMode="gray">
          <a:xfrm>
            <a:off x="8598863" y="481446"/>
            <a:ext cx="3088216" cy="1459409"/>
            <a:chOff x="4795838" y="3390900"/>
            <a:chExt cx="2763837" cy="1741488"/>
          </a:xfrm>
        </p:grpSpPr>
        <p:sp>
          <p:nvSpPr>
            <p:cNvPr id="84" name="Freeform 5"/>
            <p:cNvSpPr>
              <a:spLocks noEditPoints="1"/>
            </p:cNvSpPr>
            <p:nvPr/>
          </p:nvSpPr>
          <p:spPr bwMode="gray">
            <a:xfrm>
              <a:off x="4795838" y="4721225"/>
              <a:ext cx="2632075" cy="411163"/>
            </a:xfrm>
            <a:custGeom>
              <a:avLst/>
              <a:gdLst>
                <a:gd name="T0" fmla="*/ 36 w 699"/>
                <a:gd name="T1" fmla="*/ 104 h 109"/>
                <a:gd name="T2" fmla="*/ 10 w 699"/>
                <a:gd name="T3" fmla="*/ 11 h 109"/>
                <a:gd name="T4" fmla="*/ 72 w 699"/>
                <a:gd name="T5" fmla="*/ 52 h 109"/>
                <a:gd name="T6" fmla="*/ 69 w 699"/>
                <a:gd name="T7" fmla="*/ 109 h 109"/>
                <a:gd name="T8" fmla="*/ 12 w 699"/>
                <a:gd name="T9" fmla="*/ 52 h 109"/>
                <a:gd name="T10" fmla="*/ 49 w 699"/>
                <a:gd name="T11" fmla="*/ 89 h 109"/>
                <a:gd name="T12" fmla="*/ 56 w 699"/>
                <a:gd name="T13" fmla="*/ 81 h 109"/>
                <a:gd name="T14" fmla="*/ 36 w 699"/>
                <a:gd name="T15" fmla="*/ 11 h 109"/>
                <a:gd name="T16" fmla="*/ 86 w 699"/>
                <a:gd name="T17" fmla="*/ 78 h 109"/>
                <a:gd name="T18" fmla="*/ 98 w 699"/>
                <a:gd name="T19" fmla="*/ 76 h 109"/>
                <a:gd name="T20" fmla="*/ 131 w 699"/>
                <a:gd name="T21" fmla="*/ 32 h 109"/>
                <a:gd name="T22" fmla="*/ 131 w 699"/>
                <a:gd name="T23" fmla="*/ 104 h 109"/>
                <a:gd name="T24" fmla="*/ 171 w 699"/>
                <a:gd name="T25" fmla="*/ 104 h 109"/>
                <a:gd name="T26" fmla="*/ 159 w 699"/>
                <a:gd name="T27" fmla="*/ 32 h 109"/>
                <a:gd name="T28" fmla="*/ 171 w 699"/>
                <a:gd name="T29" fmla="*/ 104 h 109"/>
                <a:gd name="T30" fmla="*/ 159 w 699"/>
                <a:gd name="T31" fmla="*/ 1 h 109"/>
                <a:gd name="T32" fmla="*/ 244 w 699"/>
                <a:gd name="T33" fmla="*/ 104 h 109"/>
                <a:gd name="T34" fmla="*/ 216 w 699"/>
                <a:gd name="T35" fmla="*/ 42 h 109"/>
                <a:gd name="T36" fmla="*/ 188 w 699"/>
                <a:gd name="T37" fmla="*/ 104 h 109"/>
                <a:gd name="T38" fmla="*/ 200 w 699"/>
                <a:gd name="T39" fmla="*/ 39 h 109"/>
                <a:gd name="T40" fmla="*/ 244 w 699"/>
                <a:gd name="T41" fmla="*/ 58 h 109"/>
                <a:gd name="T42" fmla="*/ 300 w 699"/>
                <a:gd name="T43" fmla="*/ 104 h 109"/>
                <a:gd name="T44" fmla="*/ 312 w 699"/>
                <a:gd name="T45" fmla="*/ 32 h 109"/>
                <a:gd name="T46" fmla="*/ 313 w 699"/>
                <a:gd name="T47" fmla="*/ 14 h 109"/>
                <a:gd name="T48" fmla="*/ 313 w 699"/>
                <a:gd name="T49" fmla="*/ 1 h 109"/>
                <a:gd name="T50" fmla="*/ 358 w 699"/>
                <a:gd name="T51" fmla="*/ 68 h 109"/>
                <a:gd name="T52" fmla="*/ 417 w 699"/>
                <a:gd name="T53" fmla="*/ 71 h 109"/>
                <a:gd name="T54" fmla="*/ 408 w 699"/>
                <a:gd name="T55" fmla="*/ 86 h 109"/>
                <a:gd name="T56" fmla="*/ 416 w 699"/>
                <a:gd name="T57" fmla="*/ 93 h 109"/>
                <a:gd name="T58" fmla="*/ 406 w 699"/>
                <a:gd name="T59" fmla="*/ 62 h 109"/>
                <a:gd name="T60" fmla="*/ 372 w 699"/>
                <a:gd name="T61" fmla="*/ 52 h 109"/>
                <a:gd name="T62" fmla="*/ 424 w 699"/>
                <a:gd name="T63" fmla="*/ 94 h 109"/>
                <a:gd name="T64" fmla="*/ 432 w 699"/>
                <a:gd name="T65" fmla="*/ 86 h 109"/>
                <a:gd name="T66" fmla="*/ 460 w 699"/>
                <a:gd name="T67" fmla="*/ 73 h 109"/>
                <a:gd name="T68" fmla="*/ 453 w 699"/>
                <a:gd name="T69" fmla="*/ 32 h 109"/>
                <a:gd name="T70" fmla="*/ 472 w 699"/>
                <a:gd name="T71" fmla="*/ 47 h 109"/>
                <a:gd name="T72" fmla="*/ 438 w 699"/>
                <a:gd name="T73" fmla="*/ 52 h 109"/>
                <a:gd name="T74" fmla="*/ 482 w 699"/>
                <a:gd name="T75" fmla="*/ 82 h 109"/>
                <a:gd name="T76" fmla="*/ 495 w 699"/>
                <a:gd name="T77" fmla="*/ 104 h 109"/>
                <a:gd name="T78" fmla="*/ 507 w 699"/>
                <a:gd name="T79" fmla="*/ 1 h 109"/>
                <a:gd name="T80" fmla="*/ 616 w 699"/>
                <a:gd name="T81" fmla="*/ 104 h 109"/>
                <a:gd name="T82" fmla="*/ 577 w 699"/>
                <a:gd name="T83" fmla="*/ 88 h 109"/>
                <a:gd name="T84" fmla="*/ 540 w 699"/>
                <a:gd name="T85" fmla="*/ 104 h 109"/>
                <a:gd name="T86" fmla="*/ 540 w 699"/>
                <a:gd name="T87" fmla="*/ 1 h 109"/>
                <a:gd name="T88" fmla="*/ 604 w 699"/>
                <a:gd name="T89" fmla="*/ 1 h 109"/>
                <a:gd name="T90" fmla="*/ 663 w 699"/>
                <a:gd name="T91" fmla="*/ 104 h 109"/>
                <a:gd name="T92" fmla="*/ 636 w 699"/>
                <a:gd name="T93" fmla="*/ 82 h 109"/>
                <a:gd name="T94" fmla="*/ 687 w 699"/>
                <a:gd name="T95" fmla="*/ 75 h 109"/>
                <a:gd name="T96" fmla="*/ 658 w 699"/>
                <a:gd name="T97" fmla="*/ 57 h 109"/>
                <a:gd name="T98" fmla="*/ 664 w 699"/>
                <a:gd name="T99" fmla="*/ 0 h 109"/>
                <a:gd name="T100" fmla="*/ 687 w 699"/>
                <a:gd name="T101" fmla="*/ 20 h 109"/>
                <a:gd name="T102" fmla="*/ 643 w 699"/>
                <a:gd name="T103" fmla="*/ 29 h 109"/>
                <a:gd name="T104" fmla="*/ 671 w 699"/>
                <a:gd name="T105" fmla="*/ 47 h 109"/>
                <a:gd name="T106" fmla="*/ 663 w 699"/>
                <a:gd name="T107" fmla="*/ 104 h 109"/>
                <a:gd name="T108" fmla="*/ 262 w 699"/>
                <a:gd name="T109" fmla="*/ 84 h 109"/>
                <a:gd name="T110" fmla="*/ 253 w 699"/>
                <a:gd name="T111" fmla="*/ 32 h 109"/>
                <a:gd name="T112" fmla="*/ 274 w 699"/>
                <a:gd name="T113" fmla="*/ 11 h 109"/>
                <a:gd name="T114" fmla="*/ 289 w 699"/>
                <a:gd name="T115" fmla="*/ 42 h 109"/>
                <a:gd name="T116" fmla="*/ 283 w 699"/>
                <a:gd name="T117" fmla="*/ 93 h 109"/>
                <a:gd name="T118" fmla="*/ 283 w 699"/>
                <a:gd name="T119" fmla="*/ 104 h 109"/>
                <a:gd name="T120" fmla="*/ 329 w 699"/>
                <a:gd name="T121" fmla="*/ 84 h 109"/>
                <a:gd name="T122" fmla="*/ 340 w 699"/>
                <a:gd name="T123" fmla="*/ 84 h 109"/>
                <a:gd name="T124" fmla="*/ 350 w 699"/>
                <a:gd name="T125" fmla="*/ 9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9" h="109">
                  <a:moveTo>
                    <a:pt x="69" y="109"/>
                  </a:moveTo>
                  <a:cubicBezTo>
                    <a:pt x="58" y="98"/>
                    <a:pt x="58" y="98"/>
                    <a:pt x="58" y="98"/>
                  </a:cubicBezTo>
                  <a:cubicBezTo>
                    <a:pt x="52" y="102"/>
                    <a:pt x="44" y="104"/>
                    <a:pt x="36" y="104"/>
                  </a:cubicBezTo>
                  <a:cubicBezTo>
                    <a:pt x="26" y="104"/>
                    <a:pt x="17" y="101"/>
                    <a:pt x="10" y="94"/>
                  </a:cubicBezTo>
                  <a:cubicBezTo>
                    <a:pt x="0" y="84"/>
                    <a:pt x="0" y="75"/>
                    <a:pt x="0" y="52"/>
                  </a:cubicBezTo>
                  <a:cubicBezTo>
                    <a:pt x="0" y="30"/>
                    <a:pt x="0" y="20"/>
                    <a:pt x="10" y="11"/>
                  </a:cubicBezTo>
                  <a:cubicBezTo>
                    <a:pt x="17" y="4"/>
                    <a:pt x="26" y="0"/>
                    <a:pt x="36" y="0"/>
                  </a:cubicBezTo>
                  <a:cubicBezTo>
                    <a:pt x="46" y="0"/>
                    <a:pt x="55" y="4"/>
                    <a:pt x="62" y="11"/>
                  </a:cubicBezTo>
                  <a:cubicBezTo>
                    <a:pt x="71" y="20"/>
                    <a:pt x="72" y="29"/>
                    <a:pt x="72" y="52"/>
                  </a:cubicBezTo>
                  <a:cubicBezTo>
                    <a:pt x="72" y="72"/>
                    <a:pt x="72" y="81"/>
                    <a:pt x="65" y="90"/>
                  </a:cubicBezTo>
                  <a:cubicBezTo>
                    <a:pt x="76" y="101"/>
                    <a:pt x="76" y="101"/>
                    <a:pt x="76" y="101"/>
                  </a:cubicBezTo>
                  <a:lnTo>
                    <a:pt x="69" y="109"/>
                  </a:lnTo>
                  <a:close/>
                  <a:moveTo>
                    <a:pt x="36" y="11"/>
                  </a:moveTo>
                  <a:cubicBezTo>
                    <a:pt x="29" y="11"/>
                    <a:pt x="23" y="14"/>
                    <a:pt x="19" y="18"/>
                  </a:cubicBezTo>
                  <a:cubicBezTo>
                    <a:pt x="13" y="25"/>
                    <a:pt x="12" y="31"/>
                    <a:pt x="12" y="52"/>
                  </a:cubicBezTo>
                  <a:cubicBezTo>
                    <a:pt x="12" y="74"/>
                    <a:pt x="13" y="80"/>
                    <a:pt x="19" y="86"/>
                  </a:cubicBezTo>
                  <a:cubicBezTo>
                    <a:pt x="23" y="91"/>
                    <a:pt x="29" y="93"/>
                    <a:pt x="36" y="93"/>
                  </a:cubicBezTo>
                  <a:cubicBezTo>
                    <a:pt x="41" y="93"/>
                    <a:pt x="46" y="92"/>
                    <a:pt x="49" y="89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9" y="75"/>
                    <a:pt x="60" y="67"/>
                    <a:pt x="60" y="52"/>
                  </a:cubicBezTo>
                  <a:cubicBezTo>
                    <a:pt x="60" y="31"/>
                    <a:pt x="59" y="25"/>
                    <a:pt x="53" y="18"/>
                  </a:cubicBezTo>
                  <a:cubicBezTo>
                    <a:pt x="49" y="14"/>
                    <a:pt x="43" y="11"/>
                    <a:pt x="36" y="11"/>
                  </a:cubicBezTo>
                  <a:close/>
                  <a:moveTo>
                    <a:pt x="112" y="104"/>
                  </a:moveTo>
                  <a:cubicBezTo>
                    <a:pt x="104" y="104"/>
                    <a:pt x="98" y="102"/>
                    <a:pt x="93" y="98"/>
                  </a:cubicBezTo>
                  <a:cubicBezTo>
                    <a:pt x="88" y="93"/>
                    <a:pt x="86" y="86"/>
                    <a:pt x="86" y="78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98" y="88"/>
                    <a:pt x="104" y="94"/>
                    <a:pt x="114" y="94"/>
                  </a:cubicBezTo>
                  <a:cubicBezTo>
                    <a:pt x="125" y="94"/>
                    <a:pt x="131" y="87"/>
                    <a:pt x="131" y="76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42" y="32"/>
                    <a:pt x="142" y="32"/>
                    <a:pt x="142" y="32"/>
                  </a:cubicBezTo>
                  <a:cubicBezTo>
                    <a:pt x="142" y="104"/>
                    <a:pt x="142" y="104"/>
                    <a:pt x="142" y="104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97"/>
                    <a:pt x="131" y="97"/>
                    <a:pt x="131" y="97"/>
                  </a:cubicBezTo>
                  <a:cubicBezTo>
                    <a:pt x="126" y="102"/>
                    <a:pt x="119" y="104"/>
                    <a:pt x="112" y="104"/>
                  </a:cubicBezTo>
                  <a:close/>
                  <a:moveTo>
                    <a:pt x="171" y="104"/>
                  </a:moveTo>
                  <a:cubicBezTo>
                    <a:pt x="159" y="104"/>
                    <a:pt x="159" y="104"/>
                    <a:pt x="159" y="104"/>
                  </a:cubicBezTo>
                  <a:cubicBezTo>
                    <a:pt x="159" y="66"/>
                    <a:pt x="159" y="66"/>
                    <a:pt x="159" y="66"/>
                  </a:cubicBezTo>
                  <a:cubicBezTo>
                    <a:pt x="159" y="32"/>
                    <a:pt x="159" y="32"/>
                    <a:pt x="159" y="32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1" y="65"/>
                    <a:pt x="171" y="65"/>
                    <a:pt x="171" y="65"/>
                  </a:cubicBezTo>
                  <a:lnTo>
                    <a:pt x="171" y="104"/>
                  </a:lnTo>
                  <a:close/>
                  <a:moveTo>
                    <a:pt x="172" y="14"/>
                  </a:moveTo>
                  <a:cubicBezTo>
                    <a:pt x="159" y="14"/>
                    <a:pt x="159" y="14"/>
                    <a:pt x="159" y="14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72" y="1"/>
                    <a:pt x="172" y="1"/>
                    <a:pt x="172" y="1"/>
                  </a:cubicBezTo>
                  <a:lnTo>
                    <a:pt x="172" y="14"/>
                  </a:lnTo>
                  <a:close/>
                  <a:moveTo>
                    <a:pt x="244" y="104"/>
                  </a:moveTo>
                  <a:cubicBezTo>
                    <a:pt x="233" y="104"/>
                    <a:pt x="233" y="104"/>
                    <a:pt x="233" y="104"/>
                  </a:cubicBezTo>
                  <a:cubicBezTo>
                    <a:pt x="233" y="60"/>
                    <a:pt x="233" y="60"/>
                    <a:pt x="233" y="60"/>
                  </a:cubicBezTo>
                  <a:cubicBezTo>
                    <a:pt x="233" y="48"/>
                    <a:pt x="227" y="42"/>
                    <a:pt x="216" y="42"/>
                  </a:cubicBezTo>
                  <a:cubicBezTo>
                    <a:pt x="206" y="42"/>
                    <a:pt x="200" y="49"/>
                    <a:pt x="200" y="60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205" y="34"/>
                    <a:pt x="211" y="32"/>
                    <a:pt x="218" y="32"/>
                  </a:cubicBezTo>
                  <a:cubicBezTo>
                    <a:pt x="226" y="32"/>
                    <a:pt x="232" y="34"/>
                    <a:pt x="237" y="38"/>
                  </a:cubicBezTo>
                  <a:cubicBezTo>
                    <a:pt x="242" y="43"/>
                    <a:pt x="244" y="50"/>
                    <a:pt x="244" y="58"/>
                  </a:cubicBezTo>
                  <a:lnTo>
                    <a:pt x="244" y="104"/>
                  </a:lnTo>
                  <a:close/>
                  <a:moveTo>
                    <a:pt x="312" y="104"/>
                  </a:moveTo>
                  <a:cubicBezTo>
                    <a:pt x="300" y="104"/>
                    <a:pt x="300" y="104"/>
                    <a:pt x="300" y="104"/>
                  </a:cubicBezTo>
                  <a:cubicBezTo>
                    <a:pt x="300" y="65"/>
                    <a:pt x="300" y="65"/>
                    <a:pt x="300" y="65"/>
                  </a:cubicBezTo>
                  <a:cubicBezTo>
                    <a:pt x="300" y="32"/>
                    <a:pt x="300" y="32"/>
                    <a:pt x="300" y="32"/>
                  </a:cubicBezTo>
                  <a:cubicBezTo>
                    <a:pt x="312" y="32"/>
                    <a:pt x="312" y="32"/>
                    <a:pt x="312" y="32"/>
                  </a:cubicBezTo>
                  <a:cubicBezTo>
                    <a:pt x="312" y="65"/>
                    <a:pt x="312" y="65"/>
                    <a:pt x="312" y="65"/>
                  </a:cubicBezTo>
                  <a:lnTo>
                    <a:pt x="312" y="104"/>
                  </a:lnTo>
                  <a:close/>
                  <a:moveTo>
                    <a:pt x="313" y="14"/>
                  </a:moveTo>
                  <a:cubicBezTo>
                    <a:pt x="300" y="14"/>
                    <a:pt x="300" y="14"/>
                    <a:pt x="300" y="14"/>
                  </a:cubicBezTo>
                  <a:cubicBezTo>
                    <a:pt x="300" y="1"/>
                    <a:pt x="300" y="1"/>
                    <a:pt x="300" y="1"/>
                  </a:cubicBezTo>
                  <a:cubicBezTo>
                    <a:pt x="313" y="1"/>
                    <a:pt x="313" y="1"/>
                    <a:pt x="313" y="1"/>
                  </a:cubicBezTo>
                  <a:lnTo>
                    <a:pt x="313" y="14"/>
                  </a:lnTo>
                  <a:close/>
                  <a:moveTo>
                    <a:pt x="390" y="104"/>
                  </a:moveTo>
                  <a:cubicBezTo>
                    <a:pt x="369" y="104"/>
                    <a:pt x="358" y="91"/>
                    <a:pt x="358" y="68"/>
                  </a:cubicBezTo>
                  <a:cubicBezTo>
                    <a:pt x="358" y="45"/>
                    <a:pt x="369" y="32"/>
                    <a:pt x="388" y="32"/>
                  </a:cubicBezTo>
                  <a:cubicBezTo>
                    <a:pt x="406" y="32"/>
                    <a:pt x="417" y="44"/>
                    <a:pt x="417" y="66"/>
                  </a:cubicBezTo>
                  <a:cubicBezTo>
                    <a:pt x="417" y="71"/>
                    <a:pt x="417" y="71"/>
                    <a:pt x="417" y="71"/>
                  </a:cubicBezTo>
                  <a:cubicBezTo>
                    <a:pt x="370" y="71"/>
                    <a:pt x="370" y="71"/>
                    <a:pt x="370" y="71"/>
                  </a:cubicBezTo>
                  <a:cubicBezTo>
                    <a:pt x="370" y="86"/>
                    <a:pt x="377" y="94"/>
                    <a:pt x="390" y="94"/>
                  </a:cubicBezTo>
                  <a:cubicBezTo>
                    <a:pt x="397" y="94"/>
                    <a:pt x="402" y="92"/>
                    <a:pt x="408" y="86"/>
                  </a:cubicBezTo>
                  <a:cubicBezTo>
                    <a:pt x="408" y="86"/>
                    <a:pt x="408" y="86"/>
                    <a:pt x="408" y="86"/>
                  </a:cubicBezTo>
                  <a:cubicBezTo>
                    <a:pt x="416" y="93"/>
                    <a:pt x="416" y="93"/>
                    <a:pt x="416" y="93"/>
                  </a:cubicBezTo>
                  <a:cubicBezTo>
                    <a:pt x="416" y="93"/>
                    <a:pt x="416" y="93"/>
                    <a:pt x="416" y="93"/>
                  </a:cubicBezTo>
                  <a:cubicBezTo>
                    <a:pt x="409" y="100"/>
                    <a:pt x="402" y="104"/>
                    <a:pt x="390" y="104"/>
                  </a:cubicBezTo>
                  <a:close/>
                  <a:moveTo>
                    <a:pt x="370" y="62"/>
                  </a:moveTo>
                  <a:cubicBezTo>
                    <a:pt x="406" y="62"/>
                    <a:pt x="406" y="62"/>
                    <a:pt x="406" y="62"/>
                  </a:cubicBezTo>
                  <a:cubicBezTo>
                    <a:pt x="405" y="57"/>
                    <a:pt x="405" y="55"/>
                    <a:pt x="403" y="52"/>
                  </a:cubicBezTo>
                  <a:cubicBezTo>
                    <a:pt x="400" y="45"/>
                    <a:pt x="395" y="42"/>
                    <a:pt x="388" y="42"/>
                  </a:cubicBezTo>
                  <a:cubicBezTo>
                    <a:pt x="381" y="42"/>
                    <a:pt x="375" y="45"/>
                    <a:pt x="372" y="52"/>
                  </a:cubicBezTo>
                  <a:cubicBezTo>
                    <a:pt x="371" y="55"/>
                    <a:pt x="370" y="57"/>
                    <a:pt x="370" y="62"/>
                  </a:cubicBezTo>
                  <a:close/>
                  <a:moveTo>
                    <a:pt x="453" y="104"/>
                  </a:moveTo>
                  <a:cubicBezTo>
                    <a:pt x="440" y="104"/>
                    <a:pt x="431" y="101"/>
                    <a:pt x="424" y="94"/>
                  </a:cubicBezTo>
                  <a:cubicBezTo>
                    <a:pt x="423" y="94"/>
                    <a:pt x="423" y="94"/>
                    <a:pt x="423" y="94"/>
                  </a:cubicBezTo>
                  <a:cubicBezTo>
                    <a:pt x="431" y="86"/>
                    <a:pt x="431" y="86"/>
                    <a:pt x="431" y="86"/>
                  </a:cubicBezTo>
                  <a:cubicBezTo>
                    <a:pt x="432" y="86"/>
                    <a:pt x="432" y="86"/>
                    <a:pt x="432" y="86"/>
                  </a:cubicBezTo>
                  <a:cubicBezTo>
                    <a:pt x="437" y="92"/>
                    <a:pt x="444" y="94"/>
                    <a:pt x="453" y="94"/>
                  </a:cubicBezTo>
                  <a:cubicBezTo>
                    <a:pt x="459" y="94"/>
                    <a:pt x="471" y="93"/>
                    <a:pt x="471" y="83"/>
                  </a:cubicBezTo>
                  <a:cubicBezTo>
                    <a:pt x="471" y="77"/>
                    <a:pt x="467" y="74"/>
                    <a:pt x="460" y="73"/>
                  </a:cubicBezTo>
                  <a:cubicBezTo>
                    <a:pt x="448" y="72"/>
                    <a:pt x="448" y="72"/>
                    <a:pt x="448" y="72"/>
                  </a:cubicBezTo>
                  <a:cubicBezTo>
                    <a:pt x="434" y="71"/>
                    <a:pt x="427" y="64"/>
                    <a:pt x="427" y="53"/>
                  </a:cubicBezTo>
                  <a:cubicBezTo>
                    <a:pt x="427" y="40"/>
                    <a:pt x="437" y="32"/>
                    <a:pt x="453" y="32"/>
                  </a:cubicBezTo>
                  <a:cubicBezTo>
                    <a:pt x="464" y="32"/>
                    <a:pt x="472" y="34"/>
                    <a:pt x="479" y="39"/>
                  </a:cubicBezTo>
                  <a:cubicBezTo>
                    <a:pt x="479" y="40"/>
                    <a:pt x="479" y="40"/>
                    <a:pt x="479" y="40"/>
                  </a:cubicBezTo>
                  <a:cubicBezTo>
                    <a:pt x="472" y="47"/>
                    <a:pt x="472" y="47"/>
                    <a:pt x="472" y="47"/>
                  </a:cubicBezTo>
                  <a:cubicBezTo>
                    <a:pt x="471" y="47"/>
                    <a:pt x="471" y="47"/>
                    <a:pt x="471" y="47"/>
                  </a:cubicBezTo>
                  <a:cubicBezTo>
                    <a:pt x="466" y="43"/>
                    <a:pt x="460" y="42"/>
                    <a:pt x="453" y="42"/>
                  </a:cubicBezTo>
                  <a:cubicBezTo>
                    <a:pt x="443" y="42"/>
                    <a:pt x="438" y="45"/>
                    <a:pt x="438" y="52"/>
                  </a:cubicBezTo>
                  <a:cubicBezTo>
                    <a:pt x="438" y="58"/>
                    <a:pt x="442" y="61"/>
                    <a:pt x="450" y="62"/>
                  </a:cubicBezTo>
                  <a:cubicBezTo>
                    <a:pt x="461" y="63"/>
                    <a:pt x="461" y="63"/>
                    <a:pt x="461" y="63"/>
                  </a:cubicBezTo>
                  <a:cubicBezTo>
                    <a:pt x="470" y="64"/>
                    <a:pt x="482" y="67"/>
                    <a:pt x="482" y="82"/>
                  </a:cubicBezTo>
                  <a:cubicBezTo>
                    <a:pt x="482" y="96"/>
                    <a:pt x="471" y="104"/>
                    <a:pt x="453" y="104"/>
                  </a:cubicBezTo>
                  <a:close/>
                  <a:moveTo>
                    <a:pt x="507" y="104"/>
                  </a:moveTo>
                  <a:cubicBezTo>
                    <a:pt x="495" y="104"/>
                    <a:pt x="495" y="104"/>
                    <a:pt x="495" y="104"/>
                  </a:cubicBezTo>
                  <a:cubicBezTo>
                    <a:pt x="495" y="57"/>
                    <a:pt x="495" y="57"/>
                    <a:pt x="495" y="57"/>
                  </a:cubicBezTo>
                  <a:cubicBezTo>
                    <a:pt x="495" y="1"/>
                    <a:pt x="495" y="1"/>
                    <a:pt x="495" y="1"/>
                  </a:cubicBezTo>
                  <a:cubicBezTo>
                    <a:pt x="507" y="1"/>
                    <a:pt x="507" y="1"/>
                    <a:pt x="507" y="1"/>
                  </a:cubicBezTo>
                  <a:cubicBezTo>
                    <a:pt x="507" y="57"/>
                    <a:pt x="507" y="57"/>
                    <a:pt x="507" y="57"/>
                  </a:cubicBezTo>
                  <a:lnTo>
                    <a:pt x="507" y="104"/>
                  </a:lnTo>
                  <a:close/>
                  <a:moveTo>
                    <a:pt x="616" y="104"/>
                  </a:moveTo>
                  <a:cubicBezTo>
                    <a:pt x="604" y="104"/>
                    <a:pt x="604" y="104"/>
                    <a:pt x="604" y="104"/>
                  </a:cubicBezTo>
                  <a:cubicBezTo>
                    <a:pt x="604" y="30"/>
                    <a:pt x="604" y="30"/>
                    <a:pt x="604" y="30"/>
                  </a:cubicBezTo>
                  <a:cubicBezTo>
                    <a:pt x="577" y="88"/>
                    <a:pt x="577" y="88"/>
                    <a:pt x="577" y="88"/>
                  </a:cubicBezTo>
                  <a:cubicBezTo>
                    <a:pt x="567" y="88"/>
                    <a:pt x="567" y="88"/>
                    <a:pt x="567" y="88"/>
                  </a:cubicBezTo>
                  <a:cubicBezTo>
                    <a:pt x="540" y="30"/>
                    <a:pt x="540" y="30"/>
                    <a:pt x="540" y="30"/>
                  </a:cubicBezTo>
                  <a:cubicBezTo>
                    <a:pt x="540" y="104"/>
                    <a:pt x="540" y="104"/>
                    <a:pt x="540" y="104"/>
                  </a:cubicBezTo>
                  <a:cubicBezTo>
                    <a:pt x="528" y="104"/>
                    <a:pt x="528" y="104"/>
                    <a:pt x="528" y="104"/>
                  </a:cubicBezTo>
                  <a:cubicBezTo>
                    <a:pt x="528" y="1"/>
                    <a:pt x="528" y="1"/>
                    <a:pt x="528" y="1"/>
                  </a:cubicBezTo>
                  <a:cubicBezTo>
                    <a:pt x="540" y="1"/>
                    <a:pt x="540" y="1"/>
                    <a:pt x="540" y="1"/>
                  </a:cubicBezTo>
                  <a:cubicBezTo>
                    <a:pt x="540" y="2"/>
                    <a:pt x="540" y="2"/>
                    <a:pt x="540" y="2"/>
                  </a:cubicBezTo>
                  <a:cubicBezTo>
                    <a:pt x="572" y="72"/>
                    <a:pt x="572" y="72"/>
                    <a:pt x="572" y="72"/>
                  </a:cubicBezTo>
                  <a:cubicBezTo>
                    <a:pt x="604" y="1"/>
                    <a:pt x="604" y="1"/>
                    <a:pt x="604" y="1"/>
                  </a:cubicBezTo>
                  <a:cubicBezTo>
                    <a:pt x="616" y="1"/>
                    <a:pt x="616" y="1"/>
                    <a:pt x="616" y="1"/>
                  </a:cubicBezTo>
                  <a:lnTo>
                    <a:pt x="616" y="104"/>
                  </a:lnTo>
                  <a:close/>
                  <a:moveTo>
                    <a:pt x="663" y="104"/>
                  </a:moveTo>
                  <a:cubicBezTo>
                    <a:pt x="648" y="104"/>
                    <a:pt x="638" y="101"/>
                    <a:pt x="628" y="91"/>
                  </a:cubicBezTo>
                  <a:cubicBezTo>
                    <a:pt x="628" y="90"/>
                    <a:pt x="628" y="90"/>
                    <a:pt x="628" y="90"/>
                  </a:cubicBezTo>
                  <a:cubicBezTo>
                    <a:pt x="636" y="82"/>
                    <a:pt x="636" y="82"/>
                    <a:pt x="636" y="82"/>
                  </a:cubicBezTo>
                  <a:cubicBezTo>
                    <a:pt x="637" y="83"/>
                    <a:pt x="637" y="83"/>
                    <a:pt x="637" y="83"/>
                  </a:cubicBezTo>
                  <a:cubicBezTo>
                    <a:pt x="644" y="90"/>
                    <a:pt x="652" y="93"/>
                    <a:pt x="664" y="93"/>
                  </a:cubicBezTo>
                  <a:cubicBezTo>
                    <a:pt x="678" y="93"/>
                    <a:pt x="687" y="87"/>
                    <a:pt x="687" y="75"/>
                  </a:cubicBezTo>
                  <a:cubicBezTo>
                    <a:pt x="687" y="70"/>
                    <a:pt x="685" y="66"/>
                    <a:pt x="682" y="63"/>
                  </a:cubicBezTo>
                  <a:cubicBezTo>
                    <a:pt x="679" y="61"/>
                    <a:pt x="677" y="60"/>
                    <a:pt x="669" y="59"/>
                  </a:cubicBezTo>
                  <a:cubicBezTo>
                    <a:pt x="658" y="57"/>
                    <a:pt x="658" y="57"/>
                    <a:pt x="658" y="57"/>
                  </a:cubicBezTo>
                  <a:cubicBezTo>
                    <a:pt x="649" y="55"/>
                    <a:pt x="643" y="53"/>
                    <a:pt x="639" y="49"/>
                  </a:cubicBezTo>
                  <a:cubicBezTo>
                    <a:pt x="633" y="44"/>
                    <a:pt x="631" y="38"/>
                    <a:pt x="631" y="29"/>
                  </a:cubicBezTo>
                  <a:cubicBezTo>
                    <a:pt x="631" y="12"/>
                    <a:pt x="644" y="0"/>
                    <a:pt x="664" y="0"/>
                  </a:cubicBezTo>
                  <a:cubicBezTo>
                    <a:pt x="676" y="0"/>
                    <a:pt x="685" y="4"/>
                    <a:pt x="694" y="12"/>
                  </a:cubicBezTo>
                  <a:cubicBezTo>
                    <a:pt x="695" y="12"/>
                    <a:pt x="695" y="12"/>
                    <a:pt x="695" y="12"/>
                  </a:cubicBezTo>
                  <a:cubicBezTo>
                    <a:pt x="687" y="20"/>
                    <a:pt x="687" y="20"/>
                    <a:pt x="687" y="20"/>
                  </a:cubicBezTo>
                  <a:cubicBezTo>
                    <a:pt x="686" y="20"/>
                    <a:pt x="686" y="20"/>
                    <a:pt x="686" y="20"/>
                  </a:cubicBezTo>
                  <a:cubicBezTo>
                    <a:pt x="680" y="14"/>
                    <a:pt x="673" y="11"/>
                    <a:pt x="663" y="11"/>
                  </a:cubicBezTo>
                  <a:cubicBezTo>
                    <a:pt x="651" y="11"/>
                    <a:pt x="643" y="18"/>
                    <a:pt x="643" y="29"/>
                  </a:cubicBezTo>
                  <a:cubicBezTo>
                    <a:pt x="643" y="34"/>
                    <a:pt x="644" y="38"/>
                    <a:pt x="647" y="40"/>
                  </a:cubicBezTo>
                  <a:cubicBezTo>
                    <a:pt x="650" y="43"/>
                    <a:pt x="654" y="45"/>
                    <a:pt x="660" y="45"/>
                  </a:cubicBezTo>
                  <a:cubicBezTo>
                    <a:pt x="671" y="47"/>
                    <a:pt x="671" y="47"/>
                    <a:pt x="671" y="47"/>
                  </a:cubicBezTo>
                  <a:cubicBezTo>
                    <a:pt x="681" y="49"/>
                    <a:pt x="686" y="51"/>
                    <a:pt x="690" y="55"/>
                  </a:cubicBezTo>
                  <a:cubicBezTo>
                    <a:pt x="696" y="60"/>
                    <a:pt x="699" y="67"/>
                    <a:pt x="699" y="75"/>
                  </a:cubicBezTo>
                  <a:cubicBezTo>
                    <a:pt x="699" y="93"/>
                    <a:pt x="685" y="104"/>
                    <a:pt x="663" y="104"/>
                  </a:cubicBezTo>
                  <a:close/>
                  <a:moveTo>
                    <a:pt x="283" y="104"/>
                  </a:moveTo>
                  <a:cubicBezTo>
                    <a:pt x="281" y="104"/>
                    <a:pt x="281" y="104"/>
                    <a:pt x="281" y="104"/>
                  </a:cubicBezTo>
                  <a:cubicBezTo>
                    <a:pt x="269" y="104"/>
                    <a:pt x="262" y="96"/>
                    <a:pt x="262" y="84"/>
                  </a:cubicBezTo>
                  <a:cubicBezTo>
                    <a:pt x="262" y="42"/>
                    <a:pt x="262" y="42"/>
                    <a:pt x="262" y="42"/>
                  </a:cubicBezTo>
                  <a:cubicBezTo>
                    <a:pt x="253" y="42"/>
                    <a:pt x="253" y="42"/>
                    <a:pt x="253" y="42"/>
                  </a:cubicBezTo>
                  <a:cubicBezTo>
                    <a:pt x="253" y="32"/>
                    <a:pt x="253" y="32"/>
                    <a:pt x="253" y="32"/>
                  </a:cubicBezTo>
                  <a:cubicBezTo>
                    <a:pt x="262" y="32"/>
                    <a:pt x="262" y="32"/>
                    <a:pt x="262" y="32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74" y="11"/>
                    <a:pt x="274" y="11"/>
                    <a:pt x="274" y="11"/>
                  </a:cubicBezTo>
                  <a:cubicBezTo>
                    <a:pt x="274" y="32"/>
                    <a:pt x="274" y="32"/>
                    <a:pt x="274" y="32"/>
                  </a:cubicBezTo>
                  <a:cubicBezTo>
                    <a:pt x="289" y="32"/>
                    <a:pt x="289" y="32"/>
                    <a:pt x="289" y="32"/>
                  </a:cubicBezTo>
                  <a:cubicBezTo>
                    <a:pt x="289" y="42"/>
                    <a:pt x="289" y="42"/>
                    <a:pt x="289" y="42"/>
                  </a:cubicBezTo>
                  <a:cubicBezTo>
                    <a:pt x="274" y="42"/>
                    <a:pt x="274" y="42"/>
                    <a:pt x="274" y="42"/>
                  </a:cubicBezTo>
                  <a:cubicBezTo>
                    <a:pt x="274" y="84"/>
                    <a:pt x="274" y="84"/>
                    <a:pt x="274" y="84"/>
                  </a:cubicBezTo>
                  <a:cubicBezTo>
                    <a:pt x="274" y="90"/>
                    <a:pt x="277" y="93"/>
                    <a:pt x="283" y="93"/>
                  </a:cubicBezTo>
                  <a:cubicBezTo>
                    <a:pt x="283" y="93"/>
                    <a:pt x="283" y="93"/>
                    <a:pt x="283" y="93"/>
                  </a:cubicBezTo>
                  <a:cubicBezTo>
                    <a:pt x="283" y="94"/>
                    <a:pt x="283" y="94"/>
                    <a:pt x="283" y="94"/>
                  </a:cubicBezTo>
                  <a:lnTo>
                    <a:pt x="283" y="104"/>
                  </a:lnTo>
                  <a:close/>
                  <a:moveTo>
                    <a:pt x="350" y="104"/>
                  </a:moveTo>
                  <a:cubicBezTo>
                    <a:pt x="347" y="104"/>
                    <a:pt x="347" y="104"/>
                    <a:pt x="347" y="104"/>
                  </a:cubicBezTo>
                  <a:cubicBezTo>
                    <a:pt x="336" y="104"/>
                    <a:pt x="329" y="96"/>
                    <a:pt x="329" y="84"/>
                  </a:cubicBezTo>
                  <a:cubicBezTo>
                    <a:pt x="329" y="1"/>
                    <a:pt x="329" y="1"/>
                    <a:pt x="329" y="1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40" y="84"/>
                    <a:pt x="340" y="84"/>
                    <a:pt x="340" y="84"/>
                  </a:cubicBezTo>
                  <a:cubicBezTo>
                    <a:pt x="340" y="91"/>
                    <a:pt x="343" y="93"/>
                    <a:pt x="349" y="93"/>
                  </a:cubicBezTo>
                  <a:cubicBezTo>
                    <a:pt x="350" y="93"/>
                    <a:pt x="350" y="93"/>
                    <a:pt x="350" y="93"/>
                  </a:cubicBezTo>
                  <a:cubicBezTo>
                    <a:pt x="350" y="94"/>
                    <a:pt x="350" y="94"/>
                    <a:pt x="350" y="94"/>
                  </a:cubicBezTo>
                  <a:lnTo>
                    <a:pt x="350" y="104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5" name="Freeform 6"/>
            <p:cNvSpPr>
              <a:spLocks noEditPoints="1"/>
            </p:cNvSpPr>
            <p:nvPr/>
          </p:nvSpPr>
          <p:spPr bwMode="gray">
            <a:xfrm>
              <a:off x="7458075" y="4721225"/>
              <a:ext cx="101600" cy="55563"/>
            </a:xfrm>
            <a:custGeom>
              <a:avLst/>
              <a:gdLst>
                <a:gd name="T0" fmla="*/ 14 w 64"/>
                <a:gd name="T1" fmla="*/ 7 h 35"/>
                <a:gd name="T2" fmla="*/ 14 w 64"/>
                <a:gd name="T3" fmla="*/ 35 h 35"/>
                <a:gd name="T4" fmla="*/ 9 w 64"/>
                <a:gd name="T5" fmla="*/ 35 h 35"/>
                <a:gd name="T6" fmla="*/ 9 w 64"/>
                <a:gd name="T7" fmla="*/ 7 h 35"/>
                <a:gd name="T8" fmla="*/ 0 w 64"/>
                <a:gd name="T9" fmla="*/ 7 h 35"/>
                <a:gd name="T10" fmla="*/ 0 w 64"/>
                <a:gd name="T11" fmla="*/ 0 h 35"/>
                <a:gd name="T12" fmla="*/ 23 w 64"/>
                <a:gd name="T13" fmla="*/ 0 h 35"/>
                <a:gd name="T14" fmla="*/ 23 w 64"/>
                <a:gd name="T15" fmla="*/ 7 h 35"/>
                <a:gd name="T16" fmla="*/ 14 w 64"/>
                <a:gd name="T17" fmla="*/ 7 h 35"/>
                <a:gd name="T18" fmla="*/ 57 w 64"/>
                <a:gd name="T19" fmla="*/ 35 h 35"/>
                <a:gd name="T20" fmla="*/ 57 w 64"/>
                <a:gd name="T21" fmla="*/ 14 h 35"/>
                <a:gd name="T22" fmla="*/ 50 w 64"/>
                <a:gd name="T23" fmla="*/ 28 h 35"/>
                <a:gd name="T24" fmla="*/ 45 w 64"/>
                <a:gd name="T25" fmla="*/ 28 h 35"/>
                <a:gd name="T26" fmla="*/ 38 w 64"/>
                <a:gd name="T27" fmla="*/ 14 h 35"/>
                <a:gd name="T28" fmla="*/ 38 w 64"/>
                <a:gd name="T29" fmla="*/ 35 h 35"/>
                <a:gd name="T30" fmla="*/ 31 w 64"/>
                <a:gd name="T31" fmla="*/ 35 h 35"/>
                <a:gd name="T32" fmla="*/ 31 w 64"/>
                <a:gd name="T33" fmla="*/ 0 h 35"/>
                <a:gd name="T34" fmla="*/ 38 w 64"/>
                <a:gd name="T35" fmla="*/ 0 h 35"/>
                <a:gd name="T36" fmla="*/ 47 w 64"/>
                <a:gd name="T37" fmla="*/ 21 h 35"/>
                <a:gd name="T38" fmla="*/ 57 w 64"/>
                <a:gd name="T39" fmla="*/ 0 h 35"/>
                <a:gd name="T40" fmla="*/ 64 w 64"/>
                <a:gd name="T41" fmla="*/ 0 h 35"/>
                <a:gd name="T42" fmla="*/ 64 w 64"/>
                <a:gd name="T43" fmla="*/ 35 h 35"/>
                <a:gd name="T44" fmla="*/ 57 w 64"/>
                <a:gd name="T4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" h="35">
                  <a:moveTo>
                    <a:pt x="14" y="7"/>
                  </a:moveTo>
                  <a:lnTo>
                    <a:pt x="14" y="35"/>
                  </a:lnTo>
                  <a:lnTo>
                    <a:pt x="9" y="35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7"/>
                  </a:lnTo>
                  <a:lnTo>
                    <a:pt x="14" y="7"/>
                  </a:lnTo>
                  <a:close/>
                  <a:moveTo>
                    <a:pt x="57" y="35"/>
                  </a:moveTo>
                  <a:lnTo>
                    <a:pt x="57" y="14"/>
                  </a:lnTo>
                  <a:lnTo>
                    <a:pt x="50" y="28"/>
                  </a:lnTo>
                  <a:lnTo>
                    <a:pt x="45" y="28"/>
                  </a:lnTo>
                  <a:lnTo>
                    <a:pt x="38" y="14"/>
                  </a:lnTo>
                  <a:lnTo>
                    <a:pt x="38" y="35"/>
                  </a:lnTo>
                  <a:lnTo>
                    <a:pt x="31" y="35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7" y="21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64" y="35"/>
                  </a:lnTo>
                  <a:lnTo>
                    <a:pt x="57" y="35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6" name="Freeform 7"/>
            <p:cNvSpPr>
              <a:spLocks noEditPoints="1"/>
            </p:cNvSpPr>
            <p:nvPr/>
          </p:nvSpPr>
          <p:spPr bwMode="gray">
            <a:xfrm>
              <a:off x="5591175" y="3467100"/>
              <a:ext cx="1060450" cy="950913"/>
            </a:xfrm>
            <a:custGeom>
              <a:avLst/>
              <a:gdLst>
                <a:gd name="T0" fmla="*/ 282 w 282"/>
                <a:gd name="T1" fmla="*/ 55 h 252"/>
                <a:gd name="T2" fmla="*/ 256 w 282"/>
                <a:gd name="T3" fmla="*/ 70 h 252"/>
                <a:gd name="T4" fmla="*/ 212 w 282"/>
                <a:gd name="T5" fmla="*/ 26 h 252"/>
                <a:gd name="T6" fmla="*/ 227 w 282"/>
                <a:gd name="T7" fmla="*/ 0 h 252"/>
                <a:gd name="T8" fmla="*/ 282 w 282"/>
                <a:gd name="T9" fmla="*/ 55 h 252"/>
                <a:gd name="T10" fmla="*/ 30 w 282"/>
                <a:gd name="T11" fmla="*/ 131 h 252"/>
                <a:gd name="T12" fmla="*/ 0 w 282"/>
                <a:gd name="T13" fmla="*/ 131 h 252"/>
                <a:gd name="T14" fmla="*/ 21 w 282"/>
                <a:gd name="T15" fmla="*/ 207 h 252"/>
                <a:gd name="T16" fmla="*/ 47 w 282"/>
                <a:gd name="T17" fmla="*/ 192 h 252"/>
                <a:gd name="T18" fmla="*/ 30 w 282"/>
                <a:gd name="T19" fmla="*/ 131 h 252"/>
                <a:gd name="T20" fmla="*/ 105 w 282"/>
                <a:gd name="T21" fmla="*/ 51 h 252"/>
                <a:gd name="T22" fmla="*/ 91 w 282"/>
                <a:gd name="T23" fmla="*/ 26 h 252"/>
                <a:gd name="T24" fmla="*/ 30 w 282"/>
                <a:gd name="T25" fmla="*/ 131 h 252"/>
                <a:gd name="T26" fmla="*/ 59 w 282"/>
                <a:gd name="T27" fmla="*/ 131 h 252"/>
                <a:gd name="T28" fmla="*/ 105 w 282"/>
                <a:gd name="T29" fmla="*/ 51 h 252"/>
                <a:gd name="T30" fmla="*/ 71 w 282"/>
                <a:gd name="T31" fmla="*/ 177 h 252"/>
                <a:gd name="T32" fmla="*/ 47 w 282"/>
                <a:gd name="T33" fmla="*/ 192 h 252"/>
                <a:gd name="T34" fmla="*/ 151 w 282"/>
                <a:gd name="T35" fmla="*/ 252 h 252"/>
                <a:gd name="T36" fmla="*/ 151 w 282"/>
                <a:gd name="T37" fmla="*/ 223 h 252"/>
                <a:gd name="T38" fmla="*/ 71 w 282"/>
                <a:gd name="T39" fmla="*/ 17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2" h="252">
                  <a:moveTo>
                    <a:pt x="282" y="55"/>
                  </a:moveTo>
                  <a:cubicBezTo>
                    <a:pt x="256" y="70"/>
                    <a:pt x="256" y="70"/>
                    <a:pt x="256" y="70"/>
                  </a:cubicBezTo>
                  <a:cubicBezTo>
                    <a:pt x="245" y="52"/>
                    <a:pt x="230" y="37"/>
                    <a:pt x="212" y="26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50" y="14"/>
                    <a:pt x="269" y="33"/>
                    <a:pt x="282" y="55"/>
                  </a:cubicBezTo>
                  <a:close/>
                  <a:moveTo>
                    <a:pt x="30" y="131"/>
                  </a:moveTo>
                  <a:cubicBezTo>
                    <a:pt x="0" y="131"/>
                    <a:pt x="0" y="131"/>
                    <a:pt x="0" y="131"/>
                  </a:cubicBezTo>
                  <a:cubicBezTo>
                    <a:pt x="0" y="158"/>
                    <a:pt x="8" y="184"/>
                    <a:pt x="21" y="207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36" y="174"/>
                    <a:pt x="30" y="153"/>
                    <a:pt x="30" y="131"/>
                  </a:cubicBezTo>
                  <a:close/>
                  <a:moveTo>
                    <a:pt x="105" y="51"/>
                  </a:moveTo>
                  <a:cubicBezTo>
                    <a:pt x="91" y="26"/>
                    <a:pt x="91" y="26"/>
                    <a:pt x="91" y="26"/>
                  </a:cubicBezTo>
                  <a:cubicBezTo>
                    <a:pt x="54" y="47"/>
                    <a:pt x="30" y="86"/>
                    <a:pt x="30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97"/>
                    <a:pt x="77" y="67"/>
                    <a:pt x="105" y="51"/>
                  </a:cubicBezTo>
                  <a:close/>
                  <a:moveTo>
                    <a:pt x="71" y="177"/>
                  </a:moveTo>
                  <a:cubicBezTo>
                    <a:pt x="47" y="192"/>
                    <a:pt x="47" y="192"/>
                    <a:pt x="47" y="192"/>
                  </a:cubicBezTo>
                  <a:cubicBezTo>
                    <a:pt x="68" y="228"/>
                    <a:pt x="106" y="252"/>
                    <a:pt x="151" y="252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17" y="223"/>
                    <a:pt x="87" y="205"/>
                    <a:pt x="71" y="177"/>
                  </a:cubicBezTo>
                  <a:close/>
                </a:path>
              </a:pathLst>
            </a:custGeom>
            <a:solidFill>
              <a:srgbClr val="ACDAF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7" name="Freeform 8"/>
            <p:cNvSpPr>
              <a:spLocks noEditPoints="1"/>
            </p:cNvSpPr>
            <p:nvPr/>
          </p:nvSpPr>
          <p:spPr bwMode="gray">
            <a:xfrm>
              <a:off x="5591175" y="3390900"/>
              <a:ext cx="854075" cy="1136650"/>
            </a:xfrm>
            <a:custGeom>
              <a:avLst/>
              <a:gdLst>
                <a:gd name="T0" fmla="*/ 21 w 227"/>
                <a:gd name="T1" fmla="*/ 227 h 301"/>
                <a:gd name="T2" fmla="*/ 47 w 227"/>
                <a:gd name="T3" fmla="*/ 212 h 301"/>
                <a:gd name="T4" fmla="*/ 151 w 227"/>
                <a:gd name="T5" fmla="*/ 272 h 301"/>
                <a:gd name="T6" fmla="*/ 212 w 227"/>
                <a:gd name="T7" fmla="*/ 255 h 301"/>
                <a:gd name="T8" fmla="*/ 227 w 227"/>
                <a:gd name="T9" fmla="*/ 281 h 301"/>
                <a:gd name="T10" fmla="*/ 151 w 227"/>
                <a:gd name="T11" fmla="*/ 301 h 301"/>
                <a:gd name="T12" fmla="*/ 21 w 227"/>
                <a:gd name="T13" fmla="*/ 227 h 301"/>
                <a:gd name="T14" fmla="*/ 151 w 227"/>
                <a:gd name="T15" fmla="*/ 30 h 301"/>
                <a:gd name="T16" fmla="*/ 212 w 227"/>
                <a:gd name="T17" fmla="*/ 46 h 301"/>
                <a:gd name="T18" fmla="*/ 227 w 227"/>
                <a:gd name="T19" fmla="*/ 20 h 301"/>
                <a:gd name="T20" fmla="*/ 151 w 227"/>
                <a:gd name="T21" fmla="*/ 0 h 301"/>
                <a:gd name="T22" fmla="*/ 0 w 227"/>
                <a:gd name="T23" fmla="*/ 151 h 301"/>
                <a:gd name="T24" fmla="*/ 30 w 227"/>
                <a:gd name="T25" fmla="*/ 151 h 301"/>
                <a:gd name="T26" fmla="*/ 151 w 227"/>
                <a:gd name="T27" fmla="*/ 3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7" h="301">
                  <a:moveTo>
                    <a:pt x="21" y="227"/>
                  </a:moveTo>
                  <a:cubicBezTo>
                    <a:pt x="47" y="212"/>
                    <a:pt x="47" y="212"/>
                    <a:pt x="47" y="212"/>
                  </a:cubicBezTo>
                  <a:cubicBezTo>
                    <a:pt x="68" y="248"/>
                    <a:pt x="106" y="272"/>
                    <a:pt x="151" y="272"/>
                  </a:cubicBezTo>
                  <a:cubicBezTo>
                    <a:pt x="173" y="272"/>
                    <a:pt x="194" y="266"/>
                    <a:pt x="212" y="255"/>
                  </a:cubicBezTo>
                  <a:cubicBezTo>
                    <a:pt x="227" y="281"/>
                    <a:pt x="227" y="281"/>
                    <a:pt x="227" y="281"/>
                  </a:cubicBezTo>
                  <a:cubicBezTo>
                    <a:pt x="204" y="294"/>
                    <a:pt x="179" y="301"/>
                    <a:pt x="151" y="301"/>
                  </a:cubicBezTo>
                  <a:cubicBezTo>
                    <a:pt x="96" y="301"/>
                    <a:pt x="47" y="271"/>
                    <a:pt x="21" y="227"/>
                  </a:cubicBezTo>
                  <a:close/>
                  <a:moveTo>
                    <a:pt x="151" y="30"/>
                  </a:moveTo>
                  <a:cubicBezTo>
                    <a:pt x="173" y="30"/>
                    <a:pt x="194" y="36"/>
                    <a:pt x="212" y="46"/>
                  </a:cubicBezTo>
                  <a:cubicBezTo>
                    <a:pt x="227" y="20"/>
                    <a:pt x="227" y="20"/>
                    <a:pt x="227" y="20"/>
                  </a:cubicBezTo>
                  <a:cubicBezTo>
                    <a:pt x="205" y="7"/>
                    <a:pt x="179" y="0"/>
                    <a:pt x="151" y="0"/>
                  </a:cubicBezTo>
                  <a:cubicBezTo>
                    <a:pt x="68" y="0"/>
                    <a:pt x="0" y="68"/>
                    <a:pt x="0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84"/>
                    <a:pt x="84" y="30"/>
                    <a:pt x="151" y="30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8" name="Freeform 9"/>
            <p:cNvSpPr>
              <a:spLocks noEditPoints="1"/>
            </p:cNvSpPr>
            <p:nvPr/>
          </p:nvSpPr>
          <p:spPr bwMode="gray">
            <a:xfrm>
              <a:off x="5811838" y="3609975"/>
              <a:ext cx="915987" cy="698500"/>
            </a:xfrm>
            <a:custGeom>
              <a:avLst/>
              <a:gdLst>
                <a:gd name="T0" fmla="*/ 197 w 243"/>
                <a:gd name="T1" fmla="*/ 32 h 185"/>
                <a:gd name="T2" fmla="*/ 223 w 243"/>
                <a:gd name="T3" fmla="*/ 17 h 185"/>
                <a:gd name="T4" fmla="*/ 243 w 243"/>
                <a:gd name="T5" fmla="*/ 93 h 185"/>
                <a:gd name="T6" fmla="*/ 223 w 243"/>
                <a:gd name="T7" fmla="*/ 168 h 185"/>
                <a:gd name="T8" fmla="*/ 197 w 243"/>
                <a:gd name="T9" fmla="*/ 153 h 185"/>
                <a:gd name="T10" fmla="*/ 213 w 243"/>
                <a:gd name="T11" fmla="*/ 93 h 185"/>
                <a:gd name="T12" fmla="*/ 197 w 243"/>
                <a:gd name="T13" fmla="*/ 32 h 185"/>
                <a:gd name="T14" fmla="*/ 178 w 243"/>
                <a:gd name="T15" fmla="*/ 178 h 185"/>
                <a:gd name="T16" fmla="*/ 158 w 243"/>
                <a:gd name="T17" fmla="*/ 158 h 185"/>
                <a:gd name="T18" fmla="*/ 92 w 243"/>
                <a:gd name="T19" fmla="*/ 185 h 185"/>
                <a:gd name="T20" fmla="*/ 0 w 243"/>
                <a:gd name="T21" fmla="*/ 93 h 185"/>
                <a:gd name="T22" fmla="*/ 92 w 243"/>
                <a:gd name="T23" fmla="*/ 0 h 185"/>
                <a:gd name="T24" fmla="*/ 184 w 243"/>
                <a:gd name="T25" fmla="*/ 93 h 185"/>
                <a:gd name="T26" fmla="*/ 172 w 243"/>
                <a:gd name="T27" fmla="*/ 139 h 185"/>
                <a:gd name="T28" fmla="*/ 197 w 243"/>
                <a:gd name="T29" fmla="*/ 153 h 185"/>
                <a:gd name="T30" fmla="*/ 178 w 243"/>
                <a:gd name="T31" fmla="*/ 178 h 185"/>
                <a:gd name="T32" fmla="*/ 155 w 243"/>
                <a:gd name="T33" fmla="*/ 93 h 185"/>
                <a:gd name="T34" fmla="*/ 92 w 243"/>
                <a:gd name="T35" fmla="*/ 30 h 185"/>
                <a:gd name="T36" fmla="*/ 29 w 243"/>
                <a:gd name="T37" fmla="*/ 93 h 185"/>
                <a:gd name="T38" fmla="*/ 92 w 243"/>
                <a:gd name="T39" fmla="*/ 156 h 185"/>
                <a:gd name="T40" fmla="*/ 155 w 243"/>
                <a:gd name="T41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3" h="185">
                  <a:moveTo>
                    <a:pt x="197" y="32"/>
                  </a:moveTo>
                  <a:cubicBezTo>
                    <a:pt x="223" y="17"/>
                    <a:pt x="223" y="17"/>
                    <a:pt x="223" y="17"/>
                  </a:cubicBezTo>
                  <a:cubicBezTo>
                    <a:pt x="235" y="40"/>
                    <a:pt x="243" y="65"/>
                    <a:pt x="243" y="93"/>
                  </a:cubicBezTo>
                  <a:cubicBezTo>
                    <a:pt x="243" y="120"/>
                    <a:pt x="235" y="146"/>
                    <a:pt x="223" y="168"/>
                  </a:cubicBezTo>
                  <a:cubicBezTo>
                    <a:pt x="197" y="153"/>
                    <a:pt x="197" y="153"/>
                    <a:pt x="197" y="153"/>
                  </a:cubicBezTo>
                  <a:cubicBezTo>
                    <a:pt x="207" y="135"/>
                    <a:pt x="213" y="115"/>
                    <a:pt x="213" y="93"/>
                  </a:cubicBezTo>
                  <a:cubicBezTo>
                    <a:pt x="213" y="71"/>
                    <a:pt x="207" y="50"/>
                    <a:pt x="197" y="32"/>
                  </a:cubicBezTo>
                  <a:close/>
                  <a:moveTo>
                    <a:pt x="178" y="178"/>
                  </a:moveTo>
                  <a:cubicBezTo>
                    <a:pt x="158" y="158"/>
                    <a:pt x="158" y="158"/>
                    <a:pt x="158" y="158"/>
                  </a:cubicBezTo>
                  <a:cubicBezTo>
                    <a:pt x="141" y="175"/>
                    <a:pt x="118" y="185"/>
                    <a:pt x="92" y="185"/>
                  </a:cubicBez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4" y="42"/>
                    <a:pt x="184" y="93"/>
                  </a:cubicBezTo>
                  <a:cubicBezTo>
                    <a:pt x="184" y="110"/>
                    <a:pt x="180" y="125"/>
                    <a:pt x="172" y="139"/>
                  </a:cubicBezTo>
                  <a:cubicBezTo>
                    <a:pt x="197" y="153"/>
                    <a:pt x="197" y="153"/>
                    <a:pt x="197" y="153"/>
                  </a:cubicBezTo>
                  <a:cubicBezTo>
                    <a:pt x="192" y="162"/>
                    <a:pt x="185" y="171"/>
                    <a:pt x="178" y="178"/>
                  </a:cubicBezTo>
                  <a:close/>
                  <a:moveTo>
                    <a:pt x="155" y="93"/>
                  </a:moveTo>
                  <a:cubicBezTo>
                    <a:pt x="155" y="58"/>
                    <a:pt x="127" y="30"/>
                    <a:pt x="92" y="30"/>
                  </a:cubicBezTo>
                  <a:cubicBezTo>
                    <a:pt x="57" y="30"/>
                    <a:pt x="29" y="58"/>
                    <a:pt x="29" y="93"/>
                  </a:cubicBezTo>
                  <a:cubicBezTo>
                    <a:pt x="29" y="128"/>
                    <a:pt x="57" y="156"/>
                    <a:pt x="92" y="156"/>
                  </a:cubicBezTo>
                  <a:cubicBezTo>
                    <a:pt x="127" y="156"/>
                    <a:pt x="155" y="128"/>
                    <a:pt x="155" y="93"/>
                  </a:cubicBezTo>
                  <a:close/>
                </a:path>
              </a:pathLst>
            </a:custGeom>
            <a:solidFill>
              <a:srgbClr val="743C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89" name="Rectangle 88"/>
          <p:cNvSpPr/>
          <p:nvPr/>
        </p:nvSpPr>
        <p:spPr bwMode="gray">
          <a:xfrm>
            <a:off x="1" y="6410036"/>
            <a:ext cx="12192000" cy="447964"/>
          </a:xfrm>
          <a:prstGeom prst="rect">
            <a:avLst/>
          </a:prstGeom>
          <a:solidFill>
            <a:srgbClr val="EBEB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07821" y="6523141"/>
            <a:ext cx="2789546" cy="23083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chemeClr val="tx2"/>
                </a:solidFill>
                <a:ea typeface="Arial" charset="0"/>
                <a:cs typeface="Arial" charset="0"/>
              </a:rPr>
              <a:t>Copyright © 2016 </a:t>
            </a:r>
            <a:r>
              <a:rPr lang="en-US" sz="900" dirty="0" err="1" smtClean="0">
                <a:solidFill>
                  <a:schemeClr val="tx2"/>
                </a:solidFill>
                <a:ea typeface="Arial" charset="0"/>
                <a:cs typeface="Arial" charset="0"/>
              </a:rPr>
              <a:t>QuintilesIMS</a:t>
            </a:r>
            <a:r>
              <a:rPr lang="en-US" sz="900" dirty="0" smtClean="0">
                <a:solidFill>
                  <a:schemeClr val="tx2"/>
                </a:solidFill>
                <a:ea typeface="Arial" charset="0"/>
                <a:cs typeface="Arial" charset="0"/>
              </a:rPr>
              <a:t>. All rights reserved.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2882880" y="1754583"/>
            <a:ext cx="396240" cy="3348834"/>
            <a:chOff x="9662160" y="1842328"/>
            <a:chExt cx="297180" cy="3348834"/>
          </a:xfrm>
        </p:grpSpPr>
        <p:sp>
          <p:nvSpPr>
            <p:cNvPr id="33" name="Rectangle 32"/>
            <p:cNvSpPr/>
            <p:nvPr/>
          </p:nvSpPr>
          <p:spPr bwMode="gray">
            <a:xfrm>
              <a:off x="9662160" y="1842328"/>
              <a:ext cx="297180" cy="29718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 bwMode="gray">
            <a:xfrm>
              <a:off x="9662160" y="2278279"/>
              <a:ext cx="297180" cy="297180"/>
            </a:xfrm>
            <a:prstGeom prst="rect">
              <a:avLst/>
            </a:prstGeom>
            <a:solidFill>
              <a:srgbClr val="FFCF3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 bwMode="gray">
            <a:xfrm>
              <a:off x="9662160" y="2714230"/>
              <a:ext cx="297180" cy="29718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 bwMode="gray">
            <a:xfrm>
              <a:off x="9662160" y="3150181"/>
              <a:ext cx="297180" cy="29718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 bwMode="gray">
            <a:xfrm>
              <a:off x="9662160" y="3586132"/>
              <a:ext cx="297180" cy="29718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 bwMode="gray">
            <a:xfrm>
              <a:off x="9662160" y="4458034"/>
              <a:ext cx="297180" cy="297180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 bwMode="gray">
            <a:xfrm>
              <a:off x="9662160" y="4022083"/>
              <a:ext cx="297180" cy="297180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 bwMode="gray">
            <a:xfrm>
              <a:off x="9662160" y="4893982"/>
              <a:ext cx="297180" cy="297180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1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w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8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560341" y="6666346"/>
            <a:ext cx="461819" cy="150091"/>
          </a:xfrm>
          <a:prstGeom prst="rect">
            <a:avLst/>
          </a:prstGeom>
        </p:spPr>
        <p:txBody>
          <a:bodyPr/>
          <a:lstStyle>
            <a:lvl1pPr eaLnBrk="1">
              <a:defRPr sz="400">
                <a:solidFill>
                  <a:srgbClr val="FFFFFF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Rectangle 2"/>
          <p:cNvSpPr/>
          <p:nvPr/>
        </p:nvSpPr>
        <p:spPr bwMode="white">
          <a:xfrm>
            <a:off x="443346" y="6650182"/>
            <a:ext cx="763540" cy="207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e-DE" sz="1400" dirty="0" smtClean="0">
              <a:solidFill>
                <a:prstClr val="white"/>
              </a:solidFill>
            </a:endParaRP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512063" y="1662978"/>
            <a:ext cx="11131296" cy="4566951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1000"/>
              </a:spcBef>
              <a:defRPr sz="1600" baseline="0">
                <a:solidFill>
                  <a:schemeClr val="tx2"/>
                </a:solidFill>
              </a:defRPr>
            </a:lvl1pPr>
            <a:lvl2pPr marL="400050" indent="-177800"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2pPr>
            <a:lvl3pPr marL="571500" indent="-171450"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3pPr>
            <a:lvl4pPr marL="742950" indent="-171450"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4pPr>
            <a:lvl5pPr marL="914400" indent="-171450"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16pt Arial </a:t>
            </a:r>
            <a:r>
              <a:rPr lang="de-DE" dirty="0" err="1" smtClean="0"/>
              <a:t>bullet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r>
              <a:rPr lang="de-DE" dirty="0" smtClean="0"/>
              <a:t> 1</a:t>
            </a:r>
          </a:p>
          <a:p>
            <a:pPr lvl="1"/>
            <a:r>
              <a:rPr lang="de-DE" dirty="0" smtClean="0"/>
              <a:t>16pt Arial </a:t>
            </a:r>
            <a:r>
              <a:rPr lang="de-DE" dirty="0" err="1" smtClean="0"/>
              <a:t>bullet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r>
              <a:rPr lang="de-DE" dirty="0" smtClean="0"/>
              <a:t> 2</a:t>
            </a:r>
          </a:p>
          <a:p>
            <a:pPr lvl="2"/>
            <a:r>
              <a:rPr lang="de-DE" dirty="0" smtClean="0"/>
              <a:t>16pt Arial </a:t>
            </a:r>
            <a:r>
              <a:rPr lang="de-DE" dirty="0" err="1" smtClean="0"/>
              <a:t>bullet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r>
              <a:rPr lang="de-DE" dirty="0" smtClean="0"/>
              <a:t> 3</a:t>
            </a:r>
          </a:p>
          <a:p>
            <a:pPr lvl="3"/>
            <a:r>
              <a:rPr lang="de-DE" dirty="0" smtClean="0"/>
              <a:t>16pt Arial </a:t>
            </a:r>
            <a:r>
              <a:rPr lang="de-DE" dirty="0" err="1" smtClean="0"/>
              <a:t>bullet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r>
              <a:rPr lang="de-DE" dirty="0" smtClean="0"/>
              <a:t> 4</a:t>
            </a:r>
          </a:p>
          <a:p>
            <a:pPr lvl="4"/>
            <a:r>
              <a:rPr lang="de-DE" dirty="0" smtClean="0"/>
              <a:t>16pt Arial </a:t>
            </a:r>
            <a:r>
              <a:rPr lang="de-DE" dirty="0" err="1" smtClean="0"/>
              <a:t>bullet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r>
              <a:rPr lang="de-DE" dirty="0" smtClean="0"/>
              <a:t> 5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122663"/>
            <a:ext cx="11131296" cy="896112"/>
          </a:xfrm>
          <a:prstGeom prst="rect">
            <a:avLst/>
          </a:prstGeom>
        </p:spPr>
        <p:txBody>
          <a:bodyPr tIns="27432" bIns="27432" anchor="b" anchorCtr="0"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Headlines </a:t>
            </a:r>
            <a:r>
              <a:rPr lang="de-DE" dirty="0" err="1" smtClean="0"/>
              <a:t>are</a:t>
            </a:r>
            <a:r>
              <a:rPr lang="de-DE" dirty="0" smtClean="0"/>
              <a:t> 24pt Arial </a:t>
            </a:r>
            <a:r>
              <a:rPr lang="de-DE" dirty="0" err="1" smtClean="0"/>
              <a:t>Bold</a:t>
            </a:r>
            <a:r>
              <a:rPr lang="de-DE" dirty="0" smtClean="0"/>
              <a:t> Title Case</a:t>
            </a:r>
            <a:endParaRPr lang="de-D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2063" y="1004285"/>
            <a:ext cx="11131296" cy="332399"/>
          </a:xfrm>
          <a:prstGeom prst="rect">
            <a:avLst/>
          </a:prstGeom>
        </p:spPr>
        <p:txBody>
          <a:bodyPr tIns="27432" bIns="27432">
            <a:spAutoFit/>
          </a:bodyPr>
          <a:lstStyle>
            <a:lvl1pPr marL="0" indent="0">
              <a:spcBef>
                <a:spcPts val="0"/>
              </a:spcBef>
              <a:buNone/>
              <a:defRPr sz="2000" i="0">
                <a:solidFill>
                  <a:schemeClr val="tx2"/>
                </a:solidFill>
                <a:latin typeface="+mj-lt"/>
              </a:defRPr>
            </a:lvl1pPr>
            <a:lvl2pPr>
              <a:buNone/>
              <a:defRPr i="1"/>
            </a:lvl2pPr>
            <a:lvl3pPr>
              <a:buNone/>
              <a:defRPr i="1"/>
            </a:lvl3pPr>
            <a:lvl4pPr>
              <a:buNone/>
              <a:defRPr i="1"/>
            </a:lvl4pPr>
            <a:lvl5pPr>
              <a:buNone/>
              <a:defRPr i="1"/>
            </a:lvl5pPr>
          </a:lstStyle>
          <a:p>
            <a:pPr lvl="0"/>
            <a:r>
              <a:rPr lang="de-DE" dirty="0" err="1" smtClean="0"/>
              <a:t>Subheads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20pt Arial </a:t>
            </a:r>
            <a:r>
              <a:rPr lang="de-DE" dirty="0" err="1" smtClean="0"/>
              <a:t>sentence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endParaRPr lang="de-DE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959103" y="6666346"/>
            <a:ext cx="8412480" cy="150091"/>
          </a:xfrm>
          <a:prstGeom prst="rect">
            <a:avLst/>
          </a:prstGeom>
        </p:spPr>
        <p:txBody>
          <a:bodyPr tIns="0"/>
          <a:lstStyle>
            <a:lvl1pPr algn="l" eaLnBrk="1">
              <a:defRPr sz="700" dirty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1A1A1A"/>
                </a:solidFill>
              </a:rPr>
              <a:t>© 2018, IQVIA Commercial GmbH &amp; Co. OHG. All rights reserved.</a:t>
            </a:r>
            <a:endParaRPr lang="de-DE">
              <a:solidFill>
                <a:srgbClr val="1A1A1A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2851542" y="6363853"/>
            <a:ext cx="8503027" cy="2978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de-DE" dirty="0" smtClean="0"/>
              <a:t>Notes &amp; Source:</a:t>
            </a:r>
          </a:p>
        </p:txBody>
      </p:sp>
    </p:spTree>
    <p:extLst>
      <p:ext uri="{BB962C8B-B14F-4D97-AF65-F5344CB8AC3E}">
        <p14:creationId xmlns:p14="http://schemas.microsoft.com/office/powerpoint/2010/main" val="139483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65139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8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91062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Subheads are 20pt Arial Italic sentence case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Headlines Are 28pt Arial Bold Title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1"/>
            <a:ext cx="11338560" cy="4434698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Arial 16pt bullet level 1</a:t>
            </a:r>
          </a:p>
          <a:p>
            <a:pPr lvl="1"/>
            <a:r>
              <a:rPr lang="en-US" dirty="0" smtClean="0"/>
              <a:t>Arial 16pt bullet level 2</a:t>
            </a:r>
          </a:p>
          <a:p>
            <a:pPr lvl="2"/>
            <a:r>
              <a:rPr lang="en-US" dirty="0" smtClean="0"/>
              <a:t>Arial 16pt bullet level 3</a:t>
            </a:r>
          </a:p>
          <a:p>
            <a:pPr lvl="3"/>
            <a:r>
              <a:rPr lang="en-US" dirty="0" smtClean="0"/>
              <a:t>Arial 16pt bullet level 4</a:t>
            </a:r>
          </a:p>
          <a:p>
            <a:pPr lvl="4"/>
            <a:r>
              <a:rPr lang="en-US" dirty="0" smtClean="0"/>
              <a:t>Arial 16pt bullet level 5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smtClean="0"/>
              <a:t>© 2018, IQVIA Commercial GmbH &amp; Co. OHG. All rights reserved.</a:t>
            </a:r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233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3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 smtClean="0"/>
              <a:t>Callouts are 16pt Arial Bold sentence case 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</a:t>
            </a:r>
            <a:r>
              <a:rPr lang="en-US" noProof="0" dirty="0" smtClean="0"/>
              <a:t> </a:t>
            </a:r>
            <a:r>
              <a:rPr lang="en-US" noProof="0" dirty="0" err="1" smtClean="0"/>
              <a:t>tetuer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,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</a:t>
            </a:r>
            <a:r>
              <a:rPr lang="en-US" noProof="0" dirty="0" err="1" smtClean="0"/>
              <a:t>diam</a:t>
            </a:r>
            <a:r>
              <a:rPr lang="en-US" noProof="0" dirty="0" smtClean="0"/>
              <a:t> </a:t>
            </a:r>
            <a:r>
              <a:rPr lang="en-US" noProof="0" dirty="0" err="1" smtClean="0"/>
              <a:t>nonummy</a:t>
            </a:r>
            <a:r>
              <a:rPr lang="en-US" noProof="0" dirty="0" smtClean="0"/>
              <a:t> </a:t>
            </a:r>
            <a:r>
              <a:rPr lang="en-US" noProof="0" dirty="0" err="1" smtClean="0"/>
              <a:t>nibh</a:t>
            </a:r>
            <a:r>
              <a:rPr lang="en-US" noProof="0" dirty="0" smtClean="0"/>
              <a:t> </a:t>
            </a:r>
            <a:r>
              <a:rPr lang="en-US" noProof="0" dirty="0" err="1" smtClean="0"/>
              <a:t>euismod</a:t>
            </a:r>
            <a:r>
              <a:rPr lang="en-US" noProof="0" dirty="0" smtClean="0"/>
              <a:t> </a:t>
            </a:r>
            <a:r>
              <a:rPr lang="en-US" noProof="0" dirty="0" err="1" smtClean="0"/>
              <a:t>tincidunt</a:t>
            </a:r>
            <a:r>
              <a:rPr lang="en-US" noProof="0" dirty="0" smtClean="0"/>
              <a:t> </a:t>
            </a:r>
            <a:r>
              <a:rPr lang="en-US" noProof="0" dirty="0" err="1" smtClean="0"/>
              <a:t>ut</a:t>
            </a:r>
            <a:r>
              <a:rPr lang="en-US" noProof="0" dirty="0" smtClean="0"/>
              <a:t> </a:t>
            </a:r>
            <a:r>
              <a:rPr lang="en-US" noProof="0" dirty="0" err="1" smtClean="0"/>
              <a:t>laoreet</a:t>
            </a:r>
            <a:r>
              <a:rPr lang="en-US" noProof="0" dirty="0" smtClean="0"/>
              <a:t> </a:t>
            </a:r>
            <a:r>
              <a:rPr lang="en-US" noProof="0" dirty="0" err="1" smtClean="0"/>
              <a:t>dolore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aliquam</a:t>
            </a:r>
            <a:r>
              <a:rPr lang="en-US" noProof="0" dirty="0" smtClean="0"/>
              <a:t> </a:t>
            </a:r>
            <a:r>
              <a:rPr lang="en-US" noProof="0" dirty="0" err="1" smtClean="0"/>
              <a:t>erat</a:t>
            </a:r>
            <a:r>
              <a:rPr lang="en-US" noProof="0" dirty="0" smtClean="0"/>
              <a:t> </a:t>
            </a:r>
            <a:r>
              <a:rPr lang="en-US" noProof="0" dirty="0" err="1" smtClean="0"/>
              <a:t>volutpat</a:t>
            </a:r>
            <a:r>
              <a:rPr lang="en-US" noProof="0" dirty="0" smtClean="0"/>
              <a:t>. 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consectetuer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,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</a:t>
            </a:r>
            <a:r>
              <a:rPr lang="en-US" noProof="0" dirty="0" err="1" smtClean="0"/>
              <a:t>diam</a:t>
            </a:r>
            <a:r>
              <a:rPr lang="en-US" noProof="0" dirty="0" smtClean="0"/>
              <a:t> </a:t>
            </a:r>
            <a:r>
              <a:rPr lang="en-US" noProof="0" dirty="0" err="1" smtClean="0"/>
              <a:t>nonummy</a:t>
            </a:r>
            <a:r>
              <a:rPr lang="en-US" noProof="0" dirty="0" smtClean="0"/>
              <a:t> </a:t>
            </a:r>
            <a:r>
              <a:rPr lang="en-US" noProof="0" dirty="0" err="1" smtClean="0"/>
              <a:t>nibh</a:t>
            </a:r>
            <a:r>
              <a:rPr lang="en-US" noProof="0" dirty="0" smtClean="0"/>
              <a:t> </a:t>
            </a:r>
            <a:r>
              <a:rPr lang="en-US" noProof="0" dirty="0" err="1" smtClean="0"/>
              <a:t>euismod</a:t>
            </a:r>
            <a:r>
              <a:rPr lang="en-US" noProof="0" dirty="0" smtClean="0"/>
              <a:t> </a:t>
            </a:r>
            <a:r>
              <a:rPr lang="en-US" noProof="0" dirty="0" err="1" smtClean="0"/>
              <a:t>ut</a:t>
            </a:r>
            <a:r>
              <a:rPr lang="en-US" noProof="0" dirty="0" smtClean="0"/>
              <a:t> </a:t>
            </a:r>
            <a:r>
              <a:rPr lang="en-US" noProof="0" dirty="0" err="1" smtClean="0"/>
              <a:t>dolore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aliquam</a:t>
            </a:r>
            <a:r>
              <a:rPr lang="en-US" noProof="0" dirty="0" smtClean="0"/>
              <a:t> </a:t>
            </a:r>
            <a:r>
              <a:rPr lang="en-US" noProof="0" dirty="0" err="1" smtClean="0"/>
              <a:t>erat</a:t>
            </a:r>
            <a:r>
              <a:rPr lang="en-US" noProof="0" dirty="0" smtClean="0"/>
              <a:t> </a:t>
            </a:r>
            <a:r>
              <a:rPr lang="en-US" noProof="0" dirty="0" err="1" smtClean="0"/>
              <a:t>volutpat</a:t>
            </a:r>
            <a:r>
              <a:rPr lang="en-US" noProof="0" dirty="0" smtClean="0"/>
              <a:t>. </a:t>
            </a:r>
          </a:p>
        </p:txBody>
      </p:sp>
      <p:sp>
        <p:nvSpPr>
          <p:cNvPr id="6" name="Rectangle 5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51218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Arial 16pt bullet level 1</a:t>
            </a:r>
          </a:p>
          <a:p>
            <a:pPr lvl="1"/>
            <a:r>
              <a:rPr lang="en-US" dirty="0" smtClean="0"/>
              <a:t>Arial 16pt bullet level 2</a:t>
            </a:r>
          </a:p>
          <a:p>
            <a:pPr lvl="2"/>
            <a:r>
              <a:rPr lang="en-US" dirty="0" smtClean="0"/>
              <a:t>Arial 16pt bullet level 3</a:t>
            </a:r>
          </a:p>
          <a:p>
            <a:pPr lvl="3"/>
            <a:r>
              <a:rPr lang="en-US" dirty="0" smtClean="0"/>
              <a:t>Arial 16pt bullet level 4</a:t>
            </a:r>
          </a:p>
          <a:p>
            <a:pPr lvl="4"/>
            <a:r>
              <a:rPr lang="en-US" dirty="0" smtClean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Subheads are 20pt Arial Italic sentence case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Headlines Are 28pt Arial Bold Title Case</a:t>
            </a:r>
            <a:endParaRPr lang="en-US" dirty="0"/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smtClean="0"/>
              <a:t>© 2018, IQVIA Commercial GmbH &amp; Co. OHG. All rights reserved.</a:t>
            </a:r>
            <a:endParaRPr lang="en-US" dirty="0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49669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Arial 16pt bullet level 1</a:t>
            </a:r>
          </a:p>
          <a:p>
            <a:pPr lvl="1"/>
            <a:r>
              <a:rPr lang="en-US" dirty="0" smtClean="0"/>
              <a:t>Arial 16pt bullet level 2</a:t>
            </a:r>
          </a:p>
          <a:p>
            <a:pPr lvl="2"/>
            <a:r>
              <a:rPr lang="en-US" dirty="0" smtClean="0"/>
              <a:t>Arial 16pt bullet level 3</a:t>
            </a:r>
          </a:p>
          <a:p>
            <a:pPr lvl="3"/>
            <a:r>
              <a:rPr lang="en-US" dirty="0" smtClean="0"/>
              <a:t>Arial 16pt bullet level 4</a:t>
            </a:r>
          </a:p>
          <a:p>
            <a:pPr lvl="4"/>
            <a:r>
              <a:rPr lang="en-US" dirty="0" smtClean="0"/>
              <a:t>Arial 16pt bullet level 5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08456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4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 smtClean="0"/>
              <a:t>Callouts are 16pt Arial Bold sentence case 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</a:t>
            </a:r>
            <a:r>
              <a:rPr lang="en-US" noProof="0" dirty="0" smtClean="0"/>
              <a:t> </a:t>
            </a:r>
            <a:r>
              <a:rPr lang="en-US" noProof="0" dirty="0" err="1" smtClean="0"/>
              <a:t>tetuer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,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</a:t>
            </a:r>
            <a:r>
              <a:rPr lang="en-US" noProof="0" dirty="0" err="1" smtClean="0"/>
              <a:t>diam</a:t>
            </a:r>
            <a:r>
              <a:rPr lang="en-US" noProof="0" dirty="0" smtClean="0"/>
              <a:t> </a:t>
            </a:r>
            <a:r>
              <a:rPr lang="en-US" noProof="0" dirty="0" err="1" smtClean="0"/>
              <a:t>nonummy</a:t>
            </a:r>
            <a:r>
              <a:rPr lang="en-US" noProof="0" dirty="0" smtClean="0"/>
              <a:t> </a:t>
            </a:r>
            <a:r>
              <a:rPr lang="en-US" noProof="0" dirty="0" err="1" smtClean="0"/>
              <a:t>nibh</a:t>
            </a:r>
            <a:r>
              <a:rPr lang="en-US" noProof="0" dirty="0" smtClean="0"/>
              <a:t> </a:t>
            </a:r>
            <a:r>
              <a:rPr lang="en-US" noProof="0" dirty="0" err="1" smtClean="0"/>
              <a:t>euismod</a:t>
            </a:r>
            <a:r>
              <a:rPr lang="en-US" noProof="0" dirty="0" smtClean="0"/>
              <a:t> </a:t>
            </a:r>
            <a:r>
              <a:rPr lang="en-US" noProof="0" dirty="0" err="1" smtClean="0"/>
              <a:t>tincidunt</a:t>
            </a:r>
            <a:r>
              <a:rPr lang="en-US" noProof="0" dirty="0" smtClean="0"/>
              <a:t> </a:t>
            </a:r>
            <a:r>
              <a:rPr lang="en-US" noProof="0" dirty="0" err="1" smtClean="0"/>
              <a:t>ut</a:t>
            </a:r>
            <a:r>
              <a:rPr lang="en-US" noProof="0" dirty="0" smtClean="0"/>
              <a:t> </a:t>
            </a:r>
            <a:r>
              <a:rPr lang="en-US" noProof="0" dirty="0" err="1" smtClean="0"/>
              <a:t>laoreet</a:t>
            </a:r>
            <a:r>
              <a:rPr lang="en-US" noProof="0" dirty="0" smtClean="0"/>
              <a:t> </a:t>
            </a:r>
            <a:r>
              <a:rPr lang="en-US" noProof="0" dirty="0" err="1" smtClean="0"/>
              <a:t>dolore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aliquam</a:t>
            </a:r>
            <a:r>
              <a:rPr lang="en-US" noProof="0" dirty="0" smtClean="0"/>
              <a:t> </a:t>
            </a:r>
            <a:r>
              <a:rPr lang="en-US" noProof="0" dirty="0" err="1" smtClean="0"/>
              <a:t>erat</a:t>
            </a:r>
            <a:r>
              <a:rPr lang="en-US" noProof="0" dirty="0" smtClean="0"/>
              <a:t> </a:t>
            </a:r>
            <a:r>
              <a:rPr lang="en-US" noProof="0" dirty="0" err="1" smtClean="0"/>
              <a:t>volutpat</a:t>
            </a:r>
            <a:r>
              <a:rPr lang="en-US" noProof="0" dirty="0" smtClean="0"/>
              <a:t>. 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consectetuer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,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</a:t>
            </a:r>
            <a:r>
              <a:rPr lang="en-US" noProof="0" dirty="0" err="1" smtClean="0"/>
              <a:t>diam</a:t>
            </a:r>
            <a:r>
              <a:rPr lang="en-US" noProof="0" dirty="0" smtClean="0"/>
              <a:t> </a:t>
            </a:r>
            <a:r>
              <a:rPr lang="en-US" noProof="0" dirty="0" err="1" smtClean="0"/>
              <a:t>nonummy</a:t>
            </a:r>
            <a:r>
              <a:rPr lang="en-US" noProof="0" dirty="0" smtClean="0"/>
              <a:t> </a:t>
            </a:r>
            <a:r>
              <a:rPr lang="en-US" noProof="0" dirty="0" err="1" smtClean="0"/>
              <a:t>nibh</a:t>
            </a:r>
            <a:r>
              <a:rPr lang="en-US" noProof="0" dirty="0" smtClean="0"/>
              <a:t> </a:t>
            </a:r>
            <a:r>
              <a:rPr lang="en-US" noProof="0" dirty="0" err="1" smtClean="0"/>
              <a:t>euismod</a:t>
            </a:r>
            <a:r>
              <a:rPr lang="en-US" noProof="0" dirty="0" smtClean="0"/>
              <a:t> </a:t>
            </a:r>
            <a:r>
              <a:rPr lang="en-US" noProof="0" dirty="0" err="1" smtClean="0"/>
              <a:t>ut</a:t>
            </a:r>
            <a:r>
              <a:rPr lang="en-US" noProof="0" dirty="0" smtClean="0"/>
              <a:t> </a:t>
            </a:r>
            <a:r>
              <a:rPr lang="en-US" noProof="0" dirty="0" err="1" smtClean="0"/>
              <a:t>dolore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aliquam</a:t>
            </a:r>
            <a:r>
              <a:rPr lang="en-US" noProof="0" dirty="0" smtClean="0"/>
              <a:t> </a:t>
            </a:r>
            <a:r>
              <a:rPr lang="en-US" noProof="0" dirty="0" err="1" smtClean="0"/>
              <a:t>erat</a:t>
            </a:r>
            <a:r>
              <a:rPr lang="en-US" noProof="0" dirty="0" smtClean="0"/>
              <a:t> </a:t>
            </a:r>
            <a:r>
              <a:rPr lang="en-US" noProof="0" dirty="0" err="1" smtClean="0"/>
              <a:t>volutpat</a:t>
            </a:r>
            <a:r>
              <a:rPr lang="en-US" noProof="0" dirty="0" smtClean="0"/>
              <a:t>. 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smtClean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Subheads are 20pt Arial Italic sentence case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Headlines Are 28pt Arial Bold Title Case</a:t>
            </a:r>
            <a:endParaRPr lang="en-US" dirty="0"/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smtClean="0"/>
              <a:t>© 2018, IQVIA Commercial GmbH &amp; Co. OHG. All rights reserved.</a:t>
            </a:r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51218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Arial 16pt bullet level 1</a:t>
            </a:r>
          </a:p>
          <a:p>
            <a:pPr lvl="1"/>
            <a:r>
              <a:rPr lang="en-US" dirty="0" smtClean="0"/>
              <a:t>Arial 16pt bullet level 2</a:t>
            </a:r>
          </a:p>
          <a:p>
            <a:pPr lvl="2"/>
            <a:r>
              <a:rPr lang="en-US" dirty="0" smtClean="0"/>
              <a:t>Arial 16pt bullet level 3</a:t>
            </a:r>
          </a:p>
          <a:p>
            <a:pPr lvl="3"/>
            <a:r>
              <a:rPr lang="en-US" dirty="0" smtClean="0"/>
              <a:t>Arial 16pt bullet level 4</a:t>
            </a:r>
          </a:p>
          <a:p>
            <a:pPr lvl="4"/>
            <a:r>
              <a:rPr lang="en-US" dirty="0" smtClean="0"/>
              <a:t>Arial 16pt bullet level 5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233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 smtClean="0"/>
              <a:t>Callouts are 16pt Arial Bold sentence case 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</a:t>
            </a:r>
            <a:r>
              <a:rPr lang="en-US" noProof="0" dirty="0" smtClean="0"/>
              <a:t> </a:t>
            </a:r>
            <a:r>
              <a:rPr lang="en-US" noProof="0" dirty="0" err="1" smtClean="0"/>
              <a:t>tetuer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,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</a:t>
            </a:r>
            <a:r>
              <a:rPr lang="en-US" noProof="0" dirty="0" err="1" smtClean="0"/>
              <a:t>diam</a:t>
            </a:r>
            <a:r>
              <a:rPr lang="en-US" noProof="0" dirty="0" smtClean="0"/>
              <a:t> </a:t>
            </a:r>
            <a:r>
              <a:rPr lang="en-US" noProof="0" dirty="0" err="1" smtClean="0"/>
              <a:t>nonummy</a:t>
            </a:r>
            <a:r>
              <a:rPr lang="en-US" noProof="0" dirty="0" smtClean="0"/>
              <a:t> </a:t>
            </a:r>
            <a:r>
              <a:rPr lang="en-US" noProof="0" dirty="0" err="1" smtClean="0"/>
              <a:t>nibh</a:t>
            </a:r>
            <a:r>
              <a:rPr lang="en-US" noProof="0" dirty="0" smtClean="0"/>
              <a:t> </a:t>
            </a:r>
            <a:r>
              <a:rPr lang="en-US" noProof="0" dirty="0" err="1" smtClean="0"/>
              <a:t>euismod</a:t>
            </a:r>
            <a:r>
              <a:rPr lang="en-US" noProof="0" dirty="0" smtClean="0"/>
              <a:t> </a:t>
            </a:r>
            <a:r>
              <a:rPr lang="en-US" noProof="0" dirty="0" err="1" smtClean="0"/>
              <a:t>tincidunt</a:t>
            </a:r>
            <a:r>
              <a:rPr lang="en-US" noProof="0" dirty="0" smtClean="0"/>
              <a:t> </a:t>
            </a:r>
            <a:r>
              <a:rPr lang="en-US" noProof="0" dirty="0" err="1" smtClean="0"/>
              <a:t>ut</a:t>
            </a:r>
            <a:r>
              <a:rPr lang="en-US" noProof="0" dirty="0" smtClean="0"/>
              <a:t> </a:t>
            </a:r>
            <a:r>
              <a:rPr lang="en-US" noProof="0" dirty="0" err="1" smtClean="0"/>
              <a:t>laoreet</a:t>
            </a:r>
            <a:r>
              <a:rPr lang="en-US" noProof="0" dirty="0" smtClean="0"/>
              <a:t> </a:t>
            </a:r>
            <a:r>
              <a:rPr lang="en-US" noProof="0" dirty="0" err="1" smtClean="0"/>
              <a:t>dolore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aliquam</a:t>
            </a:r>
            <a:r>
              <a:rPr lang="en-US" noProof="0" dirty="0" smtClean="0"/>
              <a:t> </a:t>
            </a:r>
            <a:r>
              <a:rPr lang="en-US" noProof="0" dirty="0" err="1" smtClean="0"/>
              <a:t>erat</a:t>
            </a:r>
            <a:r>
              <a:rPr lang="en-US" noProof="0" dirty="0" smtClean="0"/>
              <a:t> </a:t>
            </a:r>
            <a:r>
              <a:rPr lang="en-US" noProof="0" dirty="0" err="1" smtClean="0"/>
              <a:t>volutpat</a:t>
            </a:r>
            <a:r>
              <a:rPr lang="en-US" noProof="0" dirty="0" smtClean="0"/>
              <a:t>. 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consectetuer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,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</a:t>
            </a:r>
            <a:r>
              <a:rPr lang="en-US" noProof="0" dirty="0" err="1" smtClean="0"/>
              <a:t>diam</a:t>
            </a:r>
            <a:r>
              <a:rPr lang="en-US" noProof="0" dirty="0" smtClean="0"/>
              <a:t> </a:t>
            </a:r>
            <a:r>
              <a:rPr lang="en-US" noProof="0" dirty="0" err="1" smtClean="0"/>
              <a:t>nonummy</a:t>
            </a:r>
            <a:r>
              <a:rPr lang="en-US" noProof="0" dirty="0" smtClean="0"/>
              <a:t> </a:t>
            </a:r>
            <a:r>
              <a:rPr lang="en-US" noProof="0" dirty="0" err="1" smtClean="0"/>
              <a:t>nibh</a:t>
            </a:r>
            <a:r>
              <a:rPr lang="en-US" noProof="0" dirty="0" smtClean="0"/>
              <a:t> </a:t>
            </a:r>
            <a:r>
              <a:rPr lang="en-US" noProof="0" dirty="0" err="1" smtClean="0"/>
              <a:t>euismod</a:t>
            </a:r>
            <a:r>
              <a:rPr lang="en-US" noProof="0" dirty="0" smtClean="0"/>
              <a:t> </a:t>
            </a:r>
            <a:r>
              <a:rPr lang="en-US" noProof="0" dirty="0" err="1" smtClean="0"/>
              <a:t>ut</a:t>
            </a:r>
            <a:r>
              <a:rPr lang="en-US" noProof="0" dirty="0" smtClean="0"/>
              <a:t> </a:t>
            </a:r>
            <a:r>
              <a:rPr lang="en-US" noProof="0" dirty="0" err="1" smtClean="0"/>
              <a:t>dolore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aliquam</a:t>
            </a:r>
            <a:r>
              <a:rPr lang="en-US" noProof="0" dirty="0" smtClean="0"/>
              <a:t> </a:t>
            </a:r>
            <a:r>
              <a:rPr lang="en-US" noProof="0" dirty="0" err="1" smtClean="0"/>
              <a:t>erat</a:t>
            </a:r>
            <a:r>
              <a:rPr lang="en-US" noProof="0" dirty="0" smtClean="0"/>
              <a:t> </a:t>
            </a:r>
            <a:r>
              <a:rPr lang="en-US" noProof="0" dirty="0" err="1" smtClean="0"/>
              <a:t>volutpat</a:t>
            </a:r>
            <a:r>
              <a:rPr lang="en-US" noProof="0" dirty="0" smtClean="0"/>
              <a:t>. 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smtClean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Subheads are 20pt Arial Italic sentence case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Headlines Are 28pt Arial Bold Title Case</a:t>
            </a:r>
            <a:endParaRPr lang="en-US" dirty="0"/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smtClean="0"/>
              <a:t>© 2018, IQVIA Commercial GmbH &amp; Co. OHG. All rights reserved.</a:t>
            </a:r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3" y="1702631"/>
            <a:ext cx="5532120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Arial 16pt bullet level 1</a:t>
            </a:r>
          </a:p>
          <a:p>
            <a:pPr lvl="1"/>
            <a:r>
              <a:rPr lang="en-US" dirty="0" smtClean="0"/>
              <a:t>Arial 16pt bullet level 2</a:t>
            </a:r>
          </a:p>
          <a:p>
            <a:pPr lvl="2"/>
            <a:r>
              <a:rPr lang="en-US" dirty="0" smtClean="0"/>
              <a:t>Arial 16pt bullet level 3</a:t>
            </a:r>
          </a:p>
          <a:p>
            <a:pPr lvl="3"/>
            <a:r>
              <a:rPr lang="en-US" dirty="0" smtClean="0"/>
              <a:t>Arial 16pt bullet level 4</a:t>
            </a:r>
          </a:p>
          <a:p>
            <a:pPr lvl="4"/>
            <a:r>
              <a:rPr lang="en-US" dirty="0" smtClean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191134" y="1702631"/>
            <a:ext cx="5532120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Arial 16pt bullet level 1</a:t>
            </a:r>
          </a:p>
          <a:p>
            <a:pPr lvl="1"/>
            <a:r>
              <a:rPr lang="en-US" dirty="0" smtClean="0"/>
              <a:t>Arial 16pt bullet level 2</a:t>
            </a:r>
          </a:p>
          <a:p>
            <a:pPr lvl="2"/>
            <a:r>
              <a:rPr lang="en-US" dirty="0" smtClean="0"/>
              <a:t>Arial 16pt bullet level 3</a:t>
            </a:r>
          </a:p>
          <a:p>
            <a:pPr lvl="3"/>
            <a:r>
              <a:rPr lang="en-US" dirty="0" smtClean="0"/>
              <a:t>Arial 16pt bullet level 4</a:t>
            </a:r>
          </a:p>
          <a:p>
            <a:pPr lvl="4"/>
            <a:r>
              <a:rPr lang="en-US" dirty="0" smtClean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Subheads are 20pt Arial Italic sentence case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Headlines Are 28pt Arial Bold Title Case</a:t>
            </a:r>
            <a:endParaRPr lang="en-US" dirty="0"/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smtClean="0"/>
              <a:t>© 2018, IQVIA Commercial GmbH &amp; Co. OHG. All rights reserved.</a:t>
            </a:r>
            <a:endParaRPr lang="en-US" dirty="0"/>
          </a:p>
        </p:txBody>
      </p:sp>
      <p:sp>
        <p:nvSpPr>
          <p:cNvPr id="17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2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Arial 16pt bullet level 1</a:t>
            </a:r>
          </a:p>
          <a:p>
            <a:pPr lvl="1"/>
            <a:r>
              <a:rPr lang="en-US" dirty="0" smtClean="0"/>
              <a:t>Arial 16pt bullet level 2</a:t>
            </a:r>
          </a:p>
          <a:p>
            <a:pPr lvl="2"/>
            <a:r>
              <a:rPr lang="en-US" dirty="0" smtClean="0"/>
              <a:t>Arial 16pt bullet level 3</a:t>
            </a:r>
          </a:p>
          <a:p>
            <a:pPr lvl="3"/>
            <a:r>
              <a:rPr lang="en-US" dirty="0" smtClean="0"/>
              <a:t>Arial 16pt bullet level 4</a:t>
            </a:r>
          </a:p>
          <a:p>
            <a:pPr lvl="4"/>
            <a:r>
              <a:rPr lang="en-US" dirty="0" smtClean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245879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Arial 16pt bullet level 1</a:t>
            </a:r>
          </a:p>
          <a:p>
            <a:pPr lvl="1"/>
            <a:r>
              <a:rPr lang="en-US" dirty="0" smtClean="0"/>
              <a:t>Arial 16pt bullet level 2</a:t>
            </a:r>
          </a:p>
          <a:p>
            <a:pPr lvl="2"/>
            <a:r>
              <a:rPr lang="en-US" dirty="0" smtClean="0"/>
              <a:t>Arial 16pt bullet level 3</a:t>
            </a:r>
          </a:p>
          <a:p>
            <a:pPr lvl="3"/>
            <a:r>
              <a:rPr lang="en-US" dirty="0" smtClean="0"/>
              <a:t>Arial 16pt bullet level 4</a:t>
            </a:r>
          </a:p>
          <a:p>
            <a:pPr lvl="4"/>
            <a:r>
              <a:rPr lang="en-US" dirty="0" smtClean="0"/>
              <a:t>Arial 16pt bullet level 5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107067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Arial 16pt bullet level 1</a:t>
            </a:r>
          </a:p>
          <a:p>
            <a:pPr lvl="1"/>
            <a:r>
              <a:rPr lang="en-US" dirty="0" smtClean="0"/>
              <a:t>Arial 16pt bullet level 2</a:t>
            </a:r>
          </a:p>
          <a:p>
            <a:pPr lvl="2"/>
            <a:r>
              <a:rPr lang="en-US" dirty="0" smtClean="0"/>
              <a:t>Arial 16pt bullet level 3</a:t>
            </a:r>
          </a:p>
          <a:p>
            <a:pPr lvl="3"/>
            <a:r>
              <a:rPr lang="en-US" dirty="0" smtClean="0"/>
              <a:t>Arial 16pt bullet level 4</a:t>
            </a:r>
          </a:p>
          <a:p>
            <a:pPr lvl="4"/>
            <a:r>
              <a:rPr lang="en-US" dirty="0" smtClean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Subheads are 20pt Arial Italic sentence case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Headlines Are 28pt Arial Bold Title Case</a:t>
            </a:r>
            <a:endParaRPr lang="en-US" dirty="0"/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smtClean="0"/>
              <a:t>© 2018, IQVIA Commercial GmbH &amp; Co. OHG. All rights reserved.</a:t>
            </a:r>
            <a:endParaRPr lang="en-US" dirty="0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82277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Headlines Are 28pt Arial Bold Title Case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smtClean="0"/>
              <a:t>© 2018, IQVIA Commercial GmbH &amp; Co. OHG. All rights reserved.</a:t>
            </a:r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31465400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think-cell Folie" r:id="rId25" imgW="216" imgH="216" progId="TCLayout.ActiveDocument.1">
                  <p:embed/>
                </p:oleObj>
              </mc:Choice>
              <mc:Fallback>
                <p:oleObj name="think-cell Folie" r:id="rId2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8831696" cy="3380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© 2018, IQVIA Commercial GmbH &amp; Co. OHG. All rights reserved.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2420545" y="0"/>
            <a:ext cx="284385" cy="5779689"/>
            <a:chOff x="12420545" y="0"/>
            <a:chExt cx="284385" cy="5779689"/>
          </a:xfrm>
        </p:grpSpPr>
        <p:sp>
          <p:nvSpPr>
            <p:cNvPr id="4" name="Rectangle 3"/>
            <p:cNvSpPr/>
            <p:nvPr userDrawn="1"/>
          </p:nvSpPr>
          <p:spPr bwMode="gray">
            <a:xfrm>
              <a:off x="12420545" y="0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 bwMode="gray">
            <a:xfrm>
              <a:off x="12420545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 bwMode="gray">
            <a:xfrm>
              <a:off x="12420545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 bwMode="gray">
            <a:xfrm>
              <a:off x="12420545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 bwMode="gray">
            <a:xfrm>
              <a:off x="12420545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 bwMode="gray">
            <a:xfrm>
              <a:off x="12420545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>
              <a:off x="12420545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>
              <a:off x="12420545" y="2874528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>
              <a:off x="12420545" y="3206436"/>
              <a:ext cx="284385" cy="2843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12420545" y="3853100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12420545" y="4187002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12420545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12420545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12420545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556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9" r:id="rId18"/>
    <p:sldLayoutId id="2147483820" r:id="rId19"/>
    <p:sldLayoutId id="2147483821" r:id="rId20"/>
    <p:sldLayoutId id="2147483822" r:id="rId2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oleObject" Target="../embeddings/oleObject14.bin"/><Relationship Id="rId3" Type="http://schemas.openxmlformats.org/officeDocument/2006/relationships/tags" Target="../tags/tag15.xml"/><Relationship Id="rId21" Type="http://schemas.openxmlformats.org/officeDocument/2006/relationships/image" Target="../media/image12.emf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image" Target="../media/image10.emf"/><Relationship Id="rId2" Type="http://schemas.openxmlformats.org/officeDocument/2006/relationships/tags" Target="../tags/tag14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13.v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notesSlide" Target="../notesSlides/notesSlide1.xml"/><Relationship Id="rId10" Type="http://schemas.openxmlformats.org/officeDocument/2006/relationships/tags" Target="../tags/tag22.xml"/><Relationship Id="rId19" Type="http://schemas.openxmlformats.org/officeDocument/2006/relationships/image" Target="../media/image11.emf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13.emf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oleObject" Target="../embeddings/oleObject17.bin"/><Relationship Id="rId2" Type="http://schemas.openxmlformats.org/officeDocument/2006/relationships/tags" Target="../tags/tag26.xml"/><Relationship Id="rId1" Type="http://schemas.openxmlformats.org/officeDocument/2006/relationships/vmlDrawing" Target="../drawings/vmlDrawing14.vml"/><Relationship Id="rId6" Type="http://schemas.openxmlformats.org/officeDocument/2006/relationships/tags" Target="../tags/tag30.xml"/><Relationship Id="rId11" Type="http://schemas.openxmlformats.org/officeDocument/2006/relationships/oleObject" Target="../embeddings/oleObject16.bin"/><Relationship Id="rId5" Type="http://schemas.openxmlformats.org/officeDocument/2006/relationships/tags" Target="../tags/tag29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28.xml"/><Relationship Id="rId9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tags" Target="../tags/tag57.xml"/><Relationship Id="rId39" Type="http://schemas.openxmlformats.org/officeDocument/2006/relationships/tags" Target="../tags/tag70.xml"/><Relationship Id="rId21" Type="http://schemas.openxmlformats.org/officeDocument/2006/relationships/tags" Target="../tags/tag52.xml"/><Relationship Id="rId34" Type="http://schemas.openxmlformats.org/officeDocument/2006/relationships/tags" Target="../tags/tag65.xml"/><Relationship Id="rId42" Type="http://schemas.openxmlformats.org/officeDocument/2006/relationships/tags" Target="../tags/tag73.xml"/><Relationship Id="rId47" Type="http://schemas.openxmlformats.org/officeDocument/2006/relationships/tags" Target="../tags/tag78.xml"/><Relationship Id="rId50" Type="http://schemas.openxmlformats.org/officeDocument/2006/relationships/tags" Target="../tags/tag81.xml"/><Relationship Id="rId55" Type="http://schemas.openxmlformats.org/officeDocument/2006/relationships/tags" Target="../tags/tag86.xml"/><Relationship Id="rId63" Type="http://schemas.openxmlformats.org/officeDocument/2006/relationships/oleObject" Target="../embeddings/oleObject19.bin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29" Type="http://schemas.openxmlformats.org/officeDocument/2006/relationships/tags" Target="../tags/tag60.xml"/><Relationship Id="rId41" Type="http://schemas.openxmlformats.org/officeDocument/2006/relationships/tags" Target="../tags/tag72.xml"/><Relationship Id="rId54" Type="http://schemas.openxmlformats.org/officeDocument/2006/relationships/tags" Target="../tags/tag85.xml"/><Relationship Id="rId62" Type="http://schemas.openxmlformats.org/officeDocument/2006/relationships/image" Target="../media/image14.emf"/><Relationship Id="rId1" Type="http://schemas.openxmlformats.org/officeDocument/2006/relationships/vmlDrawing" Target="../drawings/vmlDrawing15.v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tags" Target="../tags/tag55.xml"/><Relationship Id="rId32" Type="http://schemas.openxmlformats.org/officeDocument/2006/relationships/tags" Target="../tags/tag63.xml"/><Relationship Id="rId37" Type="http://schemas.openxmlformats.org/officeDocument/2006/relationships/tags" Target="../tags/tag68.xml"/><Relationship Id="rId40" Type="http://schemas.openxmlformats.org/officeDocument/2006/relationships/tags" Target="../tags/tag71.xml"/><Relationship Id="rId45" Type="http://schemas.openxmlformats.org/officeDocument/2006/relationships/tags" Target="../tags/tag76.xml"/><Relationship Id="rId53" Type="http://schemas.openxmlformats.org/officeDocument/2006/relationships/tags" Target="../tags/tag84.xml"/><Relationship Id="rId58" Type="http://schemas.openxmlformats.org/officeDocument/2006/relationships/tags" Target="../tags/tag89.xml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28" Type="http://schemas.openxmlformats.org/officeDocument/2006/relationships/tags" Target="../tags/tag59.xml"/><Relationship Id="rId36" Type="http://schemas.openxmlformats.org/officeDocument/2006/relationships/tags" Target="../tags/tag67.xml"/><Relationship Id="rId49" Type="http://schemas.openxmlformats.org/officeDocument/2006/relationships/tags" Target="../tags/tag80.xml"/><Relationship Id="rId57" Type="http://schemas.openxmlformats.org/officeDocument/2006/relationships/tags" Target="../tags/tag88.xml"/><Relationship Id="rId61" Type="http://schemas.openxmlformats.org/officeDocument/2006/relationships/oleObject" Target="../embeddings/oleObject18.bin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31" Type="http://schemas.openxmlformats.org/officeDocument/2006/relationships/tags" Target="../tags/tag62.xml"/><Relationship Id="rId44" Type="http://schemas.openxmlformats.org/officeDocument/2006/relationships/tags" Target="../tags/tag75.xml"/><Relationship Id="rId52" Type="http://schemas.openxmlformats.org/officeDocument/2006/relationships/tags" Target="../tags/tag83.xml"/><Relationship Id="rId60" Type="http://schemas.openxmlformats.org/officeDocument/2006/relationships/notesSlide" Target="../notesSlides/notesSlide3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tags" Target="../tags/tag58.xml"/><Relationship Id="rId30" Type="http://schemas.openxmlformats.org/officeDocument/2006/relationships/tags" Target="../tags/tag61.xml"/><Relationship Id="rId35" Type="http://schemas.openxmlformats.org/officeDocument/2006/relationships/tags" Target="../tags/tag66.xml"/><Relationship Id="rId43" Type="http://schemas.openxmlformats.org/officeDocument/2006/relationships/tags" Target="../tags/tag74.xml"/><Relationship Id="rId48" Type="http://schemas.openxmlformats.org/officeDocument/2006/relationships/tags" Target="../tags/tag79.xml"/><Relationship Id="rId56" Type="http://schemas.openxmlformats.org/officeDocument/2006/relationships/tags" Target="../tags/tag87.xml"/><Relationship Id="rId64" Type="http://schemas.openxmlformats.org/officeDocument/2006/relationships/image" Target="../media/image15.emf"/><Relationship Id="rId8" Type="http://schemas.openxmlformats.org/officeDocument/2006/relationships/tags" Target="../tags/tag39.xml"/><Relationship Id="rId51" Type="http://schemas.openxmlformats.org/officeDocument/2006/relationships/tags" Target="../tags/tag82.xml"/><Relationship Id="rId3" Type="http://schemas.openxmlformats.org/officeDocument/2006/relationships/tags" Target="../tags/tag34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tags" Target="../tags/tag56.xml"/><Relationship Id="rId33" Type="http://schemas.openxmlformats.org/officeDocument/2006/relationships/tags" Target="../tags/tag64.xml"/><Relationship Id="rId38" Type="http://schemas.openxmlformats.org/officeDocument/2006/relationships/tags" Target="../tags/tag69.xml"/><Relationship Id="rId46" Type="http://schemas.openxmlformats.org/officeDocument/2006/relationships/tags" Target="../tags/tag77.xml"/><Relationship Id="rId59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26" Type="http://schemas.openxmlformats.org/officeDocument/2006/relationships/tags" Target="../tags/tag114.xml"/><Relationship Id="rId39" Type="http://schemas.openxmlformats.org/officeDocument/2006/relationships/tags" Target="../tags/tag127.xml"/><Relationship Id="rId3" Type="http://schemas.openxmlformats.org/officeDocument/2006/relationships/tags" Target="../tags/tag91.xml"/><Relationship Id="rId21" Type="http://schemas.openxmlformats.org/officeDocument/2006/relationships/tags" Target="../tags/tag109.xml"/><Relationship Id="rId34" Type="http://schemas.openxmlformats.org/officeDocument/2006/relationships/tags" Target="../tags/tag122.xml"/><Relationship Id="rId42" Type="http://schemas.openxmlformats.org/officeDocument/2006/relationships/slideLayout" Target="../slideLayouts/slideLayout10.xml"/><Relationship Id="rId47" Type="http://schemas.openxmlformats.org/officeDocument/2006/relationships/oleObject" Target="../embeddings/oleObject22.bin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5" Type="http://schemas.openxmlformats.org/officeDocument/2006/relationships/tags" Target="../tags/tag113.xml"/><Relationship Id="rId33" Type="http://schemas.openxmlformats.org/officeDocument/2006/relationships/tags" Target="../tags/tag121.xml"/><Relationship Id="rId38" Type="http://schemas.openxmlformats.org/officeDocument/2006/relationships/tags" Target="../tags/tag126.xml"/><Relationship Id="rId46" Type="http://schemas.openxmlformats.org/officeDocument/2006/relationships/image" Target="../media/image16.emf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tags" Target="../tags/tag108.xml"/><Relationship Id="rId29" Type="http://schemas.openxmlformats.org/officeDocument/2006/relationships/tags" Target="../tags/tag117.xml"/><Relationship Id="rId41" Type="http://schemas.openxmlformats.org/officeDocument/2006/relationships/tags" Target="../tags/tag129.xml"/><Relationship Id="rId1" Type="http://schemas.openxmlformats.org/officeDocument/2006/relationships/vmlDrawing" Target="../drawings/vmlDrawing16.v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tags" Target="../tags/tag112.xml"/><Relationship Id="rId32" Type="http://schemas.openxmlformats.org/officeDocument/2006/relationships/tags" Target="../tags/tag120.xml"/><Relationship Id="rId37" Type="http://schemas.openxmlformats.org/officeDocument/2006/relationships/tags" Target="../tags/tag125.xml"/><Relationship Id="rId40" Type="http://schemas.openxmlformats.org/officeDocument/2006/relationships/tags" Target="../tags/tag128.xml"/><Relationship Id="rId45" Type="http://schemas.openxmlformats.org/officeDocument/2006/relationships/oleObject" Target="../embeddings/oleObject21.bin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tags" Target="../tags/tag111.xml"/><Relationship Id="rId28" Type="http://schemas.openxmlformats.org/officeDocument/2006/relationships/tags" Target="../tags/tag116.xml"/><Relationship Id="rId36" Type="http://schemas.openxmlformats.org/officeDocument/2006/relationships/tags" Target="../tags/tag124.xml"/><Relationship Id="rId10" Type="http://schemas.openxmlformats.org/officeDocument/2006/relationships/tags" Target="../tags/tag98.xml"/><Relationship Id="rId19" Type="http://schemas.openxmlformats.org/officeDocument/2006/relationships/tags" Target="../tags/tag107.xml"/><Relationship Id="rId31" Type="http://schemas.openxmlformats.org/officeDocument/2006/relationships/tags" Target="../tags/tag119.xml"/><Relationship Id="rId44" Type="http://schemas.openxmlformats.org/officeDocument/2006/relationships/oleObject" Target="../embeddings/oleObject20.bin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tags" Target="../tags/tag110.xml"/><Relationship Id="rId27" Type="http://schemas.openxmlformats.org/officeDocument/2006/relationships/tags" Target="../tags/tag115.xml"/><Relationship Id="rId30" Type="http://schemas.openxmlformats.org/officeDocument/2006/relationships/tags" Target="../tags/tag118.xml"/><Relationship Id="rId35" Type="http://schemas.openxmlformats.org/officeDocument/2006/relationships/tags" Target="../tags/tag123.xml"/><Relationship Id="rId43" Type="http://schemas.openxmlformats.org/officeDocument/2006/relationships/notesSlide" Target="../notesSlides/notesSlide4.xml"/><Relationship Id="rId48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1974957"/>
              </p:ext>
            </p:ext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49" name="think-cell Folie" r:id="rId16" imgW="360" imgH="360" progId="TCLayout.ActiveDocument.1">
                  <p:embed/>
                </p:oleObj>
              </mc:Choice>
              <mc:Fallback>
                <p:oleObj name="think-cell Folie" r:id="rId1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/>
          <p:cNvSpPr/>
          <p:nvPr>
            <p:custDataLst>
              <p:tags r:id="rId3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990" name="TextBox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Stärkeres Umsatzwachstum im Klinik- als Apothekenmarkt 2017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998" name="Textfeld 114"/>
          <p:cNvSpPr txBox="1">
            <a:spLocks noChangeArrowheads="1"/>
          </p:cNvSpPr>
          <p:nvPr/>
        </p:nvSpPr>
        <p:spPr bwMode="auto">
          <a:xfrm>
            <a:off x="4679950" y="4468656"/>
            <a:ext cx="9924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+8,3 </a:t>
            </a:r>
            <a:r>
              <a:rPr lang="de-DE" sz="1600" dirty="0"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%</a:t>
            </a:r>
          </a:p>
        </p:txBody>
      </p:sp>
      <p:sp>
        <p:nvSpPr>
          <p:cNvPr id="117" name="Rectangle 3"/>
          <p:cNvSpPr txBox="1">
            <a:spLocks noChangeArrowheads="1"/>
          </p:cNvSpPr>
          <p:nvPr/>
        </p:nvSpPr>
        <p:spPr bwMode="auto">
          <a:xfrm>
            <a:off x="3071664" y="3068960"/>
            <a:ext cx="15260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69C0C9"/>
              </a:buClr>
              <a:defRPr/>
            </a:pPr>
            <a:r>
              <a:rPr lang="de-DE" kern="0" dirty="0" smtClean="0">
                <a:solidFill>
                  <a:srgbClr val="000000"/>
                </a:solidFill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41,5 </a:t>
            </a:r>
            <a:r>
              <a:rPr lang="de-DE" kern="0" dirty="0">
                <a:solidFill>
                  <a:srgbClr val="000000"/>
                </a:solidFill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Mrd. Euro</a:t>
            </a:r>
          </a:p>
        </p:txBody>
      </p:sp>
      <p:sp>
        <p:nvSpPr>
          <p:cNvPr id="118" name="Rectangle 4"/>
          <p:cNvSpPr txBox="1">
            <a:spLocks noChangeArrowheads="1"/>
          </p:cNvSpPr>
          <p:nvPr/>
        </p:nvSpPr>
        <p:spPr bwMode="auto">
          <a:xfrm>
            <a:off x="7642622" y="3068960"/>
            <a:ext cx="13336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69C0C9"/>
              </a:buClr>
              <a:defRPr/>
            </a:pPr>
            <a:r>
              <a:rPr lang="de-DE" kern="0" dirty="0" smtClean="0">
                <a:solidFill>
                  <a:srgbClr val="000000"/>
                </a:solidFill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96,6 </a:t>
            </a:r>
            <a:r>
              <a:rPr lang="de-DE" kern="0" dirty="0">
                <a:solidFill>
                  <a:srgbClr val="000000"/>
                </a:solidFill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Mrd. ZE</a:t>
            </a:r>
          </a:p>
        </p:txBody>
      </p:sp>
      <p:sp>
        <p:nvSpPr>
          <p:cNvPr id="119" name="Rectangle 3"/>
          <p:cNvSpPr txBox="1">
            <a:spLocks noChangeArrowheads="1"/>
          </p:cNvSpPr>
          <p:nvPr/>
        </p:nvSpPr>
        <p:spPr bwMode="auto">
          <a:xfrm>
            <a:off x="4722411" y="2276872"/>
            <a:ext cx="8736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69C0C9"/>
              </a:buClr>
              <a:defRPr/>
            </a:pPr>
            <a:r>
              <a:rPr lang="de-DE" sz="2000" b="1" kern="0" dirty="0" smtClean="0">
                <a:solidFill>
                  <a:schemeClr val="accent2"/>
                </a:solidFill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+5,0 </a:t>
            </a:r>
            <a:r>
              <a:rPr lang="de-DE" sz="2000" b="1" kern="0" dirty="0">
                <a:solidFill>
                  <a:schemeClr val="accent2"/>
                </a:solidFill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% </a:t>
            </a:r>
          </a:p>
        </p:txBody>
      </p:sp>
      <p:sp>
        <p:nvSpPr>
          <p:cNvPr id="121" name="Rectangle 4"/>
          <p:cNvSpPr txBox="1">
            <a:spLocks noChangeArrowheads="1"/>
          </p:cNvSpPr>
          <p:nvPr/>
        </p:nvSpPr>
        <p:spPr bwMode="auto">
          <a:xfrm>
            <a:off x="9120336" y="2276872"/>
            <a:ext cx="8031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69C0C9"/>
              </a:buClr>
              <a:defRPr/>
            </a:pPr>
            <a:r>
              <a:rPr lang="de-DE" sz="2000" b="1" kern="0" dirty="0">
                <a:solidFill>
                  <a:schemeClr val="accent4"/>
                </a:solidFill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+</a:t>
            </a:r>
            <a:r>
              <a:rPr lang="de-DE" sz="2000" b="1" kern="0" dirty="0" smtClean="0">
                <a:solidFill>
                  <a:schemeClr val="accent4"/>
                </a:solidFill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0,2 </a:t>
            </a:r>
            <a:r>
              <a:rPr lang="de-DE" sz="2000" b="1" kern="0" dirty="0">
                <a:solidFill>
                  <a:schemeClr val="accent4"/>
                </a:solidFill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%</a:t>
            </a:r>
          </a:p>
        </p:txBody>
      </p:sp>
      <p:graphicFrame>
        <p:nvGraphicFramePr>
          <p:cNvPr id="2" name="Object 1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55663664"/>
              </p:ext>
            </p:extLst>
          </p:nvPr>
        </p:nvGraphicFramePr>
        <p:xfrm>
          <a:off x="2895600" y="3848100"/>
          <a:ext cx="1851599" cy="186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50" name="Chart" r:id="rId18" imgW="1851599" imgH="1866888" progId="MSGraph.Chart.8">
                  <p:embed followColorScheme="full"/>
                </p:oleObj>
              </mc:Choice>
              <mc:Fallback>
                <p:oleObj name="Chart" r:id="rId18" imgW="1851599" imgH="1866888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48100"/>
                        <a:ext cx="1851599" cy="186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4632325" y="4251325"/>
            <a:ext cx="554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5C52BBDB-9EB0-46A1-9AFC-FAC109436851}" type="datetime'''''''''''K''''''l''''''''''''i''''nik'''''''''''''''">
              <a:rPr lang="en-US" altLang="en-US" sz="1600" b="1">
                <a:sym typeface="Arial" panose="020B0604020202020204" pitchFamily="34" charset="0"/>
              </a:rPr>
              <a:pPr marL="0" indent="0">
                <a:spcBef>
                  <a:spcPct val="0"/>
                </a:spcBef>
                <a:buNone/>
              </a:pPr>
              <a:t>Klinik</a:t>
            </a:fld>
            <a:endParaRPr lang="en-US" sz="1600" b="1" dirty="0"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4106863" y="4432300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884A9E4B-CD19-4724-9D22-803C54BB828A}" type="datetime'''1''''''''''''''''''''4''%'''">
              <a:rPr lang="en-US" altLang="en-US" sz="1600">
                <a:solidFill>
                  <a:schemeClr val="bg1"/>
                </a:solidFill>
              </a:rPr>
              <a:pPr/>
              <a:t>14%</a:t>
            </a:fld>
            <a:endParaRPr lang="en-US" sz="16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55" name="Rectangle 54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2092325" y="5086350"/>
            <a:ext cx="923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97A2B98E-EC77-4D60-B6D7-E4380DB07CB2}" type="datetime'''''''''''Ap''''''ot''he''''''''''''''''''k''''''''e'''''''''">
              <a:rPr lang="en-US" altLang="en-US" sz="1600" b="1">
                <a:sym typeface="Arial" panose="020B0604020202020204" pitchFamily="34" charset="0"/>
              </a:rPr>
              <a:pPr marL="0" indent="0" algn="r">
                <a:spcBef>
                  <a:spcPct val="0"/>
                </a:spcBef>
                <a:buNone/>
              </a:pPr>
              <a:t>Apotheke</a:t>
            </a:fld>
            <a:endParaRPr lang="en-US" sz="1600" b="1" dirty="0">
              <a:sym typeface="Arial" panose="020B0604020202020204" pitchFamily="34" charset="0"/>
            </a:endParaRPr>
          </a:p>
        </p:txBody>
      </p:sp>
      <p:sp>
        <p:nvSpPr>
          <p:cNvPr id="40" name="Rectangle 39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3078163" y="4905375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E1EF768-64CF-4A1F-81C3-B30B4CD472E9}" type="datetime'8''''''''''''''''6''''''''''''''''''''%'''''''''">
              <a:rPr lang="en-US" altLang="en-US" sz="1600">
                <a:solidFill>
                  <a:schemeClr val="bg1"/>
                </a:solidFill>
              </a:rPr>
              <a:pPr/>
              <a:t>86%</a:t>
            </a:fld>
            <a:endParaRPr lang="en-US" sz="16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872694544"/>
              </p:ext>
            </p:extLst>
          </p:nvPr>
        </p:nvGraphicFramePr>
        <p:xfrm>
          <a:off x="7391400" y="3886199"/>
          <a:ext cx="1844035" cy="1821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51" name="Chart" r:id="rId20" imgW="1844035" imgH="1821096" progId="MSGraph.Chart.8">
                  <p:embed followColorScheme="full"/>
                </p:oleObj>
              </mc:Choice>
              <mc:Fallback>
                <p:oleObj name="Chart" r:id="rId20" imgW="1844035" imgH="1821096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886199"/>
                        <a:ext cx="1844035" cy="1821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9164638" y="4408488"/>
            <a:ext cx="554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5FCE776B-7A46-4107-BAA6-8A3549559628}" type="datetime'''''''''''''''''''''''K''''''''l''''i''n''''ik'''''''''''''">
              <a:rPr lang="en-US" altLang="en-US" sz="1600" b="1">
                <a:sym typeface="Arial" panose="020B0604020202020204" pitchFamily="34" charset="0"/>
              </a:rPr>
              <a:pPr marL="0" indent="0">
                <a:spcBef>
                  <a:spcPct val="0"/>
                </a:spcBef>
                <a:buNone/>
              </a:pPr>
              <a:t>Klinik</a:t>
            </a:fld>
            <a:endParaRPr lang="en-US" sz="1600" b="1" dirty="0">
              <a:sym typeface="Arial" panose="020B0604020202020204" pitchFamily="34" charset="0"/>
            </a:endParaRPr>
          </a:p>
        </p:txBody>
      </p:sp>
      <p:sp>
        <p:nvSpPr>
          <p:cNvPr id="54" name="Rectangle 53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8739188" y="4506913"/>
            <a:ext cx="350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870BE5B-94E5-478B-A8CD-C42FDFA140A7}" type="datetime'''''''''''''''''''''''''''''9''''''''''''%'''''''''''''">
              <a:rPr lang="en-US" altLang="en-US" sz="1600">
                <a:solidFill>
                  <a:schemeClr val="bg1"/>
                </a:solidFill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9%</a:t>
            </a:fld>
            <a:endParaRPr lang="en-US" sz="16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51" name="Rectangle 50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6561138" y="4938713"/>
            <a:ext cx="923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27D40A65-9309-4912-9F36-875A89E3E0F6}" type="datetime'''''A''''''p''o''''''''''''''''''''''t''''''he''k''''''e'''">
              <a:rPr lang="en-US" altLang="en-US" sz="1600" b="1">
                <a:sym typeface="Arial" panose="020B0604020202020204" pitchFamily="34" charset="0"/>
              </a:rPr>
              <a:pPr marL="0" indent="0" algn="r">
                <a:spcBef>
                  <a:spcPct val="0"/>
                </a:spcBef>
                <a:buNone/>
              </a:pPr>
              <a:t>Apotheke</a:t>
            </a:fld>
            <a:endParaRPr lang="en-US" sz="1600" b="1" dirty="0">
              <a:sym typeface="Arial" panose="020B0604020202020204" pitchFamily="34" charset="0"/>
            </a:endParaRPr>
          </a:p>
        </p:txBody>
      </p:sp>
      <p:sp>
        <p:nvSpPr>
          <p:cNvPr id="53" name="Rectangle 52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gray">
          <a:xfrm>
            <a:off x="7553325" y="4826000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3FB0A90-4AEE-4400-8B3F-8581E38145E6}" type="datetime'''''''''''''9''''''''''''''''''''''''''''''''1''''''%'''''">
              <a:rPr lang="en-US" altLang="en-US" sz="1600">
                <a:solidFill>
                  <a:schemeClr val="bg1"/>
                </a:solidFill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91%</a:t>
            </a:fld>
            <a:endParaRPr lang="en-US" sz="16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42008" name="Textfeld 158"/>
          <p:cNvSpPr txBox="1">
            <a:spLocks noChangeArrowheads="1"/>
          </p:cNvSpPr>
          <p:nvPr/>
        </p:nvSpPr>
        <p:spPr bwMode="auto">
          <a:xfrm>
            <a:off x="9204325" y="4637610"/>
            <a:ext cx="7793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-0,9 </a:t>
            </a:r>
            <a:r>
              <a:rPr lang="de-DE" sz="1600" dirty="0"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9650" y="5302966"/>
            <a:ext cx="1016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+</a:t>
            </a:r>
            <a:r>
              <a:rPr lang="en-US" sz="1600" dirty="0" smtClean="0"/>
              <a:t>4,5%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734175" y="5193557"/>
            <a:ext cx="868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+</a:t>
            </a:r>
            <a:r>
              <a:rPr lang="en-US" sz="1600" dirty="0" smtClean="0"/>
              <a:t>0,3%</a:t>
            </a:r>
            <a:endParaRPr lang="en-US" sz="1600" dirty="0"/>
          </a:p>
        </p:txBody>
      </p:sp>
      <p:sp>
        <p:nvSpPr>
          <p:cNvPr id="39" name="Titel 11"/>
          <p:cNvSpPr txBox="1">
            <a:spLocks/>
          </p:cNvSpPr>
          <p:nvPr/>
        </p:nvSpPr>
        <p:spPr>
          <a:xfrm>
            <a:off x="384690" y="5952387"/>
            <a:ext cx="11233771" cy="335134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900" b="0" dirty="0">
                <a:latin typeface="Arial" panose="020B0604020202020204" pitchFamily="34" charset="0"/>
                <a:ea typeface="Verdana"/>
                <a:cs typeface="Arial" pitchFamily="34" charset="0"/>
                <a:sym typeface="Arial" panose="020B0604020202020204" pitchFamily="34" charset="0"/>
              </a:rPr>
              <a:t>Quelle: IMS Data</a:t>
            </a:r>
            <a:r>
              <a:rPr lang="de-DE" sz="900" b="0" i="1" dirty="0">
                <a:latin typeface="Arial" panose="020B0604020202020204" pitchFamily="34" charset="0"/>
                <a:ea typeface="Verdana"/>
                <a:cs typeface="Arial" pitchFamily="34" charset="0"/>
                <a:sym typeface="Arial" panose="020B0604020202020204" pitchFamily="34" charset="0"/>
              </a:rPr>
              <a:t>view</a:t>
            </a:r>
            <a:r>
              <a:rPr lang="de-DE" sz="900" b="0" baseline="30000" dirty="0">
                <a:latin typeface="Arial" panose="020B0604020202020204" pitchFamily="34" charset="0"/>
                <a:ea typeface="Verdana"/>
                <a:cs typeface="Arial" pitchFamily="34" charset="0"/>
                <a:sym typeface="Arial" panose="020B0604020202020204" pitchFamily="34" charset="0"/>
              </a:rPr>
              <a:t>®</a:t>
            </a:r>
            <a:r>
              <a:rPr lang="de-DE" sz="900" b="0" dirty="0">
                <a:latin typeface="Arial" panose="020B0604020202020204" pitchFamily="34" charset="0"/>
                <a:ea typeface="Verdana"/>
                <a:cs typeface="Arial" pitchFamily="34" charset="0"/>
                <a:sym typeface="Arial" panose="020B0604020202020204" pitchFamily="34" charset="0"/>
              </a:rPr>
              <a:t> Arzneimittelverbrauch (AMV) Datenbank: Klinikdaten aus IMS</a:t>
            </a:r>
            <a:r>
              <a:rPr lang="de-DE" sz="900" b="0" baseline="30000" dirty="0">
                <a:latin typeface="Arial" panose="020B0604020202020204" pitchFamily="34" charset="0"/>
                <a:ea typeface="Verdana"/>
                <a:cs typeface="Arial" pitchFamily="34" charset="0"/>
                <a:sym typeface="Arial" panose="020B0604020202020204" pitchFamily="34" charset="0"/>
              </a:rPr>
              <a:t>®</a:t>
            </a:r>
            <a:r>
              <a:rPr lang="de-DE" sz="900" b="0" dirty="0">
                <a:latin typeface="Arial" panose="020B0604020202020204" pitchFamily="34" charset="0"/>
                <a:ea typeface="Verdana"/>
                <a:cs typeface="Arial" pitchFamily="34" charset="0"/>
                <a:sym typeface="Arial" panose="020B0604020202020204" pitchFamily="34" charset="0"/>
              </a:rPr>
              <a:t> Krankenhausindex (DKM</a:t>
            </a:r>
            <a:r>
              <a:rPr lang="de-DE" sz="900" b="0" baseline="30000" dirty="0">
                <a:latin typeface="Arial" panose="020B0604020202020204" pitchFamily="34" charset="0"/>
                <a:ea typeface="Verdana"/>
                <a:cs typeface="Arial" pitchFamily="34" charset="0"/>
                <a:sym typeface="Arial" panose="020B0604020202020204" pitchFamily="34" charset="0"/>
              </a:rPr>
              <a:t>®</a:t>
            </a:r>
            <a:r>
              <a:rPr lang="de-DE" sz="900" b="0" dirty="0">
                <a:latin typeface="Arial" panose="020B0604020202020204" pitchFamily="34" charset="0"/>
                <a:ea typeface="Verdana"/>
                <a:cs typeface="Arial" pitchFamily="34" charset="0"/>
                <a:sym typeface="Arial" panose="020B0604020202020204" pitchFamily="34" charset="0"/>
              </a:rPr>
              <a:t>), Umsatz in Euro zu bewerteten Klinikpreisen, Absatz in Zähleinheiten; IMS PharmaScope</a:t>
            </a:r>
            <a:r>
              <a:rPr lang="de-DE" sz="900" b="0" baseline="30000" dirty="0">
                <a:latin typeface="Arial" panose="020B0604020202020204" pitchFamily="34" charset="0"/>
                <a:ea typeface="Verdana"/>
                <a:cs typeface="Arial" pitchFamily="34" charset="0"/>
                <a:sym typeface="Arial" panose="020B0604020202020204" pitchFamily="34" charset="0"/>
              </a:rPr>
              <a:t>®</a:t>
            </a:r>
            <a:r>
              <a:rPr lang="de-DE" sz="900" b="0" dirty="0">
                <a:latin typeface="Arial" panose="020B0604020202020204" pitchFamily="34" charset="0"/>
                <a:ea typeface="Verdana"/>
                <a:cs typeface="Arial" pitchFamily="34" charset="0"/>
                <a:sym typeface="Arial" panose="020B0604020202020204" pitchFamily="34" charset="0"/>
              </a:rPr>
              <a:t> National, Umsatz in Euro zum Abgabepreis des pharmazeutischen Unternehmers (ApU=Erstattungsbetrag für AMNOG Produkte und Listenpreis für übrige Produkte) ohne Berücksichtigung von Abschlägen und Einsparungen aus Rabattverträgen, Absatz in Zähleinheiten, Berücksichtigung von Zubereitungen, Apothekenumsatz inkl. Impfstoffe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2018, IQVIA Commercial GmbH &amp; Co. OHG. All rights reserved.</a:t>
            </a:r>
            <a:endParaRPr lang="en-US" dirty="0"/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3253689" y="1272293"/>
            <a:ext cx="12182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69C0C9"/>
              </a:buClr>
              <a:defRPr/>
            </a:pPr>
            <a:r>
              <a:rPr lang="de-DE" sz="2800" kern="0" dirty="0">
                <a:solidFill>
                  <a:schemeClr val="accent2"/>
                </a:solidFill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Umsatz</a:t>
            </a:r>
          </a:p>
        </p:txBody>
      </p:sp>
      <p:sp>
        <p:nvSpPr>
          <p:cNvPr id="46" name="Rectangle 4"/>
          <p:cNvSpPr txBox="1">
            <a:spLocks noChangeArrowheads="1"/>
          </p:cNvSpPr>
          <p:nvPr/>
        </p:nvSpPr>
        <p:spPr bwMode="auto">
          <a:xfrm>
            <a:off x="7762476" y="1272293"/>
            <a:ext cx="109805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69C0C9"/>
              </a:buClr>
              <a:defRPr/>
            </a:pPr>
            <a:r>
              <a:rPr lang="de-DE" sz="2800" kern="0" dirty="0">
                <a:solidFill>
                  <a:schemeClr val="accent4"/>
                </a:solidFill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Absatz</a:t>
            </a:r>
          </a:p>
        </p:txBody>
      </p:sp>
      <p:grpSp>
        <p:nvGrpSpPr>
          <p:cNvPr id="47" name="Group 30"/>
          <p:cNvGrpSpPr/>
          <p:nvPr/>
        </p:nvGrpSpPr>
        <p:grpSpPr>
          <a:xfrm>
            <a:off x="3259087" y="1992792"/>
            <a:ext cx="1185210" cy="940862"/>
            <a:chOff x="-4603750" y="1349375"/>
            <a:chExt cx="4327525" cy="3435350"/>
          </a:xfrm>
          <a:solidFill>
            <a:schemeClr val="accent2"/>
          </a:solidFill>
        </p:grpSpPr>
        <p:sp>
          <p:nvSpPr>
            <p:cNvPr id="48" name="Freeform 31"/>
            <p:cNvSpPr>
              <a:spLocks/>
            </p:cNvSpPr>
            <p:nvPr/>
          </p:nvSpPr>
          <p:spPr bwMode="auto">
            <a:xfrm>
              <a:off x="-4603750" y="1533525"/>
              <a:ext cx="3248025" cy="3251200"/>
            </a:xfrm>
            <a:custGeom>
              <a:avLst/>
              <a:gdLst>
                <a:gd name="T0" fmla="*/ 1932 w 2046"/>
                <a:gd name="T1" fmla="*/ 1934 h 2048"/>
                <a:gd name="T2" fmla="*/ 114 w 2046"/>
                <a:gd name="T3" fmla="*/ 1934 h 2048"/>
                <a:gd name="T4" fmla="*/ 114 w 2046"/>
                <a:gd name="T5" fmla="*/ 114 h 2048"/>
                <a:gd name="T6" fmla="*/ 277 w 2046"/>
                <a:gd name="T7" fmla="*/ 114 h 2048"/>
                <a:gd name="T8" fmla="*/ 277 w 2046"/>
                <a:gd name="T9" fmla="*/ 0 h 2048"/>
                <a:gd name="T10" fmla="*/ 0 w 2046"/>
                <a:gd name="T11" fmla="*/ 0 h 2048"/>
                <a:gd name="T12" fmla="*/ 0 w 2046"/>
                <a:gd name="T13" fmla="*/ 2048 h 2048"/>
                <a:gd name="T14" fmla="*/ 2046 w 2046"/>
                <a:gd name="T15" fmla="*/ 2048 h 2048"/>
                <a:gd name="T16" fmla="*/ 2046 w 2046"/>
                <a:gd name="T17" fmla="*/ 1730 h 2048"/>
                <a:gd name="T18" fmla="*/ 1932 w 2046"/>
                <a:gd name="T19" fmla="*/ 1730 h 2048"/>
                <a:gd name="T20" fmla="*/ 1932 w 2046"/>
                <a:gd name="T21" fmla="*/ 193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6" h="2048">
                  <a:moveTo>
                    <a:pt x="1932" y="1934"/>
                  </a:moveTo>
                  <a:lnTo>
                    <a:pt x="114" y="1934"/>
                  </a:lnTo>
                  <a:lnTo>
                    <a:pt x="114" y="114"/>
                  </a:lnTo>
                  <a:lnTo>
                    <a:pt x="277" y="114"/>
                  </a:lnTo>
                  <a:lnTo>
                    <a:pt x="277" y="0"/>
                  </a:lnTo>
                  <a:lnTo>
                    <a:pt x="0" y="0"/>
                  </a:lnTo>
                  <a:lnTo>
                    <a:pt x="0" y="2048"/>
                  </a:lnTo>
                  <a:lnTo>
                    <a:pt x="2046" y="2048"/>
                  </a:lnTo>
                  <a:lnTo>
                    <a:pt x="2046" y="1730"/>
                  </a:lnTo>
                  <a:lnTo>
                    <a:pt x="1932" y="1730"/>
                  </a:lnTo>
                  <a:lnTo>
                    <a:pt x="1932" y="19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9" name="Freeform 32"/>
            <p:cNvSpPr>
              <a:spLocks noEditPoints="1"/>
            </p:cNvSpPr>
            <p:nvPr/>
          </p:nvSpPr>
          <p:spPr bwMode="auto">
            <a:xfrm>
              <a:off x="-4021138" y="2052638"/>
              <a:ext cx="3052763" cy="1911350"/>
            </a:xfrm>
            <a:custGeom>
              <a:avLst/>
              <a:gdLst>
                <a:gd name="T0" fmla="*/ 0 w 1923"/>
                <a:gd name="T1" fmla="*/ 1204 h 1204"/>
                <a:gd name="T2" fmla="*/ 1923 w 1923"/>
                <a:gd name="T3" fmla="*/ 1204 h 1204"/>
                <a:gd name="T4" fmla="*/ 1923 w 1923"/>
                <a:gd name="T5" fmla="*/ 0 h 1204"/>
                <a:gd name="T6" fmla="*/ 0 w 1923"/>
                <a:gd name="T7" fmla="*/ 0 h 1204"/>
                <a:gd name="T8" fmla="*/ 0 w 1923"/>
                <a:gd name="T9" fmla="*/ 1204 h 1204"/>
                <a:gd name="T10" fmla="*/ 114 w 1923"/>
                <a:gd name="T11" fmla="*/ 114 h 1204"/>
                <a:gd name="T12" fmla="*/ 1809 w 1923"/>
                <a:gd name="T13" fmla="*/ 114 h 1204"/>
                <a:gd name="T14" fmla="*/ 1809 w 1923"/>
                <a:gd name="T15" fmla="*/ 1090 h 1204"/>
                <a:gd name="T16" fmla="*/ 114 w 1923"/>
                <a:gd name="T17" fmla="*/ 1090 h 1204"/>
                <a:gd name="T18" fmla="*/ 114 w 1923"/>
                <a:gd name="T19" fmla="*/ 114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3" h="1204">
                  <a:moveTo>
                    <a:pt x="0" y="1204"/>
                  </a:moveTo>
                  <a:lnTo>
                    <a:pt x="1923" y="1204"/>
                  </a:lnTo>
                  <a:lnTo>
                    <a:pt x="1923" y="0"/>
                  </a:lnTo>
                  <a:lnTo>
                    <a:pt x="0" y="0"/>
                  </a:lnTo>
                  <a:lnTo>
                    <a:pt x="0" y="1204"/>
                  </a:lnTo>
                  <a:close/>
                  <a:moveTo>
                    <a:pt x="114" y="114"/>
                  </a:moveTo>
                  <a:lnTo>
                    <a:pt x="1809" y="114"/>
                  </a:lnTo>
                  <a:lnTo>
                    <a:pt x="1809" y="1090"/>
                  </a:lnTo>
                  <a:lnTo>
                    <a:pt x="114" y="1090"/>
                  </a:lnTo>
                  <a:lnTo>
                    <a:pt x="114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0" name="Freeform 33"/>
            <p:cNvSpPr>
              <a:spLocks/>
            </p:cNvSpPr>
            <p:nvPr/>
          </p:nvSpPr>
          <p:spPr bwMode="auto">
            <a:xfrm>
              <a:off x="-2856136" y="2473323"/>
              <a:ext cx="777877" cy="1114423"/>
            </a:xfrm>
            <a:custGeom>
              <a:avLst/>
              <a:gdLst>
                <a:gd name="T0" fmla="*/ 159 w 207"/>
                <a:gd name="T1" fmla="*/ 248 h 296"/>
                <a:gd name="T2" fmla="*/ 84 w 207"/>
                <a:gd name="T3" fmla="*/ 205 h 296"/>
                <a:gd name="T4" fmla="*/ 168 w 207"/>
                <a:gd name="T5" fmla="*/ 205 h 296"/>
                <a:gd name="T6" fmla="*/ 168 w 207"/>
                <a:gd name="T7" fmla="*/ 157 h 296"/>
                <a:gd name="T8" fmla="*/ 68 w 207"/>
                <a:gd name="T9" fmla="*/ 157 h 296"/>
                <a:gd name="T10" fmla="*/ 68 w 207"/>
                <a:gd name="T11" fmla="*/ 148 h 296"/>
                <a:gd name="T12" fmla="*/ 68 w 207"/>
                <a:gd name="T13" fmla="*/ 138 h 296"/>
                <a:gd name="T14" fmla="*/ 168 w 207"/>
                <a:gd name="T15" fmla="*/ 138 h 296"/>
                <a:gd name="T16" fmla="*/ 168 w 207"/>
                <a:gd name="T17" fmla="*/ 90 h 296"/>
                <a:gd name="T18" fmla="*/ 84 w 207"/>
                <a:gd name="T19" fmla="*/ 90 h 296"/>
                <a:gd name="T20" fmla="*/ 159 w 207"/>
                <a:gd name="T21" fmla="*/ 48 h 296"/>
                <a:gd name="T22" fmla="*/ 190 w 207"/>
                <a:gd name="T23" fmla="*/ 53 h 296"/>
                <a:gd name="T24" fmla="*/ 207 w 207"/>
                <a:gd name="T25" fmla="*/ 9 h 296"/>
                <a:gd name="T26" fmla="*/ 159 w 207"/>
                <a:gd name="T27" fmla="*/ 0 h 296"/>
                <a:gd name="T28" fmla="*/ 30 w 207"/>
                <a:gd name="T29" fmla="*/ 90 h 296"/>
                <a:gd name="T30" fmla="*/ 0 w 207"/>
                <a:gd name="T31" fmla="*/ 90 h 296"/>
                <a:gd name="T32" fmla="*/ 0 w 207"/>
                <a:gd name="T33" fmla="*/ 138 h 296"/>
                <a:gd name="T34" fmla="*/ 20 w 207"/>
                <a:gd name="T35" fmla="*/ 138 h 296"/>
                <a:gd name="T36" fmla="*/ 20 w 207"/>
                <a:gd name="T37" fmla="*/ 148 h 296"/>
                <a:gd name="T38" fmla="*/ 20 w 207"/>
                <a:gd name="T39" fmla="*/ 157 h 296"/>
                <a:gd name="T40" fmla="*/ 0 w 207"/>
                <a:gd name="T41" fmla="*/ 157 h 296"/>
                <a:gd name="T42" fmla="*/ 0 w 207"/>
                <a:gd name="T43" fmla="*/ 205 h 296"/>
                <a:gd name="T44" fmla="*/ 30 w 207"/>
                <a:gd name="T45" fmla="*/ 205 h 296"/>
                <a:gd name="T46" fmla="*/ 159 w 207"/>
                <a:gd name="T47" fmla="*/ 296 h 296"/>
                <a:gd name="T48" fmla="*/ 207 w 207"/>
                <a:gd name="T49" fmla="*/ 286 h 296"/>
                <a:gd name="T50" fmla="*/ 189 w 207"/>
                <a:gd name="T51" fmla="*/ 242 h 296"/>
                <a:gd name="T52" fmla="*/ 159 w 207"/>
                <a:gd name="T53" fmla="*/ 24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7" h="296">
                  <a:moveTo>
                    <a:pt x="159" y="248"/>
                  </a:moveTo>
                  <a:cubicBezTo>
                    <a:pt x="128" y="248"/>
                    <a:pt x="101" y="231"/>
                    <a:pt x="84" y="205"/>
                  </a:cubicBezTo>
                  <a:cubicBezTo>
                    <a:pt x="168" y="205"/>
                    <a:pt x="168" y="205"/>
                    <a:pt x="168" y="205"/>
                  </a:cubicBezTo>
                  <a:cubicBezTo>
                    <a:pt x="168" y="157"/>
                    <a:pt x="168" y="157"/>
                    <a:pt x="168" y="157"/>
                  </a:cubicBezTo>
                  <a:cubicBezTo>
                    <a:pt x="68" y="157"/>
                    <a:pt x="68" y="157"/>
                    <a:pt x="68" y="157"/>
                  </a:cubicBezTo>
                  <a:cubicBezTo>
                    <a:pt x="68" y="154"/>
                    <a:pt x="68" y="151"/>
                    <a:pt x="68" y="148"/>
                  </a:cubicBezTo>
                  <a:cubicBezTo>
                    <a:pt x="68" y="145"/>
                    <a:pt x="68" y="141"/>
                    <a:pt x="68" y="138"/>
                  </a:cubicBezTo>
                  <a:cubicBezTo>
                    <a:pt x="168" y="138"/>
                    <a:pt x="168" y="138"/>
                    <a:pt x="168" y="138"/>
                  </a:cubicBezTo>
                  <a:cubicBezTo>
                    <a:pt x="168" y="90"/>
                    <a:pt x="168" y="90"/>
                    <a:pt x="168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101" y="65"/>
                    <a:pt x="128" y="48"/>
                    <a:pt x="159" y="48"/>
                  </a:cubicBezTo>
                  <a:cubicBezTo>
                    <a:pt x="170" y="48"/>
                    <a:pt x="180" y="50"/>
                    <a:pt x="190" y="53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192" y="3"/>
                    <a:pt x="176" y="0"/>
                    <a:pt x="159" y="0"/>
                  </a:cubicBezTo>
                  <a:cubicBezTo>
                    <a:pt x="101" y="0"/>
                    <a:pt x="52" y="37"/>
                    <a:pt x="3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0" y="141"/>
                    <a:pt x="20" y="145"/>
                    <a:pt x="20" y="148"/>
                  </a:cubicBezTo>
                  <a:cubicBezTo>
                    <a:pt x="20" y="151"/>
                    <a:pt x="20" y="154"/>
                    <a:pt x="20" y="15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0" y="205"/>
                    <a:pt x="30" y="205"/>
                    <a:pt x="30" y="205"/>
                  </a:cubicBezTo>
                  <a:cubicBezTo>
                    <a:pt x="52" y="258"/>
                    <a:pt x="101" y="296"/>
                    <a:pt x="159" y="296"/>
                  </a:cubicBezTo>
                  <a:cubicBezTo>
                    <a:pt x="176" y="296"/>
                    <a:pt x="191" y="293"/>
                    <a:pt x="207" y="286"/>
                  </a:cubicBezTo>
                  <a:cubicBezTo>
                    <a:pt x="189" y="242"/>
                    <a:pt x="189" y="242"/>
                    <a:pt x="189" y="242"/>
                  </a:cubicBezTo>
                  <a:cubicBezTo>
                    <a:pt x="179" y="246"/>
                    <a:pt x="170" y="248"/>
                    <a:pt x="159" y="2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7" name="Freeform 35"/>
            <p:cNvSpPr>
              <a:spLocks/>
            </p:cNvSpPr>
            <p:nvPr/>
          </p:nvSpPr>
          <p:spPr bwMode="auto">
            <a:xfrm>
              <a:off x="-3636963" y="1684338"/>
              <a:ext cx="3025775" cy="1938338"/>
            </a:xfrm>
            <a:custGeom>
              <a:avLst/>
              <a:gdLst>
                <a:gd name="T0" fmla="*/ 0 w 1906"/>
                <a:gd name="T1" fmla="*/ 113 h 1221"/>
                <a:gd name="T2" fmla="*/ 1792 w 1906"/>
                <a:gd name="T3" fmla="*/ 113 h 1221"/>
                <a:gd name="T4" fmla="*/ 1792 w 1906"/>
                <a:gd name="T5" fmla="*/ 1221 h 1221"/>
                <a:gd name="T6" fmla="*/ 1906 w 1906"/>
                <a:gd name="T7" fmla="*/ 1221 h 1221"/>
                <a:gd name="T8" fmla="*/ 1906 w 1906"/>
                <a:gd name="T9" fmla="*/ 0 h 1221"/>
                <a:gd name="T10" fmla="*/ 0 w 1906"/>
                <a:gd name="T11" fmla="*/ 0 h 1221"/>
                <a:gd name="T12" fmla="*/ 0 w 1906"/>
                <a:gd name="T13" fmla="*/ 113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6" h="1221">
                  <a:moveTo>
                    <a:pt x="0" y="113"/>
                  </a:moveTo>
                  <a:lnTo>
                    <a:pt x="1792" y="113"/>
                  </a:lnTo>
                  <a:lnTo>
                    <a:pt x="1792" y="1221"/>
                  </a:lnTo>
                  <a:lnTo>
                    <a:pt x="1906" y="1221"/>
                  </a:lnTo>
                  <a:lnTo>
                    <a:pt x="1906" y="0"/>
                  </a:lnTo>
                  <a:lnTo>
                    <a:pt x="0" y="0"/>
                  </a:lnTo>
                  <a:lnTo>
                    <a:pt x="0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8" name="Freeform 36"/>
            <p:cNvSpPr>
              <a:spLocks/>
            </p:cNvSpPr>
            <p:nvPr/>
          </p:nvSpPr>
          <p:spPr bwMode="auto">
            <a:xfrm>
              <a:off x="-3298825" y="1349375"/>
              <a:ext cx="3022600" cy="1938338"/>
            </a:xfrm>
            <a:custGeom>
              <a:avLst/>
              <a:gdLst>
                <a:gd name="T0" fmla="*/ 0 w 1904"/>
                <a:gd name="T1" fmla="*/ 0 h 1221"/>
                <a:gd name="T2" fmla="*/ 0 w 1904"/>
                <a:gd name="T3" fmla="*/ 113 h 1221"/>
                <a:gd name="T4" fmla="*/ 1790 w 1904"/>
                <a:gd name="T5" fmla="*/ 113 h 1221"/>
                <a:gd name="T6" fmla="*/ 1790 w 1904"/>
                <a:gd name="T7" fmla="*/ 1221 h 1221"/>
                <a:gd name="T8" fmla="*/ 1904 w 1904"/>
                <a:gd name="T9" fmla="*/ 1221 h 1221"/>
                <a:gd name="T10" fmla="*/ 1904 w 1904"/>
                <a:gd name="T11" fmla="*/ 0 h 1221"/>
                <a:gd name="T12" fmla="*/ 0 w 1904"/>
                <a:gd name="T13" fmla="*/ 0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4" h="1221">
                  <a:moveTo>
                    <a:pt x="0" y="0"/>
                  </a:moveTo>
                  <a:lnTo>
                    <a:pt x="0" y="113"/>
                  </a:lnTo>
                  <a:lnTo>
                    <a:pt x="1790" y="113"/>
                  </a:lnTo>
                  <a:lnTo>
                    <a:pt x="1790" y="1221"/>
                  </a:lnTo>
                  <a:lnTo>
                    <a:pt x="1904" y="1221"/>
                  </a:lnTo>
                  <a:lnTo>
                    <a:pt x="190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59" name="Group 265"/>
          <p:cNvGrpSpPr/>
          <p:nvPr/>
        </p:nvGrpSpPr>
        <p:grpSpPr>
          <a:xfrm>
            <a:off x="7793987" y="1772816"/>
            <a:ext cx="1163512" cy="1160838"/>
            <a:chOff x="-4143375" y="1057275"/>
            <a:chExt cx="4143375" cy="4133851"/>
          </a:xfrm>
          <a:solidFill>
            <a:schemeClr val="accent4"/>
          </a:solidFill>
        </p:grpSpPr>
        <p:sp>
          <p:nvSpPr>
            <p:cNvPr id="60" name="Freeform 34"/>
            <p:cNvSpPr>
              <a:spLocks/>
            </p:cNvSpPr>
            <p:nvPr/>
          </p:nvSpPr>
          <p:spPr bwMode="auto">
            <a:xfrm>
              <a:off x="-2546350" y="2235200"/>
              <a:ext cx="738188" cy="739775"/>
            </a:xfrm>
            <a:custGeom>
              <a:avLst/>
              <a:gdLst>
                <a:gd name="T0" fmla="*/ 465 w 465"/>
                <a:gd name="T1" fmla="*/ 175 h 466"/>
                <a:gd name="T2" fmla="*/ 289 w 465"/>
                <a:gd name="T3" fmla="*/ 175 h 466"/>
                <a:gd name="T4" fmla="*/ 289 w 465"/>
                <a:gd name="T5" fmla="*/ 0 h 466"/>
                <a:gd name="T6" fmla="*/ 176 w 465"/>
                <a:gd name="T7" fmla="*/ 0 h 466"/>
                <a:gd name="T8" fmla="*/ 176 w 465"/>
                <a:gd name="T9" fmla="*/ 175 h 466"/>
                <a:gd name="T10" fmla="*/ 0 w 465"/>
                <a:gd name="T11" fmla="*/ 175 h 466"/>
                <a:gd name="T12" fmla="*/ 0 w 465"/>
                <a:gd name="T13" fmla="*/ 289 h 466"/>
                <a:gd name="T14" fmla="*/ 176 w 465"/>
                <a:gd name="T15" fmla="*/ 289 h 466"/>
                <a:gd name="T16" fmla="*/ 176 w 465"/>
                <a:gd name="T17" fmla="*/ 466 h 466"/>
                <a:gd name="T18" fmla="*/ 289 w 465"/>
                <a:gd name="T19" fmla="*/ 466 h 466"/>
                <a:gd name="T20" fmla="*/ 289 w 465"/>
                <a:gd name="T21" fmla="*/ 289 h 466"/>
                <a:gd name="T22" fmla="*/ 465 w 465"/>
                <a:gd name="T23" fmla="*/ 289 h 466"/>
                <a:gd name="T24" fmla="*/ 465 w 465"/>
                <a:gd name="T25" fmla="*/ 17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5" h="466">
                  <a:moveTo>
                    <a:pt x="465" y="175"/>
                  </a:moveTo>
                  <a:lnTo>
                    <a:pt x="289" y="175"/>
                  </a:lnTo>
                  <a:lnTo>
                    <a:pt x="289" y="0"/>
                  </a:lnTo>
                  <a:lnTo>
                    <a:pt x="176" y="0"/>
                  </a:lnTo>
                  <a:lnTo>
                    <a:pt x="176" y="175"/>
                  </a:lnTo>
                  <a:lnTo>
                    <a:pt x="0" y="175"/>
                  </a:lnTo>
                  <a:lnTo>
                    <a:pt x="0" y="289"/>
                  </a:lnTo>
                  <a:lnTo>
                    <a:pt x="176" y="289"/>
                  </a:lnTo>
                  <a:lnTo>
                    <a:pt x="176" y="466"/>
                  </a:lnTo>
                  <a:lnTo>
                    <a:pt x="289" y="466"/>
                  </a:lnTo>
                  <a:lnTo>
                    <a:pt x="289" y="289"/>
                  </a:lnTo>
                  <a:lnTo>
                    <a:pt x="465" y="289"/>
                  </a:lnTo>
                  <a:lnTo>
                    <a:pt x="465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1" name="Freeform 35"/>
            <p:cNvSpPr>
              <a:spLocks/>
            </p:cNvSpPr>
            <p:nvPr/>
          </p:nvSpPr>
          <p:spPr bwMode="auto">
            <a:xfrm>
              <a:off x="-4143375" y="1941513"/>
              <a:ext cx="3248025" cy="3249613"/>
            </a:xfrm>
            <a:custGeom>
              <a:avLst/>
              <a:gdLst>
                <a:gd name="T0" fmla="*/ 1932 w 2046"/>
                <a:gd name="T1" fmla="*/ 1933 h 2047"/>
                <a:gd name="T2" fmla="*/ 113 w 2046"/>
                <a:gd name="T3" fmla="*/ 1933 h 2047"/>
                <a:gd name="T4" fmla="*/ 113 w 2046"/>
                <a:gd name="T5" fmla="*/ 114 h 2047"/>
                <a:gd name="T6" fmla="*/ 367 w 2046"/>
                <a:gd name="T7" fmla="*/ 114 h 2047"/>
                <a:gd name="T8" fmla="*/ 367 w 2046"/>
                <a:gd name="T9" fmla="*/ 0 h 2047"/>
                <a:gd name="T10" fmla="*/ 0 w 2046"/>
                <a:gd name="T11" fmla="*/ 0 h 2047"/>
                <a:gd name="T12" fmla="*/ 0 w 2046"/>
                <a:gd name="T13" fmla="*/ 2047 h 2047"/>
                <a:gd name="T14" fmla="*/ 2046 w 2046"/>
                <a:gd name="T15" fmla="*/ 2047 h 2047"/>
                <a:gd name="T16" fmla="*/ 2046 w 2046"/>
                <a:gd name="T17" fmla="*/ 1727 h 2047"/>
                <a:gd name="T18" fmla="*/ 1932 w 2046"/>
                <a:gd name="T19" fmla="*/ 1727 h 2047"/>
                <a:gd name="T20" fmla="*/ 1932 w 2046"/>
                <a:gd name="T21" fmla="*/ 193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6" h="2047">
                  <a:moveTo>
                    <a:pt x="1932" y="1933"/>
                  </a:moveTo>
                  <a:lnTo>
                    <a:pt x="113" y="1933"/>
                  </a:lnTo>
                  <a:lnTo>
                    <a:pt x="113" y="114"/>
                  </a:lnTo>
                  <a:lnTo>
                    <a:pt x="367" y="114"/>
                  </a:lnTo>
                  <a:lnTo>
                    <a:pt x="367" y="0"/>
                  </a:lnTo>
                  <a:lnTo>
                    <a:pt x="0" y="0"/>
                  </a:lnTo>
                  <a:lnTo>
                    <a:pt x="0" y="2047"/>
                  </a:lnTo>
                  <a:lnTo>
                    <a:pt x="2046" y="2047"/>
                  </a:lnTo>
                  <a:lnTo>
                    <a:pt x="2046" y="1727"/>
                  </a:lnTo>
                  <a:lnTo>
                    <a:pt x="1932" y="1727"/>
                  </a:lnTo>
                  <a:lnTo>
                    <a:pt x="1932" y="19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2" name="Freeform 36"/>
            <p:cNvSpPr>
              <a:spLocks noEditPoints="1"/>
            </p:cNvSpPr>
            <p:nvPr/>
          </p:nvSpPr>
          <p:spPr bwMode="auto">
            <a:xfrm>
              <a:off x="-3219450" y="1057275"/>
              <a:ext cx="3219450" cy="3279775"/>
            </a:xfrm>
            <a:custGeom>
              <a:avLst/>
              <a:gdLst>
                <a:gd name="T0" fmla="*/ 737 w 856"/>
                <a:gd name="T1" fmla="*/ 634 h 872"/>
                <a:gd name="T2" fmla="*/ 683 w 856"/>
                <a:gd name="T3" fmla="*/ 634 h 872"/>
                <a:gd name="T4" fmla="*/ 707 w 856"/>
                <a:gd name="T5" fmla="*/ 550 h 872"/>
                <a:gd name="T6" fmla="*/ 551 w 856"/>
                <a:gd name="T7" fmla="*/ 394 h 872"/>
                <a:gd name="T8" fmla="*/ 493 w 856"/>
                <a:gd name="T9" fmla="*/ 405 h 872"/>
                <a:gd name="T10" fmla="*/ 493 w 856"/>
                <a:gd name="T11" fmla="*/ 218 h 872"/>
                <a:gd name="T12" fmla="*/ 555 w 856"/>
                <a:gd name="T13" fmla="*/ 218 h 872"/>
                <a:gd name="T14" fmla="*/ 555 w 856"/>
                <a:gd name="T15" fmla="*/ 170 h 872"/>
                <a:gd name="T16" fmla="*/ 493 w 856"/>
                <a:gd name="T17" fmla="*/ 170 h 872"/>
                <a:gd name="T18" fmla="*/ 493 w 856"/>
                <a:gd name="T19" fmla="*/ 0 h 872"/>
                <a:gd name="T20" fmla="*/ 61 w 856"/>
                <a:gd name="T21" fmla="*/ 0 h 872"/>
                <a:gd name="T22" fmla="*/ 61 w 856"/>
                <a:gd name="T23" fmla="*/ 170 h 872"/>
                <a:gd name="T24" fmla="*/ 0 w 856"/>
                <a:gd name="T25" fmla="*/ 170 h 872"/>
                <a:gd name="T26" fmla="*/ 0 w 856"/>
                <a:gd name="T27" fmla="*/ 218 h 872"/>
                <a:gd name="T28" fmla="*/ 61 w 856"/>
                <a:gd name="T29" fmla="*/ 218 h 872"/>
                <a:gd name="T30" fmla="*/ 61 w 856"/>
                <a:gd name="T31" fmla="*/ 871 h 872"/>
                <a:gd name="T32" fmla="*/ 443 w 856"/>
                <a:gd name="T33" fmla="*/ 871 h 872"/>
                <a:gd name="T34" fmla="*/ 453 w 856"/>
                <a:gd name="T35" fmla="*/ 872 h 872"/>
                <a:gd name="T36" fmla="*/ 737 w 856"/>
                <a:gd name="T37" fmla="*/ 872 h 872"/>
                <a:gd name="T38" fmla="*/ 856 w 856"/>
                <a:gd name="T39" fmla="*/ 753 h 872"/>
                <a:gd name="T40" fmla="*/ 737 w 856"/>
                <a:gd name="T41" fmla="*/ 634 h 872"/>
                <a:gd name="T42" fmla="*/ 453 w 856"/>
                <a:gd name="T43" fmla="*/ 824 h 872"/>
                <a:gd name="T44" fmla="*/ 382 w 856"/>
                <a:gd name="T45" fmla="*/ 753 h 872"/>
                <a:gd name="T46" fmla="*/ 453 w 856"/>
                <a:gd name="T47" fmla="*/ 682 h 872"/>
                <a:gd name="T48" fmla="*/ 571 w 856"/>
                <a:gd name="T49" fmla="*/ 682 h 872"/>
                <a:gd name="T50" fmla="*/ 571 w 856"/>
                <a:gd name="T51" fmla="*/ 824 h 872"/>
                <a:gd name="T52" fmla="*/ 453 w 856"/>
                <a:gd name="T53" fmla="*/ 824 h 872"/>
                <a:gd name="T54" fmla="*/ 501 w 856"/>
                <a:gd name="T55" fmla="*/ 634 h 872"/>
                <a:gd name="T56" fmla="*/ 642 w 856"/>
                <a:gd name="T57" fmla="*/ 493 h 872"/>
                <a:gd name="T58" fmla="*/ 659 w 856"/>
                <a:gd name="T59" fmla="*/ 550 h 872"/>
                <a:gd name="T60" fmla="*/ 619 w 856"/>
                <a:gd name="T61" fmla="*/ 634 h 872"/>
                <a:gd name="T62" fmla="*/ 501 w 856"/>
                <a:gd name="T63" fmla="*/ 634 h 872"/>
                <a:gd name="T64" fmla="*/ 608 w 856"/>
                <a:gd name="T65" fmla="*/ 459 h 872"/>
                <a:gd name="T66" fmla="*/ 460 w 856"/>
                <a:gd name="T67" fmla="*/ 608 h 872"/>
                <a:gd name="T68" fmla="*/ 443 w 856"/>
                <a:gd name="T69" fmla="*/ 550 h 872"/>
                <a:gd name="T70" fmla="*/ 551 w 856"/>
                <a:gd name="T71" fmla="*/ 442 h 872"/>
                <a:gd name="T72" fmla="*/ 608 w 856"/>
                <a:gd name="T73" fmla="*/ 459 h 872"/>
                <a:gd name="T74" fmla="*/ 109 w 856"/>
                <a:gd name="T75" fmla="*/ 48 h 872"/>
                <a:gd name="T76" fmla="*/ 445 w 856"/>
                <a:gd name="T77" fmla="*/ 48 h 872"/>
                <a:gd name="T78" fmla="*/ 445 w 856"/>
                <a:gd name="T79" fmla="*/ 170 h 872"/>
                <a:gd name="T80" fmla="*/ 109 w 856"/>
                <a:gd name="T81" fmla="*/ 170 h 872"/>
                <a:gd name="T82" fmla="*/ 109 w 856"/>
                <a:gd name="T83" fmla="*/ 48 h 872"/>
                <a:gd name="T84" fmla="*/ 109 w 856"/>
                <a:gd name="T85" fmla="*/ 218 h 872"/>
                <a:gd name="T86" fmla="*/ 445 w 856"/>
                <a:gd name="T87" fmla="*/ 218 h 872"/>
                <a:gd name="T88" fmla="*/ 445 w 856"/>
                <a:gd name="T89" fmla="*/ 436 h 872"/>
                <a:gd name="T90" fmla="*/ 395 w 856"/>
                <a:gd name="T91" fmla="*/ 550 h 872"/>
                <a:gd name="T92" fmla="*/ 422 w 856"/>
                <a:gd name="T93" fmla="*/ 638 h 872"/>
                <a:gd name="T94" fmla="*/ 334 w 856"/>
                <a:gd name="T95" fmla="*/ 753 h 872"/>
                <a:gd name="T96" fmla="*/ 357 w 856"/>
                <a:gd name="T97" fmla="*/ 823 h 872"/>
                <a:gd name="T98" fmla="*/ 109 w 856"/>
                <a:gd name="T99" fmla="*/ 823 h 872"/>
                <a:gd name="T100" fmla="*/ 109 w 856"/>
                <a:gd name="T101" fmla="*/ 218 h 872"/>
                <a:gd name="T102" fmla="*/ 737 w 856"/>
                <a:gd name="T103" fmla="*/ 824 h 872"/>
                <a:gd name="T104" fmla="*/ 619 w 856"/>
                <a:gd name="T105" fmla="*/ 824 h 872"/>
                <a:gd name="T106" fmla="*/ 619 w 856"/>
                <a:gd name="T107" fmla="*/ 682 h 872"/>
                <a:gd name="T108" fmla="*/ 737 w 856"/>
                <a:gd name="T109" fmla="*/ 682 h 872"/>
                <a:gd name="T110" fmla="*/ 808 w 856"/>
                <a:gd name="T111" fmla="*/ 753 h 872"/>
                <a:gd name="T112" fmla="*/ 737 w 856"/>
                <a:gd name="T113" fmla="*/ 824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6" h="872">
                  <a:moveTo>
                    <a:pt x="737" y="634"/>
                  </a:moveTo>
                  <a:cubicBezTo>
                    <a:pt x="683" y="634"/>
                    <a:pt x="683" y="634"/>
                    <a:pt x="683" y="634"/>
                  </a:cubicBezTo>
                  <a:cubicBezTo>
                    <a:pt x="698" y="610"/>
                    <a:pt x="707" y="581"/>
                    <a:pt x="707" y="550"/>
                  </a:cubicBezTo>
                  <a:cubicBezTo>
                    <a:pt x="707" y="464"/>
                    <a:pt x="637" y="394"/>
                    <a:pt x="551" y="394"/>
                  </a:cubicBezTo>
                  <a:cubicBezTo>
                    <a:pt x="531" y="394"/>
                    <a:pt x="511" y="398"/>
                    <a:pt x="493" y="405"/>
                  </a:cubicBezTo>
                  <a:cubicBezTo>
                    <a:pt x="493" y="218"/>
                    <a:pt x="493" y="218"/>
                    <a:pt x="493" y="218"/>
                  </a:cubicBezTo>
                  <a:cubicBezTo>
                    <a:pt x="555" y="218"/>
                    <a:pt x="555" y="218"/>
                    <a:pt x="555" y="218"/>
                  </a:cubicBezTo>
                  <a:cubicBezTo>
                    <a:pt x="555" y="170"/>
                    <a:pt x="555" y="170"/>
                    <a:pt x="555" y="170"/>
                  </a:cubicBezTo>
                  <a:cubicBezTo>
                    <a:pt x="493" y="170"/>
                    <a:pt x="493" y="170"/>
                    <a:pt x="493" y="170"/>
                  </a:cubicBezTo>
                  <a:cubicBezTo>
                    <a:pt x="493" y="0"/>
                    <a:pt x="493" y="0"/>
                    <a:pt x="493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0"/>
                    <a:pt x="61" y="170"/>
                    <a:pt x="61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871"/>
                    <a:pt x="61" y="871"/>
                    <a:pt x="61" y="871"/>
                  </a:cubicBezTo>
                  <a:cubicBezTo>
                    <a:pt x="443" y="871"/>
                    <a:pt x="443" y="871"/>
                    <a:pt x="443" y="871"/>
                  </a:cubicBezTo>
                  <a:cubicBezTo>
                    <a:pt x="446" y="871"/>
                    <a:pt x="449" y="872"/>
                    <a:pt x="453" y="872"/>
                  </a:cubicBezTo>
                  <a:cubicBezTo>
                    <a:pt x="737" y="872"/>
                    <a:pt x="737" y="872"/>
                    <a:pt x="737" y="872"/>
                  </a:cubicBezTo>
                  <a:cubicBezTo>
                    <a:pt x="803" y="872"/>
                    <a:pt x="856" y="818"/>
                    <a:pt x="856" y="753"/>
                  </a:cubicBezTo>
                  <a:cubicBezTo>
                    <a:pt x="856" y="687"/>
                    <a:pt x="803" y="634"/>
                    <a:pt x="737" y="634"/>
                  </a:cubicBezTo>
                  <a:close/>
                  <a:moveTo>
                    <a:pt x="453" y="824"/>
                  </a:moveTo>
                  <a:cubicBezTo>
                    <a:pt x="414" y="824"/>
                    <a:pt x="382" y="792"/>
                    <a:pt x="382" y="753"/>
                  </a:cubicBezTo>
                  <a:cubicBezTo>
                    <a:pt x="382" y="714"/>
                    <a:pt x="414" y="682"/>
                    <a:pt x="453" y="682"/>
                  </a:cubicBezTo>
                  <a:cubicBezTo>
                    <a:pt x="571" y="682"/>
                    <a:pt x="571" y="682"/>
                    <a:pt x="571" y="682"/>
                  </a:cubicBezTo>
                  <a:cubicBezTo>
                    <a:pt x="571" y="824"/>
                    <a:pt x="571" y="824"/>
                    <a:pt x="571" y="824"/>
                  </a:cubicBezTo>
                  <a:lnTo>
                    <a:pt x="453" y="824"/>
                  </a:lnTo>
                  <a:close/>
                  <a:moveTo>
                    <a:pt x="501" y="634"/>
                  </a:moveTo>
                  <a:cubicBezTo>
                    <a:pt x="642" y="493"/>
                    <a:pt x="642" y="493"/>
                    <a:pt x="642" y="493"/>
                  </a:cubicBezTo>
                  <a:cubicBezTo>
                    <a:pt x="653" y="509"/>
                    <a:pt x="659" y="529"/>
                    <a:pt x="659" y="550"/>
                  </a:cubicBezTo>
                  <a:cubicBezTo>
                    <a:pt x="659" y="584"/>
                    <a:pt x="643" y="614"/>
                    <a:pt x="619" y="634"/>
                  </a:cubicBezTo>
                  <a:lnTo>
                    <a:pt x="501" y="634"/>
                  </a:lnTo>
                  <a:close/>
                  <a:moveTo>
                    <a:pt x="608" y="459"/>
                  </a:moveTo>
                  <a:cubicBezTo>
                    <a:pt x="460" y="608"/>
                    <a:pt x="460" y="608"/>
                    <a:pt x="460" y="608"/>
                  </a:cubicBezTo>
                  <a:cubicBezTo>
                    <a:pt x="449" y="591"/>
                    <a:pt x="443" y="571"/>
                    <a:pt x="443" y="550"/>
                  </a:cubicBezTo>
                  <a:cubicBezTo>
                    <a:pt x="443" y="491"/>
                    <a:pt x="492" y="442"/>
                    <a:pt x="551" y="442"/>
                  </a:cubicBezTo>
                  <a:cubicBezTo>
                    <a:pt x="572" y="442"/>
                    <a:pt x="592" y="448"/>
                    <a:pt x="608" y="459"/>
                  </a:cubicBezTo>
                  <a:close/>
                  <a:moveTo>
                    <a:pt x="109" y="48"/>
                  </a:moveTo>
                  <a:cubicBezTo>
                    <a:pt x="445" y="48"/>
                    <a:pt x="445" y="48"/>
                    <a:pt x="445" y="48"/>
                  </a:cubicBezTo>
                  <a:cubicBezTo>
                    <a:pt x="445" y="170"/>
                    <a:pt x="445" y="170"/>
                    <a:pt x="445" y="170"/>
                  </a:cubicBezTo>
                  <a:cubicBezTo>
                    <a:pt x="109" y="170"/>
                    <a:pt x="109" y="170"/>
                    <a:pt x="109" y="170"/>
                  </a:cubicBezTo>
                  <a:lnTo>
                    <a:pt x="109" y="48"/>
                  </a:lnTo>
                  <a:close/>
                  <a:moveTo>
                    <a:pt x="109" y="218"/>
                  </a:moveTo>
                  <a:cubicBezTo>
                    <a:pt x="445" y="218"/>
                    <a:pt x="445" y="218"/>
                    <a:pt x="445" y="218"/>
                  </a:cubicBezTo>
                  <a:cubicBezTo>
                    <a:pt x="445" y="436"/>
                    <a:pt x="445" y="436"/>
                    <a:pt x="445" y="436"/>
                  </a:cubicBezTo>
                  <a:cubicBezTo>
                    <a:pt x="414" y="464"/>
                    <a:pt x="395" y="505"/>
                    <a:pt x="395" y="550"/>
                  </a:cubicBezTo>
                  <a:cubicBezTo>
                    <a:pt x="395" y="583"/>
                    <a:pt x="405" y="613"/>
                    <a:pt x="422" y="638"/>
                  </a:cubicBezTo>
                  <a:cubicBezTo>
                    <a:pt x="371" y="651"/>
                    <a:pt x="334" y="698"/>
                    <a:pt x="334" y="753"/>
                  </a:cubicBezTo>
                  <a:cubicBezTo>
                    <a:pt x="334" y="779"/>
                    <a:pt x="343" y="803"/>
                    <a:pt x="357" y="823"/>
                  </a:cubicBezTo>
                  <a:cubicBezTo>
                    <a:pt x="109" y="823"/>
                    <a:pt x="109" y="823"/>
                    <a:pt x="109" y="823"/>
                  </a:cubicBezTo>
                  <a:lnTo>
                    <a:pt x="109" y="218"/>
                  </a:lnTo>
                  <a:close/>
                  <a:moveTo>
                    <a:pt x="737" y="824"/>
                  </a:moveTo>
                  <a:cubicBezTo>
                    <a:pt x="619" y="824"/>
                    <a:pt x="619" y="824"/>
                    <a:pt x="619" y="824"/>
                  </a:cubicBezTo>
                  <a:cubicBezTo>
                    <a:pt x="619" y="682"/>
                    <a:pt x="619" y="682"/>
                    <a:pt x="619" y="682"/>
                  </a:cubicBezTo>
                  <a:cubicBezTo>
                    <a:pt x="737" y="682"/>
                    <a:pt x="737" y="682"/>
                    <a:pt x="737" y="682"/>
                  </a:cubicBezTo>
                  <a:cubicBezTo>
                    <a:pt x="776" y="682"/>
                    <a:pt x="808" y="714"/>
                    <a:pt x="808" y="753"/>
                  </a:cubicBezTo>
                  <a:cubicBezTo>
                    <a:pt x="808" y="792"/>
                    <a:pt x="776" y="824"/>
                    <a:pt x="737" y="8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63" name="AutoShape 26"/>
          <p:cNvSpPr>
            <a:spLocks/>
          </p:cNvSpPr>
          <p:nvPr/>
        </p:nvSpPr>
        <p:spPr bwMode="auto">
          <a:xfrm rot="5400000" flipV="1">
            <a:off x="8162045" y="2656943"/>
            <a:ext cx="296343" cy="1933573"/>
          </a:xfrm>
          <a:prstGeom prst="leftBrace">
            <a:avLst>
              <a:gd name="adj1" fmla="val 44118"/>
              <a:gd name="adj2" fmla="val 4975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de-DE" sz="1200" b="1" dirty="0">
              <a:solidFill>
                <a:srgbClr val="111111"/>
              </a:solidFill>
              <a:cs typeface="Arial"/>
              <a:sym typeface="Arial"/>
            </a:endParaRPr>
          </a:p>
        </p:txBody>
      </p:sp>
      <p:sp>
        <p:nvSpPr>
          <p:cNvPr id="64" name="AutoShape 26"/>
          <p:cNvSpPr>
            <a:spLocks/>
          </p:cNvSpPr>
          <p:nvPr/>
        </p:nvSpPr>
        <p:spPr bwMode="auto">
          <a:xfrm rot="5400000" flipV="1">
            <a:off x="3711327" y="2656943"/>
            <a:ext cx="296344" cy="1933573"/>
          </a:xfrm>
          <a:prstGeom prst="leftBrace">
            <a:avLst>
              <a:gd name="adj1" fmla="val 44118"/>
              <a:gd name="adj2" fmla="val 4975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de-DE" sz="1200" b="1" dirty="0">
              <a:solidFill>
                <a:srgbClr val="111111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5830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4780" name="Rectangle 1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4015951"/>
              </p:ext>
            </p:ext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28" name="think-cell Folie" r:id="rId11" imgW="0" imgH="0" progId="TCLayout.ActiveDocument.1">
                  <p:embed/>
                </p:oleObj>
              </mc:Choice>
              <mc:Fallback>
                <p:oleObj name="think-cell Folie" r:id="rId11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hteck 35" hidden="1"/>
          <p:cNvSpPr/>
          <p:nvPr>
            <p:custDataLst>
              <p:tags r:id="rId3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900" dirty="0">
              <a:solidFill>
                <a:prstClr val="white"/>
              </a:solidFill>
              <a:sym typeface="+mn-lt"/>
            </a:endParaRPr>
          </a:p>
        </p:txBody>
      </p:sp>
      <p:graphicFrame>
        <p:nvGraphicFramePr>
          <p:cNvPr id="94" name="Tabel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34339"/>
              </p:ext>
            </p:extLst>
          </p:nvPr>
        </p:nvGraphicFramePr>
        <p:xfrm>
          <a:off x="384693" y="1448657"/>
          <a:ext cx="11338561" cy="421446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96828"/>
                <a:gridCol w="1435004"/>
                <a:gridCol w="5606729"/>
              </a:tblGrid>
              <a:tr h="378088">
                <a:tc>
                  <a:txBody>
                    <a:bodyPr/>
                    <a:lstStyle/>
                    <a:p>
                      <a:pPr algn="l" fontAlgn="ctr"/>
                      <a:endParaRPr lang="de-DE" sz="1000" b="1" i="0" u="none" strike="noStrike" dirty="0">
                        <a:solidFill>
                          <a:srgbClr val="158C00"/>
                        </a:solidFill>
                        <a:latin typeface="Arial" panose="020B0604020202020204" pitchFamily="34" charset="0"/>
                        <a:cs typeface="Arial"/>
                        <a:sym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smtClean="0">
                          <a:sym typeface="Arial" panose="020B0604020202020204" pitchFamily="34" charset="0"/>
                        </a:rPr>
                        <a:t>Umsatz *</a:t>
                      </a:r>
                      <a:br>
                        <a:rPr lang="de-DE" sz="1000" u="none" strike="noStrike" dirty="0" smtClean="0">
                          <a:sym typeface="Arial" panose="020B0604020202020204" pitchFamily="34" charset="0"/>
                        </a:rPr>
                      </a:br>
                      <a:r>
                        <a:rPr lang="de-DE" sz="1000" u="none" strike="noStrike" dirty="0" smtClean="0">
                          <a:sym typeface="Arial" panose="020B0604020202020204" pitchFamily="34" charset="0"/>
                        </a:rPr>
                        <a:t>in Mio. Euro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R>
                      <a:noFill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0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L04B  ANTI-TNF PRODUKTE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2.161,8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360000" marT="762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0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   N07A  PROD.G.MULTIPLE SKLEROSE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1.673,6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360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287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   L01G  MAB ANTINEOPLASTIKA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1.505,3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360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287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   L01H  PROTEINKIN.HEMM.A.NEOPL.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1.485,2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360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082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   A10C  HUMANINSULIN UND ANALOGA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1.310,0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360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287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B01F  DIREKTE FAKTOR XA HEMMER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1.306,9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360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287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   L04X  SONST.IMMUNSUPPRESSIVA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1.024,6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360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8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   N02A  BETAEUBUNGSMITTEL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1.020,8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360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8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   T02D  DIABETES-TESTS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930,6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360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287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J05C  VIRUSTATIKA GEGEN HIV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890,0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360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08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   SUMME TOP 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13.308,8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360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8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GESAMT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38.263,6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360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8" name="Titel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GKV-Arzneiausgaben </a:t>
            </a:r>
            <a:r>
              <a:rPr lang="de-DE" dirty="0" smtClean="0"/>
              <a:t>2017 – </a:t>
            </a:r>
            <a:r>
              <a:rPr lang="de-DE" dirty="0"/>
              <a:t>insgesamt moderater Anstieg </a:t>
            </a:r>
          </a:p>
        </p:txBody>
      </p:sp>
      <p:sp>
        <p:nvSpPr>
          <p:cNvPr id="69" name="ArtechOthers 1"/>
          <p:cNvSpPr txBox="1">
            <a:spLocks noChangeArrowheads="1"/>
          </p:cNvSpPr>
          <p:nvPr/>
        </p:nvSpPr>
        <p:spPr bwMode="auto">
          <a:xfrm>
            <a:off x="384693" y="5825673"/>
            <a:ext cx="11338561" cy="34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36000" rIns="90000" bIns="36000" anchor="b" anchorCtr="0">
            <a:spAutoFit/>
          </a:bodyPr>
          <a:lstStyle/>
          <a:p>
            <a:pPr defTabSz="87312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900" dirty="0">
                <a:solidFill>
                  <a:prstClr val="black"/>
                </a:solidFill>
                <a:ea typeface="ar"/>
                <a:cs typeface="Arial"/>
                <a:sym typeface="Arial" panose="020B0604020202020204" pitchFamily="34" charset="0"/>
              </a:rPr>
              <a:t>Quelle: </a:t>
            </a:r>
            <a:r>
              <a:rPr lang="de-DE" sz="900" dirty="0">
                <a:solidFill>
                  <a:prstClr val="black"/>
                </a:solidFill>
                <a:ea typeface="ＭＳ Ｐゴシック" charset="-128"/>
                <a:cs typeface="Arial"/>
                <a:sym typeface="Arial" panose="020B0604020202020204" pitchFamily="34" charset="0"/>
              </a:rPr>
              <a:t>IMS PharmaScope</a:t>
            </a:r>
            <a:r>
              <a:rPr lang="de-DE" sz="900" baseline="30000" dirty="0">
                <a:solidFill>
                  <a:prstClr val="black"/>
                </a:solidFill>
                <a:ea typeface="ＭＳ Ｐゴシック" charset="-128"/>
                <a:cs typeface="Arial"/>
                <a:sym typeface="Arial" panose="020B0604020202020204" pitchFamily="34" charset="0"/>
              </a:rPr>
              <a:t>®</a:t>
            </a:r>
            <a:r>
              <a:rPr lang="de-DE" sz="900" dirty="0">
                <a:solidFill>
                  <a:prstClr val="black"/>
                </a:solidFill>
                <a:ea typeface="ＭＳ Ｐゴシック" charset="-128"/>
                <a:cs typeface="Arial"/>
                <a:sym typeface="Arial" panose="020B0604020202020204" pitchFamily="34" charset="0"/>
              </a:rPr>
              <a:t> Polo, Absatz in Packungen, ohne Impfstoffe; *Umsatz in Euro zum Apothekenverkaufspreis (AVP) abzüglich der von Herstellern und Apotheken zu leistenden Zwangsrabatte, abzüglich gemeldete </a:t>
            </a:r>
            <a:r>
              <a:rPr lang="de-DE" sz="900" dirty="0">
                <a:solidFill>
                  <a:srgbClr val="111111"/>
                </a:solidFill>
                <a:ea typeface="ＭＳ Ｐゴシック" charset="-128"/>
                <a:cs typeface="Arial"/>
                <a:sym typeface="Arial" panose="020B0604020202020204" pitchFamily="34" charset="0"/>
              </a:rPr>
              <a:t>Rabatte aus Erstattungsbeträgen nach §130 SGB V;</a:t>
            </a:r>
            <a:r>
              <a:rPr lang="de-DE" sz="900" dirty="0">
                <a:solidFill>
                  <a:prstClr val="black"/>
                </a:solidFill>
                <a:ea typeface="ＭＳ Ｐゴシック" charset="-128"/>
                <a:cs typeface="Arial"/>
                <a:sym typeface="Arial" panose="020B0604020202020204" pitchFamily="34" charset="0"/>
              </a:rPr>
              <a:t> ohne Einsparungen aus Rabattverträgen; Absatz in Packungseinheiten; </a:t>
            </a:r>
            <a:r>
              <a:rPr lang="de-DE" sz="900" b="1" dirty="0">
                <a:solidFill>
                  <a:prstClr val="black"/>
                </a:solidFill>
                <a:ea typeface="ＭＳ Ｐゴシック" charset="-128"/>
                <a:cs typeface="Arial"/>
                <a:sym typeface="Arial" panose="020B0604020202020204" pitchFamily="34" charset="0"/>
              </a:rPr>
              <a:t>ohne Impfstoffe</a:t>
            </a:r>
            <a:endParaRPr lang="de-DE" sz="900" dirty="0">
              <a:solidFill>
                <a:srgbClr val="297DFD"/>
              </a:solidFill>
              <a:ea typeface="ar"/>
              <a:cs typeface="Arial"/>
              <a:sym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213568152"/>
              </p:ext>
            </p:extLst>
          </p:nvPr>
        </p:nvGraphicFramePr>
        <p:xfrm>
          <a:off x="6324600" y="1638299"/>
          <a:ext cx="5455821" cy="417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29" name="Chart" r:id="rId12" imgW="5455821" imgH="4175712" progId="MSGraph.Chart.8">
                  <p:embed followColorScheme="full"/>
                </p:oleObj>
              </mc:Choice>
              <mc:Fallback>
                <p:oleObj name="Chart" r:id="rId12" imgW="5455821" imgH="4175712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24600" y="1638299"/>
                        <a:ext cx="5455821" cy="4175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4770" name="Rechteck 1824769"/>
          <p:cNvSpPr/>
          <p:nvPr>
            <p:custDataLst>
              <p:tags r:id="rId5"/>
            </p:custDataLst>
          </p:nvPr>
        </p:nvSpPr>
        <p:spPr bwMode="auto">
          <a:xfrm>
            <a:off x="7877175" y="1595438"/>
            <a:ext cx="179388" cy="133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ts val="200"/>
              </a:spcBef>
              <a:spcAft>
                <a:spcPct val="0"/>
              </a:spcAft>
            </a:pPr>
            <a:endParaRPr lang="de-DE" sz="1400" dirty="0">
              <a:solidFill>
                <a:prstClr val="white"/>
              </a:solidFill>
            </a:endParaRPr>
          </a:p>
        </p:txBody>
      </p:sp>
      <p:sp>
        <p:nvSpPr>
          <p:cNvPr id="1824769" name="Rechteck 1824768"/>
          <p:cNvSpPr/>
          <p:nvPr>
            <p:custDataLst>
              <p:tags r:id="rId6"/>
            </p:custDataLst>
          </p:nvPr>
        </p:nvSpPr>
        <p:spPr bwMode="auto">
          <a:xfrm>
            <a:off x="6745288" y="1595438"/>
            <a:ext cx="179388" cy="133350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ts val="200"/>
              </a:spcBef>
              <a:spcAft>
                <a:spcPct val="0"/>
              </a:spcAft>
            </a:pPr>
            <a:endParaRPr lang="de-DE" sz="1400" dirty="0">
              <a:solidFill>
                <a:prstClr val="white"/>
              </a:solidFill>
            </a:endParaRPr>
          </a:p>
        </p:txBody>
      </p:sp>
      <p:sp>
        <p:nvSpPr>
          <p:cNvPr id="110" name="Rechteck 109"/>
          <p:cNvSpPr/>
          <p:nvPr>
            <p:custDataLst>
              <p:tags r:id="rId7"/>
            </p:custDataLst>
          </p:nvPr>
        </p:nvSpPr>
        <p:spPr bwMode="auto">
          <a:xfrm>
            <a:off x="8107363" y="1590675"/>
            <a:ext cx="755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599A0C-3EE3-4C7A-959F-E3E5E959AB9F}" type="datetime''''''''' ''+/-'''''' %'''' A''''b''''''''''sa''t''''''''''''z'">
              <a:rPr lang="de-DE" altLang="en-US" sz="10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 +/- % Absatz</a:t>
            </a:fld>
            <a:endParaRPr lang="de-DE" sz="1000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1824768" name="Rechteck 1824767"/>
          <p:cNvSpPr/>
          <p:nvPr>
            <p:custDataLst>
              <p:tags r:id="rId8"/>
            </p:custDataLst>
          </p:nvPr>
        </p:nvSpPr>
        <p:spPr bwMode="auto">
          <a:xfrm>
            <a:off x="6975475" y="1590675"/>
            <a:ext cx="800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6DC066-0AB6-4855-B435-8990F84067B9}" type="datetime''''' +''''''/-'' ''''%'''' U''m''''''''''''s''a''''t''''''''z'">
              <a:rPr lang="de-DE" altLang="en-US" sz="10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 +/- % Umsatz</a:t>
            </a:fld>
            <a:endParaRPr lang="de-DE" sz="1000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27" name="Fußzeilenplatzhalter 2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2018, IQVIA Commercial GmbH &amp; Co. OHG.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960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kt 3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4358462"/>
              </p:ext>
            </p:extLst>
          </p:nvPr>
        </p:nvGraphicFramePr>
        <p:xfrm>
          <a:off x="1525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36" name="think-cell Folie" r:id="rId61" imgW="360" imgH="360" progId="TCLayout.ActiveDocument.1">
                  <p:embed/>
                </p:oleObj>
              </mc:Choice>
              <mc:Fallback>
                <p:oleObj name="think-cell Folie" r:id="rId61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hteck 17" hidden="1"/>
          <p:cNvSpPr/>
          <p:nvPr>
            <p:custDataLst>
              <p:tags r:id="rId3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Herstellerrabatte in Mio. Euro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Einsparungen durch Herstellerabschläge </a:t>
            </a:r>
            <a:r>
              <a:rPr lang="de-DE" dirty="0" smtClean="0"/>
              <a:t>– in 2017 fast </a:t>
            </a:r>
            <a:r>
              <a:rPr lang="de-DE" dirty="0"/>
              <a:t>die Hälfte aus AMNOG-Rabatten </a:t>
            </a:r>
          </a:p>
        </p:txBody>
      </p:sp>
      <p:graphicFrame>
        <p:nvGraphicFramePr>
          <p:cNvPr id="5" name="Object 42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97443853"/>
              </p:ext>
            </p:extLst>
          </p:nvPr>
        </p:nvGraphicFramePr>
        <p:xfrm>
          <a:off x="533400" y="2019300"/>
          <a:ext cx="10447013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37" name="Chart" r:id="rId63" imgW="10447013" imgH="2743200" progId="MSGraph.Chart.8">
                  <p:embed followColorScheme="full"/>
                </p:oleObj>
              </mc:Choice>
              <mc:Fallback>
                <p:oleObj name="Chart" r:id="rId63" imgW="10447013" imgH="27432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019300"/>
                        <a:ext cx="10447013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Gerade Verbindung 69"/>
          <p:cNvCxnSpPr/>
          <p:nvPr>
            <p:custDataLst>
              <p:tags r:id="rId5"/>
            </p:custDataLst>
          </p:nvPr>
        </p:nvCxnSpPr>
        <p:spPr bwMode="auto">
          <a:xfrm flipV="1">
            <a:off x="3756025" y="2382837"/>
            <a:ext cx="0" cy="50958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>
            <p:custDataLst>
              <p:tags r:id="rId6"/>
            </p:custDataLst>
          </p:nvPr>
        </p:nvCxnSpPr>
        <p:spPr bwMode="auto">
          <a:xfrm>
            <a:off x="3756025" y="2382838"/>
            <a:ext cx="1970088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>
            <p:custDataLst>
              <p:tags r:id="rId7"/>
            </p:custDataLst>
          </p:nvPr>
        </p:nvCxnSpPr>
        <p:spPr bwMode="auto">
          <a:xfrm>
            <a:off x="5726113" y="2382838"/>
            <a:ext cx="0" cy="1524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>
            <p:custDataLst>
              <p:tags r:id="rId8"/>
            </p:custDataLst>
          </p:nvPr>
        </p:nvCxnSpPr>
        <p:spPr bwMode="auto">
          <a:xfrm>
            <a:off x="3679825" y="2184400"/>
            <a:ext cx="0" cy="708025"/>
          </a:xfrm>
          <a:prstGeom prst="line">
            <a:avLst/>
          </a:prstGeom>
          <a:ln w="12700">
            <a:solidFill>
              <a:schemeClr val="tx1"/>
            </a:solidFill>
            <a:miter lim="800000"/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>
            <p:custDataLst>
              <p:tags r:id="rId9"/>
            </p:custDataLst>
          </p:nvPr>
        </p:nvCxnSpPr>
        <p:spPr bwMode="auto">
          <a:xfrm>
            <a:off x="5802313" y="2078038"/>
            <a:ext cx="1968500" cy="0"/>
          </a:xfrm>
          <a:prstGeom prst="line">
            <a:avLst/>
          </a:prstGeom>
          <a:ln w="12700">
            <a:solidFill>
              <a:schemeClr val="tx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/>
          <p:cNvCxnSpPr/>
          <p:nvPr>
            <p:custDataLst>
              <p:tags r:id="rId10"/>
            </p:custDataLst>
          </p:nvPr>
        </p:nvCxnSpPr>
        <p:spPr bwMode="auto">
          <a:xfrm>
            <a:off x="7847013" y="1735138"/>
            <a:ext cx="2008188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/>
          <p:nvPr>
            <p:custDataLst>
              <p:tags r:id="rId11"/>
            </p:custDataLst>
          </p:nvPr>
        </p:nvCxnSpPr>
        <p:spPr bwMode="auto">
          <a:xfrm flipV="1">
            <a:off x="7847013" y="1735138"/>
            <a:ext cx="0" cy="4953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/>
          <p:cNvCxnSpPr/>
          <p:nvPr>
            <p:custDataLst>
              <p:tags r:id="rId12"/>
            </p:custDataLst>
          </p:nvPr>
        </p:nvCxnSpPr>
        <p:spPr bwMode="auto">
          <a:xfrm>
            <a:off x="9855200" y="1735138"/>
            <a:ext cx="0" cy="1524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>
            <p:custDataLst>
              <p:tags r:id="rId13"/>
            </p:custDataLst>
          </p:nvPr>
        </p:nvCxnSpPr>
        <p:spPr bwMode="auto">
          <a:xfrm>
            <a:off x="7770813" y="2078038"/>
            <a:ext cx="0" cy="152400"/>
          </a:xfrm>
          <a:prstGeom prst="line">
            <a:avLst/>
          </a:prstGeom>
          <a:ln w="12700">
            <a:solidFill>
              <a:schemeClr val="tx1"/>
            </a:solidFill>
            <a:miter lim="800000"/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>
            <p:custDataLst>
              <p:tags r:id="rId14"/>
            </p:custDataLst>
          </p:nvPr>
        </p:nvCxnSpPr>
        <p:spPr bwMode="auto">
          <a:xfrm flipV="1">
            <a:off x="5802313" y="2078038"/>
            <a:ext cx="0" cy="457200"/>
          </a:xfrm>
          <a:prstGeom prst="line">
            <a:avLst/>
          </a:prstGeom>
          <a:ln w="12700">
            <a:solidFill>
              <a:schemeClr val="tx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>
            <p:custDataLst>
              <p:tags r:id="rId15"/>
            </p:custDataLst>
          </p:nvPr>
        </p:nvCxnSpPr>
        <p:spPr bwMode="auto">
          <a:xfrm>
            <a:off x="1671638" y="2184400"/>
            <a:ext cx="2008188" cy="0"/>
          </a:xfrm>
          <a:prstGeom prst="line">
            <a:avLst/>
          </a:prstGeom>
          <a:ln w="12700">
            <a:solidFill>
              <a:schemeClr val="tx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>
            <p:custDataLst>
              <p:tags r:id="rId16"/>
            </p:custDataLst>
          </p:nvPr>
        </p:nvCxnSpPr>
        <p:spPr bwMode="auto">
          <a:xfrm flipV="1">
            <a:off x="1671638" y="2184400"/>
            <a:ext cx="0" cy="762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>
            <p:custDataLst>
              <p:tags r:id="rId17"/>
            </p:custDataLst>
          </p:nvPr>
        </p:nvSpPr>
        <p:spPr bwMode="auto">
          <a:xfrm>
            <a:off x="3543300" y="4789488"/>
            <a:ext cx="3492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DA433E4-A385-4666-9103-5AA22D5E1E63}" type="datetime'''''''''''''20''1''4'''''''''''''''''''''''''''''''''''''">
              <a:rPr lang="de-DE" sz="1200" b="1">
                <a:solidFill>
                  <a:schemeClr val="tx1"/>
                </a:solidFill>
                <a:latin typeface="Arial" panose="020B0604020202020204" pitchFamily="34" charset="0"/>
                <a:cs typeface="Arial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2014</a:t>
            </a:fld>
            <a:endParaRPr lang="de-DE" sz="1200" b="1" dirty="0">
              <a:solidFill>
                <a:schemeClr val="tx1"/>
              </a:solidFill>
              <a:latin typeface="Arial" panose="020B0604020202020204" pitchFamily="34" charset="0"/>
              <a:cs typeface="Arial"/>
              <a:sym typeface="Arial" panose="020B0604020202020204" pitchFamily="34" charset="0"/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3570288" y="4324350"/>
            <a:ext cx="296862" cy="182562"/>
          </a:xfrm>
          <a:prstGeom prst="rect">
            <a:avLst/>
          </a:prstGeom>
          <a:noFill/>
          <a:effectLst/>
        </p:spPr>
        <p:txBody>
          <a:bodyPr wrap="none" lIns="22225" tIns="0" rIns="22225" bIns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69C0C9"/>
              </a:buClr>
              <a:buFont typeface="Verdana" pitchFamily="34" charset="0"/>
              <a:buChar char="•"/>
              <a:defRPr sz="20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69C0C9"/>
              </a:buClr>
              <a:buFont typeface="Verdana" pitchFamily="34" charset="0"/>
              <a:buChar char="−"/>
              <a:defRPr sz="1600">
                <a:solidFill>
                  <a:srgbClr val="002868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69C0C9"/>
              </a:buClr>
              <a:buFont typeface="Verdana" pitchFamily="34" charset="0"/>
              <a:buChar char="•"/>
              <a:defRPr sz="1400">
                <a:solidFill>
                  <a:srgbClr val="002868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69C0C9"/>
              </a:buClr>
              <a:buFont typeface="Verdana" pitchFamily="34" charset="0"/>
              <a:buChar char="–"/>
              <a:defRPr sz="1200">
                <a:solidFill>
                  <a:srgbClr val="002868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69C0C9"/>
              </a:buClr>
              <a:buFont typeface="Verdana" pitchFamily="34" charset="0"/>
              <a:buChar char="◦"/>
              <a:defRPr sz="1200">
                <a:solidFill>
                  <a:srgbClr val="002868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3651547-3EF3-4CB6-8FD8-47713E497B3F}" type="datetime'''3''''''''''''''''''''''''''''2''''7'''''''''''''''">
              <a:rPr lang="de-DE" sz="1200">
                <a:solidFill>
                  <a:schemeClr val="bg1"/>
                </a:solidFill>
                <a:latin typeface="Arial" panose="020B0604020202020204" pitchFamily="34" charset="0"/>
                <a:cs typeface="Arial"/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327</a:t>
            </a:fld>
            <a:endParaRPr lang="de-DE" sz="1200" dirty="0">
              <a:solidFill>
                <a:schemeClr val="bg1"/>
              </a:solidFill>
              <a:latin typeface="Arial" panose="020B0604020202020204" pitchFamily="34" charset="0"/>
              <a:cs typeface="Arial"/>
              <a:sym typeface="Arial" panose="020B0604020202020204" pitchFamily="34" charset="0"/>
            </a:endParaRPr>
          </a:p>
        </p:txBody>
      </p:sp>
      <p:sp>
        <p:nvSpPr>
          <p:cNvPr id="57" name="Textplatzhalter 26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3570288" y="4510088"/>
            <a:ext cx="296862" cy="182562"/>
          </a:xfrm>
          <a:prstGeom prst="rect">
            <a:avLst/>
          </a:prstGeom>
          <a:solidFill>
            <a:schemeClr val="accent5"/>
          </a:solidFill>
          <a:effectLst/>
        </p:spPr>
        <p:txBody>
          <a:bodyPr wrap="none" lIns="22225" tIns="0" rIns="22225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4D2BB8A-E137-4B21-8C5F-A8AE1207638E}" type="datetime'''''''''''15''''''''''''''''''''''''''6'''''''''''">
              <a:rPr lang="de-DE" sz="1200">
                <a:solidFill>
                  <a:schemeClr val="bg1"/>
                </a:solidFill>
                <a:cs typeface="Arial"/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156</a:t>
            </a:fld>
            <a:endParaRPr lang="de-DE" sz="1200" dirty="0">
              <a:solidFill>
                <a:schemeClr val="bg1"/>
              </a:solidFill>
              <a:cs typeface="Arial"/>
              <a:sym typeface="Arial" panose="020B0604020202020204" pitchFamily="34" charset="0"/>
            </a:endParaRPr>
          </a:p>
        </p:txBody>
      </p:sp>
      <p:sp>
        <p:nvSpPr>
          <p:cNvPr id="10" name="Rechteck 9"/>
          <p:cNvSpPr/>
          <p:nvPr>
            <p:custDataLst>
              <p:tags r:id="rId20"/>
            </p:custDataLst>
          </p:nvPr>
        </p:nvSpPr>
        <p:spPr bwMode="gray">
          <a:xfrm>
            <a:off x="3506788" y="2930525"/>
            <a:ext cx="42386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96908F2-70D4-4D2C-9CD1-682CBA395638}" type="datetime'1''''''.''''''''''''''''''9''''7''''''''9'''">
              <a:rPr lang="de-DE" sz="1200" b="1">
                <a:solidFill>
                  <a:schemeClr val="tx1"/>
                </a:solidFill>
                <a:latin typeface="Arial" panose="020B0604020202020204" pitchFamily="34" charset="0"/>
                <a:cs typeface="Arial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1.979</a:t>
            </a:fld>
            <a:endParaRPr lang="de-DE" sz="1200" b="1" dirty="0">
              <a:solidFill>
                <a:schemeClr val="tx1"/>
              </a:solidFill>
              <a:latin typeface="Arial" panose="020B0604020202020204" pitchFamily="34" charset="0"/>
              <a:cs typeface="Arial"/>
              <a:sym typeface="Arial" panose="020B0604020202020204" pitchFamily="34" charset="0"/>
            </a:endParaRPr>
          </a:p>
        </p:txBody>
      </p:sp>
      <p:sp>
        <p:nvSpPr>
          <p:cNvPr id="74" name="Rectangle 4"/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gray">
          <a:xfrm>
            <a:off x="7597775" y="3752850"/>
            <a:ext cx="4238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39C8924-55B0-4275-B279-F2CFD96E7A52}" type="datetime'''''''''''''''''''''1''''''.''''''2''''''''''''''''''''''37'''">
              <a:rPr lang="de-DE" altLang="en-US" sz="1200">
                <a:solidFill>
                  <a:schemeClr val="bg1"/>
                </a:solidFill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1.237</a:t>
            </a:fld>
            <a:endParaRPr lang="de-DE" sz="12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32" name="Rechteck 31"/>
          <p:cNvSpPr/>
          <p:nvPr>
            <p:custDataLst>
              <p:tags r:id="rId22"/>
            </p:custDataLst>
          </p:nvPr>
        </p:nvSpPr>
        <p:spPr bwMode="gray">
          <a:xfrm>
            <a:off x="7597775" y="2830513"/>
            <a:ext cx="4238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2225" tIns="0" rIns="2222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E62711A-F708-4BF3-98DC-0964314D88D0}" type="datetime'''''''''''1''''.''''''1''''''''5''''''''''''''0'''''''">
              <a:rPr lang="de-DE" altLang="en-US" sz="1200">
                <a:solidFill>
                  <a:schemeClr val="bg1"/>
                </a:solidFill>
                <a:cs typeface="Arial" panose="020B0604020202020204" pitchFamily="34" charset="0"/>
                <a:sym typeface="+mn-lt"/>
              </a:rPr>
              <a:pPr algn="ctr"/>
              <a:t>1.150</a:t>
            </a:fld>
            <a:endParaRPr lang="de-DE" sz="1200" dirty="0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8" name="Textplatzhalter 8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5589588" y="4789488"/>
            <a:ext cx="349250" cy="182562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BEC73ED-9758-40D6-AA0A-825A4F3A727C}" type="datetime'''''''2''''''''''''''''''01''''''''5'''''''">
              <a:rPr lang="de-DE" sz="1200" b="1"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2015</a:t>
            </a:fld>
            <a:endParaRPr lang="de-DE" sz="1200" b="1" dirty="0">
              <a:cs typeface="Arial"/>
              <a:sym typeface="Arial" panose="020B0604020202020204" pitchFamily="34" charset="0"/>
            </a:endParaRPr>
          </a:p>
        </p:txBody>
      </p:sp>
      <p:sp>
        <p:nvSpPr>
          <p:cNvPr id="33" name="Textplatzhalter 10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5616575" y="4343400"/>
            <a:ext cx="296862" cy="182562"/>
          </a:xfrm>
          <a:prstGeom prst="rect">
            <a:avLst/>
          </a:prstGeom>
          <a:noFill/>
          <a:effectLst/>
        </p:spPr>
        <p:txBody>
          <a:bodyPr wrap="none" lIns="22225" tIns="0" rIns="22225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D6E5B267-61AD-4664-AF7F-29F2E09106BF}" type="datetime'''''''''''''2''''''''''9''''7'">
              <a:rPr lang="de-DE" sz="1200">
                <a:solidFill>
                  <a:schemeClr val="bg1"/>
                </a:solidFill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297</a:t>
            </a:fld>
            <a:endParaRPr lang="de-DE" sz="1200" dirty="0">
              <a:solidFill>
                <a:schemeClr val="bg1"/>
              </a:solidFill>
              <a:cs typeface="Arial"/>
              <a:sym typeface="Arial" panose="020B0604020202020204" pitchFamily="34" charset="0"/>
            </a:endParaRPr>
          </a:p>
        </p:txBody>
      </p:sp>
      <p:sp>
        <p:nvSpPr>
          <p:cNvPr id="58" name="Textplatzhalter 27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5616575" y="4514850"/>
            <a:ext cx="296862" cy="182562"/>
          </a:xfrm>
          <a:prstGeom prst="rect">
            <a:avLst/>
          </a:prstGeom>
          <a:solidFill>
            <a:schemeClr val="accent5"/>
          </a:solidFill>
          <a:effectLst/>
        </p:spPr>
        <p:txBody>
          <a:bodyPr wrap="none" lIns="22225" tIns="0" rIns="22225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59AC575-ACD8-4FC9-A5E3-D11CDED48857}" type="datetime'''''''1''''''''''''''''''5''''''''''0'''''''''''''''''''''">
              <a:rPr lang="de-DE" sz="1200">
                <a:solidFill>
                  <a:schemeClr val="bg1"/>
                </a:solidFill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150</a:t>
            </a:fld>
            <a:endParaRPr lang="de-DE" sz="1200" dirty="0">
              <a:solidFill>
                <a:schemeClr val="bg1"/>
              </a:solidFill>
              <a:cs typeface="Arial"/>
              <a:sym typeface="Arial" panose="020B0604020202020204" pitchFamily="34" charset="0"/>
            </a:endParaRPr>
          </a:p>
        </p:txBody>
      </p:sp>
      <p:sp>
        <p:nvSpPr>
          <p:cNvPr id="35" name="Textplatzhalter 13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5553075" y="2573338"/>
            <a:ext cx="423862" cy="182562"/>
          </a:xfrm>
          <a:prstGeom prst="rect">
            <a:avLst/>
          </a:prstGeom>
          <a:noFill/>
          <a:effectLst/>
        </p:spPr>
        <p:txBody>
          <a:bodyPr wrap="none" lIns="22225" tIns="0" rIns="2222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A575FCD-A670-43CC-93D2-0590CFAD7462}" type="datetime'''''''''2''''''''.''''''''''''''''''''''4''''''4''9'''''''''''">
              <a:rPr lang="de-DE" altLang="en-US" sz="1200" b="1"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2.449</a:t>
            </a:fld>
            <a:endParaRPr lang="de-DE" sz="1200" b="1" dirty="0">
              <a:cs typeface="Arial"/>
              <a:sym typeface="Arial" panose="020B0604020202020204" pitchFamily="34" charset="0"/>
            </a:endParaRPr>
          </a:p>
        </p:txBody>
      </p:sp>
      <p:sp>
        <p:nvSpPr>
          <p:cNvPr id="56" name="Textplatzhalter 25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1524000" y="4506913"/>
            <a:ext cx="296862" cy="182562"/>
          </a:xfrm>
          <a:prstGeom prst="rect">
            <a:avLst/>
          </a:prstGeom>
          <a:solidFill>
            <a:schemeClr val="accent5"/>
          </a:solidFill>
          <a:effectLst/>
        </p:spPr>
        <p:txBody>
          <a:bodyPr wrap="none" lIns="22225" tIns="0" rIns="22225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3DF1801-8F32-4954-936D-D0B81A843E07}" type="datetime'''''''''1''''''''''''''6''''''''''''''''''''''''''''''''''6'''">
              <a:rPr lang="de-DE" sz="1200">
                <a:solidFill>
                  <a:schemeClr val="bg1"/>
                </a:solidFill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166</a:t>
            </a:fld>
            <a:endParaRPr lang="de-DE" sz="1200" dirty="0">
              <a:solidFill>
                <a:schemeClr val="bg1"/>
              </a:solidFill>
              <a:cs typeface="Arial"/>
              <a:sym typeface="Arial" panose="020B0604020202020204" pitchFamily="34" charset="0"/>
            </a:endParaRPr>
          </a:p>
        </p:txBody>
      </p:sp>
      <p:sp>
        <p:nvSpPr>
          <p:cNvPr id="36" name="Rechteck 35"/>
          <p:cNvSpPr/>
          <p:nvPr>
            <p:custDataLst>
              <p:tags r:id="rId28"/>
            </p:custDataLst>
          </p:nvPr>
        </p:nvSpPr>
        <p:spPr bwMode="gray">
          <a:xfrm>
            <a:off x="9644063" y="2647950"/>
            <a:ext cx="4238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2225" tIns="0" rIns="2222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251403D8-6C95-4525-A4E8-6CE582D035B1}" type="datetime'''''''''''1.''''''''''''''''''''''''5''''''''''''''73'''''''''">
              <a:rPr lang="de-DE" altLang="en-US" sz="1200">
                <a:solidFill>
                  <a:schemeClr val="bg1"/>
                </a:solidFill>
                <a:cs typeface="Arial" panose="020B0604020202020204" pitchFamily="34" charset="0"/>
              </a:rPr>
              <a:pPr/>
              <a:t>1.573</a:t>
            </a:fld>
            <a:endParaRPr lang="de-DE" sz="1200" dirty="0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64" name="Textplatzhalter 8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7634288" y="4789488"/>
            <a:ext cx="349250" cy="182562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9E5C0C7-9D65-4974-835B-D1ED79CDB1C1}" type="datetime'''2''''0''''''''''''''''''1''''''''''''''''6'''''''''''''''''">
              <a:rPr lang="de-DE" altLang="en-US" sz="1200" b="1"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2016</a:t>
            </a:fld>
            <a:endParaRPr lang="de-DE" sz="1200" b="1" dirty="0">
              <a:cs typeface="Arial"/>
              <a:sym typeface="Arial" panose="020B0604020202020204" pitchFamily="34" charset="0"/>
            </a:endParaRPr>
          </a:p>
        </p:txBody>
      </p:sp>
      <p:sp>
        <p:nvSpPr>
          <p:cNvPr id="75" name="Rectangle 4"/>
          <p:cNvSpPr>
            <a:spLocks noGrp="1" noChangeArrowheads="1"/>
          </p:cNvSpPr>
          <p:nvPr>
            <p:custDataLst>
              <p:tags r:id="rId30"/>
            </p:custDataLst>
          </p:nvPr>
        </p:nvSpPr>
        <p:spPr bwMode="gray">
          <a:xfrm>
            <a:off x="7661275" y="4346575"/>
            <a:ext cx="2968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FA036D5-F0F6-475B-8F79-08DD30B5FFAD}" type="datetime'''''''''3''''''0''''9'''''''''''''''''''''''''''''''''">
              <a:rPr lang="de-DE" altLang="en-US" sz="1200">
                <a:solidFill>
                  <a:schemeClr val="bg1"/>
                </a:solidFill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309</a:t>
            </a:fld>
            <a:endParaRPr lang="de-DE" sz="12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72" name="Rectangle 4"/>
          <p:cNvSpPr>
            <a:spLocks noGrp="1" noChangeArrowheads="1"/>
          </p:cNvSpPr>
          <p:nvPr>
            <p:custDataLst>
              <p:tags r:id="rId31"/>
            </p:custDataLst>
          </p:nvPr>
        </p:nvSpPr>
        <p:spPr bwMode="gray">
          <a:xfrm>
            <a:off x="7661275" y="4518025"/>
            <a:ext cx="296863" cy="18256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E300581-0F02-4E16-AC22-C24BC686C703}" type="datetime'''''''''''''''''''''1''''''''''''''4''1'''''''''''''">
              <a:rPr lang="de-DE" altLang="en-US" sz="1200">
                <a:solidFill>
                  <a:schemeClr val="bg1"/>
                </a:solidFill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141</a:t>
            </a:fld>
            <a:endParaRPr lang="de-DE" sz="12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71" name="Rectangle 4"/>
          <p:cNvSpPr>
            <a:spLocks noGrp="1" noChangeArrowheads="1"/>
          </p:cNvSpPr>
          <p:nvPr>
            <p:custDataLst>
              <p:tags r:id="rId32"/>
            </p:custDataLst>
          </p:nvPr>
        </p:nvSpPr>
        <p:spPr bwMode="gray">
          <a:xfrm>
            <a:off x="7597775" y="2268538"/>
            <a:ext cx="4238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anchor="b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D4DB2F7-FE18-489D-AA86-3C39143677AD}" type="datetime'''''''''''''''''''''''''''''''''''''''''''''''2''''''.''''837'">
              <a:rPr lang="de-DE" altLang="en-US" sz="1200" b="1"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2.837</a:t>
            </a:fld>
            <a:endParaRPr lang="de-DE" sz="1200" b="1" dirty="0">
              <a:sym typeface="Arial" panose="020B0604020202020204" pitchFamily="34" charset="0"/>
            </a:endParaRPr>
          </a:p>
        </p:txBody>
      </p:sp>
      <p:sp>
        <p:nvSpPr>
          <p:cNvPr id="55" name="Rectangle 4"/>
          <p:cNvSpPr>
            <a:spLocks noGrp="1" noChangeArrowheads="1"/>
          </p:cNvSpPr>
          <p:nvPr>
            <p:custDataLst>
              <p:tags r:id="rId33"/>
            </p:custDataLst>
          </p:nvPr>
        </p:nvSpPr>
        <p:spPr bwMode="auto">
          <a:xfrm>
            <a:off x="2424113" y="2066925"/>
            <a:ext cx="501650" cy="234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fld id="{FFD32F36-18CB-4927-9D4F-A73C4A5B66B6}" type="datetime'''''-''''''''2''9''''''''''''''''''''''''%'''''''''''''''''''">
              <a:rPr lang="de-DE" altLang="en-US" sz="1200" b="1">
                <a:sym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buNone/>
              </a:pPr>
              <a:t>-29%</a:t>
            </a:fld>
            <a:endParaRPr lang="de-DE" sz="1200" b="1" dirty="0">
              <a:sym typeface="Arial" panose="020B0604020202020204" pitchFamily="34" charset="0"/>
            </a:endParaRPr>
          </a:p>
        </p:txBody>
      </p:sp>
      <p:sp>
        <p:nvSpPr>
          <p:cNvPr id="67" name="Textplatzhalter 18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4462463" y="2265363"/>
            <a:ext cx="555625" cy="2349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fld id="{DA728C68-892D-4E5C-A889-5CC46FAF3EA8}" type="datetime'+''''2''''''''''''4''''''''''''''''''%'''''''''''''">
              <a:rPr lang="de-DE" sz="1200" b="1">
                <a:sym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buNone/>
              </a:pPr>
              <a:t>+24%</a:t>
            </a:fld>
            <a:endParaRPr lang="de-DE" sz="1200" b="1" dirty="0">
              <a:cs typeface="Arial"/>
              <a:sym typeface="Arial" panose="020B0604020202020204" pitchFamily="34" charset="0"/>
            </a:endParaRPr>
          </a:p>
        </p:txBody>
      </p:sp>
      <p:sp>
        <p:nvSpPr>
          <p:cNvPr id="73" name="Textplatzhalter 8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9680575" y="4789488"/>
            <a:ext cx="349250" cy="182562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E828B8B-6503-4940-93FF-898AECDC72C4}" type="datetime'''''''2''''''''''''0''''1''''''''7'">
              <a:rPr lang="de-DE" altLang="en-US" sz="1200" b="1"/>
              <a:pPr/>
              <a:t>2017</a:t>
            </a:fld>
            <a:endParaRPr lang="de-DE" sz="1200" b="1" dirty="0">
              <a:cs typeface="Arial"/>
              <a:sym typeface="Arial" panose="020B0604020202020204" pitchFamily="34" charset="0"/>
            </a:endParaRPr>
          </a:p>
        </p:txBody>
      </p:sp>
      <p:sp>
        <p:nvSpPr>
          <p:cNvPr id="26" name="Rechteck 25"/>
          <p:cNvSpPr/>
          <p:nvPr>
            <p:custDataLst>
              <p:tags r:id="rId36"/>
            </p:custDataLst>
          </p:nvPr>
        </p:nvSpPr>
        <p:spPr bwMode="gray">
          <a:xfrm>
            <a:off x="9707563" y="4338638"/>
            <a:ext cx="2968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2225" tIns="0" rIns="2222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FA6C0CED-DD0C-4766-9CAB-CDE7CA3034BA}" type="datetime'3''''''''''''''''''''''''''''''''''07'''''''''''''''''''''''''">
              <a:rPr lang="de-DE" altLang="en-US" sz="1200">
                <a:solidFill>
                  <a:schemeClr val="bg1"/>
                </a:solidFill>
                <a:cs typeface="Arial" panose="020B0604020202020204" pitchFamily="34" charset="0"/>
              </a:rPr>
              <a:pPr/>
              <a:t>307</a:t>
            </a:fld>
            <a:endParaRPr lang="de-DE" sz="1200" dirty="0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5" name="Rechteck 24"/>
          <p:cNvSpPr/>
          <p:nvPr>
            <p:custDataLst>
              <p:tags r:id="rId37"/>
            </p:custDataLst>
          </p:nvPr>
        </p:nvSpPr>
        <p:spPr bwMode="gray">
          <a:xfrm>
            <a:off x="9707563" y="4514850"/>
            <a:ext cx="296863" cy="182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2225" tIns="0" rIns="2222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5F607300-15D8-46B8-822F-D3A1BF91BE95}" type="datetime'''''''''''''''''''''1''''4''''''''''''''''4'''''''''''''">
              <a:rPr lang="de-DE" altLang="en-US" sz="1200">
                <a:solidFill>
                  <a:schemeClr val="bg1"/>
                </a:solidFill>
                <a:cs typeface="Arial" panose="020B0604020202020204" pitchFamily="34" charset="0"/>
              </a:rPr>
              <a:pPr/>
              <a:t>144</a:t>
            </a:fld>
            <a:endParaRPr lang="de-DE" sz="1200" dirty="0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4" name="Rechteck 3"/>
          <p:cNvSpPr/>
          <p:nvPr>
            <p:custDataLst>
              <p:tags r:id="rId38"/>
            </p:custDataLst>
          </p:nvPr>
        </p:nvSpPr>
        <p:spPr bwMode="gray">
          <a:xfrm>
            <a:off x="9644063" y="1925638"/>
            <a:ext cx="4238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2225" tIns="0" rIns="22225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6516BEC0-7861-4536-93E1-95665095FBB4}" type="datetime'''3''.''''''''''''''2''''''''''''''''''8''6'''''''''''''''''''">
              <a:rPr lang="de-DE" altLang="en-US" sz="1200" b="1">
                <a:solidFill>
                  <a:schemeClr val="tx1"/>
                </a:solidFill>
                <a:cs typeface="Arial" panose="020B0604020202020204" pitchFamily="34" charset="0"/>
              </a:rPr>
              <a:pPr/>
              <a:t>3.286</a:t>
            </a:fld>
            <a:endParaRPr lang="de-DE" sz="1200" b="1" dirty="0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9" name="Ellipse 18"/>
          <p:cNvSpPr/>
          <p:nvPr>
            <p:custDataLst>
              <p:tags r:id="rId39"/>
            </p:custDataLst>
          </p:nvPr>
        </p:nvSpPr>
        <p:spPr bwMode="auto">
          <a:xfrm>
            <a:off x="6508750" y="1960563"/>
            <a:ext cx="555625" cy="234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fld id="{012AE4C6-A07F-4E25-A62D-F69D0BF5D75C}" type="datetime'''''''''''''+''''''1''''''''''''6''''''''''%'''''">
              <a:rPr lang="de-DE" altLang="en-US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+16%</a:t>
            </a:fld>
            <a:endParaRPr lang="de-DE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5" name="Textplatzhalter 16"/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1524000" y="4332288"/>
            <a:ext cx="296862" cy="182562"/>
          </a:xfrm>
          <a:prstGeom prst="rect">
            <a:avLst/>
          </a:prstGeom>
          <a:noFill/>
          <a:effectLst/>
        </p:spPr>
        <p:txBody>
          <a:bodyPr wrap="none" lIns="22225" tIns="0" rIns="22225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CB3AB49-0A5C-4491-A6C5-0CF24B07D07D}" type="datetime'''''2''''''''''''''''''8''7'''">
              <a:rPr lang="de-DE" sz="1200">
                <a:solidFill>
                  <a:schemeClr val="bg1"/>
                </a:solidFill>
                <a:cs typeface="Arial"/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287</a:t>
            </a:fld>
            <a:endParaRPr lang="de-DE" sz="1200" dirty="0">
              <a:solidFill>
                <a:schemeClr val="bg1"/>
              </a:solidFill>
              <a:cs typeface="Arial"/>
              <a:sym typeface="Arial" panose="020B0604020202020204" pitchFamily="34" charset="0"/>
            </a:endParaRPr>
          </a:p>
        </p:txBody>
      </p:sp>
      <p:sp>
        <p:nvSpPr>
          <p:cNvPr id="6" name="Rechteck 5"/>
          <p:cNvSpPr/>
          <p:nvPr>
            <p:custDataLst>
              <p:tags r:id="rId41"/>
            </p:custDataLst>
          </p:nvPr>
        </p:nvSpPr>
        <p:spPr bwMode="gray">
          <a:xfrm>
            <a:off x="1524000" y="2481263"/>
            <a:ext cx="296863" cy="182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2225" tIns="0" rIns="2222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2D7F3A9A-7E19-410D-9407-D9AC25735D1A}" type="datetime'''''''''''''1''''4''''4'''">
              <a:rPr lang="de-DE" altLang="en-US" sz="1200">
                <a:solidFill>
                  <a:schemeClr val="bg1"/>
                </a:solidFill>
                <a:cs typeface="Arial" panose="020B0604020202020204" pitchFamily="34" charset="0"/>
                <a:sym typeface="+mn-lt"/>
              </a:rPr>
              <a:pPr algn="ctr"/>
              <a:t>144</a:t>
            </a:fld>
            <a:endParaRPr lang="de-DE" sz="1200" dirty="0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5" name="Rechteck 14"/>
          <p:cNvSpPr/>
          <p:nvPr>
            <p:custDataLst>
              <p:tags r:id="rId42"/>
            </p:custDataLst>
          </p:nvPr>
        </p:nvSpPr>
        <p:spPr bwMode="gray">
          <a:xfrm>
            <a:off x="1460500" y="2298700"/>
            <a:ext cx="42386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4DE0065-E969-48AF-AFC8-F23EAE68C839}" type="datetime'''2''''.''''''''''''''''''''''''''''7''9''''''1'''''''''''">
              <a:rPr lang="de-DE" sz="1200" b="1">
                <a:solidFill>
                  <a:schemeClr val="tx1"/>
                </a:solidFill>
                <a:latin typeface="Arial" panose="020B0604020202020204" pitchFamily="34" charset="0"/>
                <a:cs typeface="Arial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2.791</a:t>
            </a:fld>
            <a:endParaRPr lang="de-DE" sz="1200" b="1" dirty="0">
              <a:solidFill>
                <a:schemeClr val="tx1"/>
              </a:solidFill>
              <a:latin typeface="Arial" panose="020B0604020202020204" pitchFamily="34" charset="0"/>
              <a:cs typeface="Arial"/>
              <a:sym typeface="Arial" panose="020B0604020202020204" pitchFamily="34" charset="0"/>
            </a:endParaRPr>
          </a:p>
        </p:txBody>
      </p:sp>
      <p:sp>
        <p:nvSpPr>
          <p:cNvPr id="66" name="Textplatzhalter 17"/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1460500" y="3379788"/>
            <a:ext cx="423862" cy="182562"/>
          </a:xfrm>
          <a:prstGeom prst="rect">
            <a:avLst/>
          </a:prstGeom>
          <a:noFill/>
          <a:effectLst/>
        </p:spPr>
        <p:txBody>
          <a:bodyPr wrap="none" lIns="22225" tIns="0" rIns="22225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9B9140B-2ADF-44AA-A6F0-F745DC3F9E4E}" type="datetime'''2''.''''''''''''''''''''''''''''''1''''''''9''5'''''''''''''">
              <a:rPr lang="de-DE" sz="1200">
                <a:solidFill>
                  <a:schemeClr val="bg1"/>
                </a:solidFill>
                <a:cs typeface="Arial"/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2.195</a:t>
            </a:fld>
            <a:endParaRPr lang="de-DE" sz="1200" dirty="0">
              <a:solidFill>
                <a:schemeClr val="bg1"/>
              </a:solidFill>
              <a:cs typeface="Arial"/>
              <a:sym typeface="Arial" panose="020B0604020202020204" pitchFamily="34" charset="0"/>
            </a:endParaRPr>
          </a:p>
        </p:txBody>
      </p:sp>
      <p:sp>
        <p:nvSpPr>
          <p:cNvPr id="14" name="Rechteck 13"/>
          <p:cNvSpPr/>
          <p:nvPr>
            <p:custDataLst>
              <p:tags r:id="rId44"/>
            </p:custDataLst>
          </p:nvPr>
        </p:nvSpPr>
        <p:spPr bwMode="auto">
          <a:xfrm>
            <a:off x="1497013" y="4789488"/>
            <a:ext cx="3492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DD1FFBF-8CE1-4559-9583-FD13B28D062C}" type="datetime'''''''''2''''''''''''''''''''0''''1''3'''''''">
              <a:rPr lang="de-DE" sz="1200" b="1">
                <a:solidFill>
                  <a:schemeClr val="tx1"/>
                </a:solidFill>
                <a:latin typeface="Arial" panose="020B0604020202020204" pitchFamily="34" charset="0"/>
                <a:cs typeface="Arial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2013</a:t>
            </a:fld>
            <a:endParaRPr lang="de-DE" sz="1200" b="1" dirty="0">
              <a:solidFill>
                <a:schemeClr val="tx1"/>
              </a:solidFill>
              <a:latin typeface="Arial" panose="020B0604020202020204" pitchFamily="34" charset="0"/>
              <a:cs typeface="Arial"/>
              <a:sym typeface="Arial" panose="020B0604020202020204" pitchFamily="34" charset="0"/>
            </a:endParaRPr>
          </a:p>
        </p:txBody>
      </p:sp>
      <p:sp>
        <p:nvSpPr>
          <p:cNvPr id="27" name="Rechteck 26"/>
          <p:cNvSpPr/>
          <p:nvPr>
            <p:custDataLst>
              <p:tags r:id="rId45"/>
            </p:custDataLst>
          </p:nvPr>
        </p:nvSpPr>
        <p:spPr bwMode="gray">
          <a:xfrm>
            <a:off x="9644063" y="3736975"/>
            <a:ext cx="4238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2225" tIns="0" rIns="2222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87ED0612-9718-4297-B952-6A98902E44FC}" type="datetime'1''''''''''.''''2''''''6''''''''''1'">
              <a:rPr lang="de-DE" altLang="en-US" sz="1200">
                <a:solidFill>
                  <a:schemeClr val="bg1"/>
                </a:solidFill>
                <a:cs typeface="Arial" panose="020B0604020202020204" pitchFamily="34" charset="0"/>
              </a:rPr>
              <a:pPr/>
              <a:t>1.261</a:t>
            </a:fld>
            <a:endParaRPr lang="de-DE" sz="1200" dirty="0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Rechteck 6"/>
          <p:cNvSpPr/>
          <p:nvPr>
            <p:custDataLst>
              <p:tags r:id="rId46"/>
            </p:custDataLst>
          </p:nvPr>
        </p:nvSpPr>
        <p:spPr bwMode="gray">
          <a:xfrm>
            <a:off x="3570288" y="3189288"/>
            <a:ext cx="2968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2225" tIns="0" rIns="2222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662583AC-DFF3-4C30-BCB0-B7BFE3F6EB74}" type="datetime'''''''''''''''''''''''''3''''''''''''6''''''9'''''''''''''''">
              <a:rPr lang="de-DE" altLang="en-US" sz="1200">
                <a:solidFill>
                  <a:schemeClr val="bg1"/>
                </a:solidFill>
                <a:cs typeface="Arial" panose="020B0604020202020204" pitchFamily="34" charset="0"/>
                <a:sym typeface="+mn-lt"/>
              </a:rPr>
              <a:pPr algn="ctr"/>
              <a:t>369</a:t>
            </a:fld>
            <a:endParaRPr lang="de-DE" sz="1200" dirty="0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Rechteck 12"/>
          <p:cNvSpPr/>
          <p:nvPr>
            <p:custDataLst>
              <p:tags r:id="rId47"/>
            </p:custDataLst>
          </p:nvPr>
        </p:nvSpPr>
        <p:spPr bwMode="gray">
          <a:xfrm>
            <a:off x="3506788" y="3763963"/>
            <a:ext cx="42386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6691ACD-3125-45D6-A9E6-5D2ED8A08E50}" type="datetime'''''''''''''''''''''''''1''''''''''.1''''''''''''2''''''8'''''">
              <a:rPr lang="de-DE" sz="1200">
                <a:solidFill>
                  <a:schemeClr val="bg1"/>
                </a:solidFill>
                <a:latin typeface="Arial" panose="020B0604020202020204" pitchFamily="34" charset="0"/>
                <a:cs typeface="Arial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1.128</a:t>
            </a:fld>
            <a:endParaRPr lang="de-DE" sz="1200" dirty="0">
              <a:solidFill>
                <a:schemeClr val="bg1"/>
              </a:solidFill>
              <a:latin typeface="Arial" panose="020B0604020202020204" pitchFamily="34" charset="0"/>
              <a:cs typeface="Arial"/>
              <a:sym typeface="Arial" panose="020B0604020202020204" pitchFamily="34" charset="0"/>
            </a:endParaRPr>
          </a:p>
        </p:txBody>
      </p:sp>
      <p:sp>
        <p:nvSpPr>
          <p:cNvPr id="34" name="Textplatzhalter 12"/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5553075" y="3756025"/>
            <a:ext cx="423862" cy="182562"/>
          </a:xfrm>
          <a:prstGeom prst="rect">
            <a:avLst/>
          </a:prstGeom>
          <a:noFill/>
          <a:effectLst/>
        </p:spPr>
        <p:txBody>
          <a:bodyPr wrap="none" lIns="22225" tIns="0" rIns="22225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F55506D-64A4-4011-A9F8-78F34ACC3CC7}" type="datetime'''''''''''''''''''''''''1''''.''''''''2''''''''''3''0'''''">
              <a:rPr lang="de-DE" sz="1200">
                <a:solidFill>
                  <a:schemeClr val="bg1"/>
                </a:solidFill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1.230</a:t>
            </a:fld>
            <a:endParaRPr lang="de-DE" sz="1200" dirty="0">
              <a:solidFill>
                <a:schemeClr val="bg1"/>
              </a:solidFill>
              <a:cs typeface="Arial"/>
              <a:sym typeface="Arial" panose="020B0604020202020204" pitchFamily="34" charset="0"/>
            </a:endParaRPr>
          </a:p>
        </p:txBody>
      </p:sp>
      <p:sp>
        <p:nvSpPr>
          <p:cNvPr id="30" name="Rechteck 29"/>
          <p:cNvSpPr/>
          <p:nvPr>
            <p:custDataLst>
              <p:tags r:id="rId49"/>
            </p:custDataLst>
          </p:nvPr>
        </p:nvSpPr>
        <p:spPr bwMode="gray">
          <a:xfrm>
            <a:off x="5616575" y="2987675"/>
            <a:ext cx="2968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2225" tIns="0" rIns="2222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678169D-A3A3-4B1D-9DFC-12DA8545D475}" type="datetime'''''''''''''''''''''''''77''''1'''''">
              <a:rPr lang="de-DE" altLang="en-US" sz="1200">
                <a:solidFill>
                  <a:schemeClr val="bg1"/>
                </a:solidFill>
                <a:cs typeface="Arial" panose="020B0604020202020204" pitchFamily="34" charset="0"/>
                <a:sym typeface="+mn-lt"/>
              </a:rPr>
              <a:pPr algn="ctr"/>
              <a:t>771</a:t>
            </a:fld>
            <a:endParaRPr lang="de-DE" sz="1200" dirty="0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39" name="Ellipse 38"/>
          <p:cNvSpPr/>
          <p:nvPr>
            <p:custDataLst>
              <p:tags r:id="rId50"/>
            </p:custDataLst>
          </p:nvPr>
        </p:nvSpPr>
        <p:spPr bwMode="auto">
          <a:xfrm>
            <a:off x="8572500" y="1617663"/>
            <a:ext cx="555625" cy="234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825858B-A843-40F8-AAD6-6262B05E89ED}" type="datetime'''''''''+''''''''''''''''''''''''''''''''1''''''''''6%'''''''">
              <a:rPr lang="de-DE" altLang="en-US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+16%</a:t>
            </a:fld>
            <a:endParaRPr lang="de-DE" sz="1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Text Box 54"/>
          <p:cNvSpPr txBox="1">
            <a:spLocks noChangeArrowheads="1"/>
          </p:cNvSpPr>
          <p:nvPr/>
        </p:nvSpPr>
        <p:spPr bwMode="auto">
          <a:xfrm>
            <a:off x="384693" y="5870932"/>
            <a:ext cx="8459788" cy="23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b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/>
                <a:sym typeface="Arial" panose="020B0604020202020204" pitchFamily="34" charset="0"/>
              </a:rPr>
              <a:t>Quelle: IMS</a:t>
            </a:r>
            <a:r>
              <a:rPr lang="de-DE" sz="900" baseline="30000" dirty="0">
                <a:latin typeface="Arial" panose="020B0604020202020204" pitchFamily="34" charset="0"/>
                <a:cs typeface="Arial"/>
                <a:sym typeface="Arial" panose="020B0604020202020204" pitchFamily="34" charset="0"/>
              </a:rPr>
              <a:t>®</a:t>
            </a:r>
            <a:r>
              <a:rPr lang="de-DE" sz="900" dirty="0">
                <a:latin typeface="Arial" panose="020B0604020202020204" pitchFamily="34" charset="0"/>
                <a:cs typeface="Arial"/>
                <a:sym typeface="Arial" panose="020B0604020202020204" pitchFamily="34" charset="0"/>
              </a:rPr>
              <a:t> PharmaScope</a:t>
            </a:r>
            <a:r>
              <a:rPr lang="de-DE" sz="900" baseline="30000" dirty="0">
                <a:latin typeface="Arial" panose="020B0604020202020204" pitchFamily="34" charset="0"/>
                <a:cs typeface="Arial"/>
                <a:sym typeface="Arial" panose="020B0604020202020204" pitchFamily="34" charset="0"/>
              </a:rPr>
              <a:t>® </a:t>
            </a:r>
            <a:r>
              <a:rPr lang="de-DE" sz="900" dirty="0">
                <a:latin typeface="Arial" panose="020B0604020202020204" pitchFamily="34" charset="0"/>
                <a:cs typeface="Arial"/>
                <a:sym typeface="Arial" panose="020B0604020202020204" pitchFamily="34" charset="0"/>
              </a:rPr>
              <a:t>Polo, *geschützte Arzneimittel und Alt-Originale ohne Generikawettbewerb ohne FB</a:t>
            </a:r>
          </a:p>
        </p:txBody>
      </p:sp>
      <p:sp>
        <p:nvSpPr>
          <p:cNvPr id="46" name="Rechteck 45"/>
          <p:cNvSpPr/>
          <p:nvPr>
            <p:custDataLst>
              <p:tags r:id="rId51"/>
            </p:custDataLst>
          </p:nvPr>
        </p:nvSpPr>
        <p:spPr bwMode="auto">
          <a:xfrm>
            <a:off x="4673600" y="5111750"/>
            <a:ext cx="179388" cy="133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9" name="Rechteck 58"/>
          <p:cNvSpPr/>
          <p:nvPr>
            <p:custDataLst>
              <p:tags r:id="rId52"/>
            </p:custDataLst>
          </p:nvPr>
        </p:nvSpPr>
        <p:spPr bwMode="auto">
          <a:xfrm>
            <a:off x="4673600" y="5314950"/>
            <a:ext cx="179388" cy="13335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Rechteck 36"/>
          <p:cNvSpPr/>
          <p:nvPr>
            <p:custDataLst>
              <p:tags r:id="rId53"/>
            </p:custDataLst>
          </p:nvPr>
        </p:nvSpPr>
        <p:spPr bwMode="auto">
          <a:xfrm>
            <a:off x="693738" y="5111750"/>
            <a:ext cx="179388" cy="133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200"/>
              </a:spcBef>
            </a:pPr>
            <a:endParaRPr lang="de-DE" sz="1400" dirty="0"/>
          </a:p>
        </p:txBody>
      </p:sp>
      <p:sp>
        <p:nvSpPr>
          <p:cNvPr id="45" name="Rechteck 44"/>
          <p:cNvSpPr/>
          <p:nvPr>
            <p:custDataLst>
              <p:tags r:id="rId54"/>
            </p:custDataLst>
          </p:nvPr>
        </p:nvSpPr>
        <p:spPr bwMode="auto">
          <a:xfrm>
            <a:off x="693738" y="5314950"/>
            <a:ext cx="179388" cy="133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4" name="Textplatzhalter 23"/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4903788" y="5310188"/>
            <a:ext cx="3860800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EFBACC47-5EB2-4BEF-B5BD-03F7EFE0B25B}" type="thinkcell&lt;?xml version=&quot;1.0&quot; encoding=&quot;UTF-16&quot; standalone=&quot;yes&quot;?&gt;&lt;root reqver=&quot;23045&quot;&gt;&lt;version val=&quot;25094&quot;/&gt;&lt;PersistentType&gt;&lt;m_guid val=&quot;a516f5a0-c710-4287-8f52-033c64efaf5b&quot;/&gt;&lt;m_prec&gt;&lt;m_yearfmt&gt;&lt;begin val=&quot;0&quot;/&gt;&lt;end val=&quot;4&quot;/&gt;&lt;/m_yearfmt&gt;&lt;/m_prec&gt;&lt;/PersistentType&gt;&lt;/root&gt;">
              <a:rPr lang="de-DE" altLang="en-US" sz="1000">
                <a:sym typeface="Arial" panose="020B0604020202020204" pitchFamily="34" charset="0"/>
              </a:rPr>
              <a:pPr marL="0" indent="0">
                <a:spcBef>
                  <a:spcPct val="0"/>
                </a:spcBef>
                <a:buNone/>
              </a:pPr>
              <a:t>10% "Generika"-Rabatt / ohne Rabattvertr. gem. §130a Abs.8 SGB V</a:t>
            </a:fld>
            <a:endParaRPr lang="de-DE" sz="1000" dirty="0">
              <a:cs typeface="Arial"/>
              <a:sym typeface="Arial" panose="020B0604020202020204" pitchFamily="34" charset="0"/>
            </a:endParaRPr>
          </a:p>
        </p:txBody>
      </p:sp>
      <p:sp>
        <p:nvSpPr>
          <p:cNvPr id="43" name="Textplatzhalter 10"/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4903788" y="5106988"/>
            <a:ext cx="2325688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115CF23B-475E-4D4B-8010-9B431A2EBF86}" type="datetime'''Zusatzabschläge'' ''in''f''olg''''e ''Pre''ismo''ratoriu''m'">
              <a:rPr lang="de-DE" altLang="en-US" sz="1000">
                <a:sym typeface="Arial" panose="020B0604020202020204" pitchFamily="34" charset="0"/>
              </a:rPr>
              <a:pPr marL="0" indent="0">
                <a:spcBef>
                  <a:spcPct val="0"/>
                </a:spcBef>
                <a:buNone/>
              </a:pPr>
              <a:t>Zusatzabschläge infolge Preismoratorium</a:t>
            </a:fld>
            <a:endParaRPr lang="de-DE" sz="1000" dirty="0">
              <a:cs typeface="Arial"/>
              <a:sym typeface="Arial" panose="020B0604020202020204" pitchFamily="34" charset="0"/>
            </a:endParaRPr>
          </a:p>
        </p:txBody>
      </p:sp>
      <p:sp>
        <p:nvSpPr>
          <p:cNvPr id="76" name="Textplatzhalter 9"/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923925" y="5106988"/>
            <a:ext cx="1849438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0935457B-4635-494C-B2F5-743B4454A454}" type="datetime'''''Rab''att''e'''' ''aus Ers''tat''tung''s''beträgen'''''''">
              <a:rPr lang="de-DE" altLang="en-US" sz="1000"/>
              <a:pPr marL="0" indent="0">
                <a:spcBef>
                  <a:spcPct val="0"/>
                </a:spcBef>
                <a:buNone/>
              </a:pPr>
              <a:t>Rabatte aus Erstattungsbeträgen</a:t>
            </a:fld>
            <a:endParaRPr lang="de-DE" sz="1000" dirty="0">
              <a:cs typeface="Arial"/>
              <a:sym typeface="Arial" panose="020B0604020202020204" pitchFamily="34" charset="0"/>
            </a:endParaRPr>
          </a:p>
        </p:txBody>
      </p:sp>
      <p:sp>
        <p:nvSpPr>
          <p:cNvPr id="42" name="Textplatzhalter 9"/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923925" y="5310188"/>
            <a:ext cx="3648075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92F503BD-1B25-4CBE-BA8C-46B5D832DC24}" type="datetime'6%/7%/16% Z''wangsrabatt für RX und Non-RX ohne Fest''betrag '">
              <a:rPr lang="de-DE" sz="1000">
                <a:sym typeface="Arial" panose="020B0604020202020204" pitchFamily="34" charset="0"/>
              </a:rPr>
              <a:pPr marL="0" indent="0">
                <a:spcBef>
                  <a:spcPct val="0"/>
                </a:spcBef>
                <a:buNone/>
              </a:pPr>
              <a:t>6%/7%/16% Zwangsrabatt für RX und Non-RX ohne Festbetrag </a:t>
            </a:fld>
            <a:r>
              <a:rPr lang="de-DE" sz="1000" dirty="0">
                <a:sym typeface="Arial" panose="020B0604020202020204" pitchFamily="34" charset="0"/>
              </a:rPr>
              <a:t>*</a:t>
            </a:r>
            <a:endParaRPr lang="de-DE" sz="1000" dirty="0">
              <a:cs typeface="Arial"/>
              <a:sym typeface="Arial" panose="020B0604020202020204" pitchFamily="34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10777680" y="3696920"/>
            <a:ext cx="628435" cy="230832"/>
          </a:xfrm>
          <a:prstGeom prst="rect">
            <a:avLst/>
          </a:prstGeom>
          <a:solidFill>
            <a:srgbClr val="006699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+2,0 </a:t>
            </a:r>
            <a:r>
              <a:rPr lang="de-D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%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10777680" y="4107900"/>
            <a:ext cx="628434" cy="2308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</a:t>
            </a:r>
            <a:r>
              <a:rPr lang="de-DE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0,4%</a:t>
            </a:r>
            <a:endParaRPr lang="de-D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10777680" y="2619111"/>
            <a:ext cx="628435" cy="23083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+36,8%</a:t>
            </a:r>
            <a:endParaRPr lang="de-D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10777680" y="4425156"/>
            <a:ext cx="709940" cy="2308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+2,3</a:t>
            </a:r>
            <a:r>
              <a:rPr lang="de-D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%</a:t>
            </a:r>
          </a:p>
        </p:txBody>
      </p:sp>
      <p:sp>
        <p:nvSpPr>
          <p:cNvPr id="69" name="Textfeld 68"/>
          <p:cNvSpPr txBox="1"/>
          <p:nvPr/>
        </p:nvSpPr>
        <p:spPr>
          <a:xfrm rot="16200000">
            <a:off x="11013233" y="3391468"/>
            <a:ext cx="1217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+/- % ggü. Vorjahr</a:t>
            </a:r>
          </a:p>
        </p:txBody>
      </p:sp>
      <p:sp>
        <p:nvSpPr>
          <p:cNvPr id="29" name="Fußzeilenplatzhalter 2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2018, IQVIA Commercial GmbH &amp; Co. OHG.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56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kt 19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2334273"/>
              </p:ext>
            </p:ext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8" name="think-cell Folie" r:id="rId44" imgW="0" imgH="0" progId="TCLayout.ActiveDocument.1">
                  <p:embed/>
                </p:oleObj>
              </mc:Choice>
              <mc:Fallback>
                <p:oleObj name="think-cell Folie" r:id="rId4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echteck 80" hidden="1"/>
          <p:cNvSpPr/>
          <p:nvPr>
            <p:custDataLst>
              <p:tags r:id="rId3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9114626" y="53213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689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210975" y="53213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347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4526204" y="5321300"/>
            <a:ext cx="3087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Entlastung </a:t>
            </a:r>
            <a:r>
              <a:rPr lang="de-DE" sz="1600" b="1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der GKV durch RV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Umsatzanteil patentgeschützter Präparate unter Rabattvertrag nimmt weiter zu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384693" y="5805488"/>
            <a:ext cx="11502507" cy="383637"/>
          </a:xfrm>
          <a:prstGeom prst="rect">
            <a:avLst/>
          </a:prstGeom>
          <a:noFill/>
        </p:spPr>
        <p:txBody>
          <a:bodyPr wrap="square" lIns="90000" tIns="46800" rIns="90000" bIns="46800" rtlCol="0" anchor="b" anchorCtr="0">
            <a:spAutoFit/>
          </a:bodyPr>
          <a:lstStyle/>
          <a:p>
            <a:pPr defTabSz="536575"/>
            <a:r>
              <a:rPr lang="de-DE" sz="900" dirty="0">
                <a:solidFill>
                  <a:srgbClr val="111111"/>
                </a:solidFill>
                <a:latin typeface="Arial"/>
                <a:cs typeface="Arial"/>
                <a:sym typeface="Arial"/>
              </a:rPr>
              <a:t>Quelle: IMS Contract Monitor</a:t>
            </a:r>
            <a:r>
              <a:rPr lang="de-DE" sz="900" baseline="30000" dirty="0">
                <a:solidFill>
                  <a:srgbClr val="111111"/>
                </a:solidFill>
                <a:latin typeface="Arial"/>
                <a:cs typeface="Arial"/>
                <a:sym typeface="Arial"/>
              </a:rPr>
              <a:t>®</a:t>
            </a:r>
            <a:r>
              <a:rPr lang="de-DE" sz="900" dirty="0">
                <a:solidFill>
                  <a:srgbClr val="111111"/>
                </a:solidFill>
                <a:latin typeface="Arial"/>
                <a:cs typeface="Arial"/>
                <a:sym typeface="Arial"/>
              </a:rPr>
              <a:t>, Umsatz ApU in Mio. €, Nur Rabattverträge nach §130a SGB V, Prozentuale Anteile der Segmente nach Marktvolumen, Altoriginale (=Originale u. Zweitanbieter nicht mehr u. nie geschützt), Geschützte Prod. (=Originale u. Zweitanbieter geschützt)</a:t>
            </a:r>
          </a:p>
        </p:txBody>
      </p:sp>
      <p:graphicFrame>
        <p:nvGraphicFramePr>
          <p:cNvPr id="5" name="Object 4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98887673"/>
              </p:ext>
            </p:extLst>
          </p:nvPr>
        </p:nvGraphicFramePr>
        <p:xfrm>
          <a:off x="495300" y="2286000"/>
          <a:ext cx="5494072" cy="2499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9" name="Chart" r:id="rId45" imgW="5494072" imgH="2499336" progId="MSGraph.Chart.8">
                  <p:embed followColorScheme="full"/>
                </p:oleObj>
              </mc:Choice>
              <mc:Fallback>
                <p:oleObj name="Chart" r:id="rId45" imgW="5494072" imgH="2499336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2286000"/>
                        <a:ext cx="5494072" cy="24993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hteck 47"/>
          <p:cNvSpPr/>
          <p:nvPr>
            <p:custDataLst>
              <p:tags r:id="rId5"/>
            </p:custDataLst>
          </p:nvPr>
        </p:nvSpPr>
        <p:spPr bwMode="gray">
          <a:xfrm>
            <a:off x="1360488" y="2632075"/>
            <a:ext cx="523875" cy="425450"/>
          </a:xfrm>
          <a:prstGeom prst="rect">
            <a:avLst/>
          </a:prstGeom>
          <a:solidFill>
            <a:srgbClr val="FD8B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69BEA1C-3F7B-4A67-808D-4E93BD9DBE0F}" type="datetime'''1''''''''''''''''''''''.''''''''''''''1''''88'''''''''"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1.188</a:t>
            </a:fld>
            <a:r>
              <a:rPr lang="en-US" sz="1400">
                <a:solidFill>
                  <a:schemeClr val="bg1"/>
                </a:solidFill>
                <a:latin typeface="Arial"/>
                <a:cs typeface="Arial"/>
                <a:sym typeface="Arial"/>
              </a:rPr>
              <a:t/>
            </a:r>
            <a:br>
              <a:rPr lang="en-US" sz="1400">
                <a:solidFill>
                  <a:schemeClr val="bg1"/>
                </a:solidFill>
                <a:latin typeface="Arial"/>
                <a:cs typeface="Arial"/>
                <a:sym typeface="Arial"/>
              </a:rPr>
            </a:br>
            <a:r>
              <a:rPr lang="en-US" sz="1400">
                <a:solidFill>
                  <a:schemeClr val="bg1"/>
                </a:solidFill>
                <a:latin typeface="Arial"/>
                <a:cs typeface="Arial"/>
                <a:sym typeface="Arial"/>
              </a:rPr>
              <a:t>(</a:t>
            </a:r>
            <a:fld id="{54C86E32-0A54-40F5-8E50-784444A78AB8}" type="datetime'''''''''''''''''''''''''''''''''''''''''''''''''1''''4''''%'"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14%</a:t>
            </a:fld>
            <a:r>
              <a:rPr lang="en-US" sz="1400">
                <a:solidFill>
                  <a:schemeClr val="bg1"/>
                </a:solidFill>
                <a:latin typeface="Arial"/>
                <a:cs typeface="Arial"/>
                <a:sym typeface="Arial"/>
              </a:rPr>
              <a:t>)</a:t>
            </a:r>
            <a:endParaRPr lang="de-DE" sz="14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" name="Rechteck 48"/>
          <p:cNvSpPr/>
          <p:nvPr>
            <p:custDataLst>
              <p:tags r:id="rId6"/>
            </p:custDataLst>
          </p:nvPr>
        </p:nvSpPr>
        <p:spPr bwMode="gray">
          <a:xfrm>
            <a:off x="2065338" y="2484438"/>
            <a:ext cx="425450" cy="4254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15E8A5F-3096-45FD-966A-6E70C076647B}" type="datetime'''''''''''''''''''''''''''''66'''''''''''''''''''''''''''''''">
              <a:rPr lang="en-US" altLang="en-US" sz="1400">
                <a:solidFill>
                  <a:schemeClr val="tx1"/>
                </a:solidFill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66</a:t>
            </a:fld>
            <a:r>
              <a:rPr lang="en-US" sz="14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/>
            </a:r>
            <a:br>
              <a:rPr lang="en-US" sz="14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</a:br>
            <a:r>
              <a:rPr lang="en-US" sz="14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(</a:t>
            </a:r>
            <a:fld id="{B18B954C-A37E-44CF-B3F8-C4583A0CC26F}" type="datetime'''''''''''''''''''''''''''1''''''''''''''''''''%'''''''">
              <a:rPr lang="en-US" altLang="en-US" sz="1400">
                <a:solidFill>
                  <a:schemeClr val="tx1"/>
                </a:solidFill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1%</a:t>
            </a:fld>
            <a:r>
              <a:rPr lang="en-US" sz="14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)</a:t>
            </a:r>
            <a:endParaRPr lang="de-DE" sz="14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" name="Rechteck 45"/>
          <p:cNvSpPr/>
          <p:nvPr>
            <p:custDataLst>
              <p:tags r:id="rId7"/>
            </p:custDataLst>
          </p:nvPr>
        </p:nvSpPr>
        <p:spPr bwMode="gray">
          <a:xfrm>
            <a:off x="1687513" y="4060825"/>
            <a:ext cx="523875" cy="4254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41C329B-9494-4A03-8587-4AB1C1EBDDEA}" type="datetime'''''''''''''''''''''3''''''''''''''''''''.''51''''''''2'"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3.512</a:t>
            </a:fld>
            <a:r>
              <a:rPr lang="en-US" sz="1400">
                <a:solidFill>
                  <a:schemeClr val="bg1"/>
                </a:solidFill>
                <a:latin typeface="Arial"/>
                <a:cs typeface="Arial"/>
                <a:sym typeface="Arial"/>
              </a:rPr>
              <a:t/>
            </a:r>
            <a:br>
              <a:rPr lang="en-US" sz="1400">
                <a:solidFill>
                  <a:schemeClr val="bg1"/>
                </a:solidFill>
                <a:latin typeface="Arial"/>
                <a:cs typeface="Arial"/>
                <a:sym typeface="Arial"/>
              </a:rPr>
            </a:br>
            <a:r>
              <a:rPr lang="en-US" sz="14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(</a:t>
            </a:r>
            <a:fld id="{B5F92C96-76F1-4D00-9F91-0DCBAE761266}" type="datetime'''''''''42''''''''%'''''''"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42%</a:t>
            </a:fld>
            <a:r>
              <a:rPr lang="en-US" sz="14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)</a:t>
            </a:r>
            <a:endParaRPr lang="de-DE" sz="140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Rechteck 46"/>
          <p:cNvSpPr/>
          <p:nvPr>
            <p:custDataLst>
              <p:tags r:id="rId8"/>
            </p:custDataLst>
          </p:nvPr>
        </p:nvSpPr>
        <p:spPr bwMode="gray">
          <a:xfrm>
            <a:off x="1687513" y="3206750"/>
            <a:ext cx="523875" cy="4254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9534B3B-98D8-498D-A426-2DC997746997}" type="datetime'''''''''''''''''''''3.''''''67''''''''''''''''4'''"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3.674</a:t>
            </a:fld>
            <a:r>
              <a:rPr lang="en-US" sz="1400">
                <a:solidFill>
                  <a:schemeClr val="bg1"/>
                </a:solidFill>
                <a:latin typeface="Arial"/>
                <a:cs typeface="Arial"/>
                <a:sym typeface="Arial"/>
              </a:rPr>
              <a:t/>
            </a:r>
            <a:br>
              <a:rPr lang="en-US" sz="1400">
                <a:solidFill>
                  <a:schemeClr val="bg1"/>
                </a:solidFill>
                <a:latin typeface="Arial"/>
                <a:cs typeface="Arial"/>
                <a:sym typeface="Arial"/>
              </a:rPr>
            </a:br>
            <a:r>
              <a:rPr lang="en-US" sz="14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(</a:t>
            </a:r>
            <a:fld id="{4D4195AB-4D1F-4005-8692-CF90C4AEE7CF}" type="datetime'4''''''''4''''''''%'"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44%</a:t>
            </a:fld>
            <a:r>
              <a:rPr lang="en-US" sz="14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)</a:t>
            </a:r>
            <a:endParaRPr lang="de-DE" sz="14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7" name="Rechteck 56"/>
          <p:cNvSpPr/>
          <p:nvPr>
            <p:custDataLst>
              <p:tags r:id="rId9"/>
            </p:custDataLst>
          </p:nvPr>
        </p:nvSpPr>
        <p:spPr bwMode="gray">
          <a:xfrm>
            <a:off x="1703388" y="2271713"/>
            <a:ext cx="493712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5400" tIns="0" rIns="2540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E75A7EA5-9104-4BA7-8355-11D7B746FB7B}" type="datetime'''''''''''''''''''''8''''''''''''''''''''.''4''''3''9'">
              <a:rPr lang="en-US" altLang="en-US" sz="1400" b="1">
                <a:cs typeface="Arial" panose="020B0604020202020204" pitchFamily="34" charset="0"/>
              </a:rPr>
              <a:pPr algn="ctr" eaLnBrk="0" hangingPunct="0"/>
              <a:t>8.439</a:t>
            </a:fld>
            <a:endParaRPr lang="en-US" sz="1400" b="1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0" name="Rechteck 69"/>
          <p:cNvSpPr/>
          <p:nvPr>
            <p:custDataLst>
              <p:tags r:id="rId10"/>
            </p:custDataLst>
          </p:nvPr>
        </p:nvSpPr>
        <p:spPr bwMode="gray">
          <a:xfrm>
            <a:off x="4694238" y="2228850"/>
            <a:ext cx="425450" cy="4254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9176461-EB95-4F7E-A7E0-C527CA94C5A0}" type="datetime'''''''''''''''''''''''''''''''''8''''''''''''9'''''''">
              <a:rPr lang="en-US" altLang="en-US" sz="1400">
                <a:solidFill>
                  <a:schemeClr val="tx1"/>
                </a:solidFill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89</a:t>
            </a:fld>
            <a:r>
              <a:rPr lang="en-US" sz="1400">
                <a:solidFill>
                  <a:schemeClr val="tx1"/>
                </a:solidFill>
                <a:latin typeface="Arial"/>
                <a:cs typeface="Arial"/>
                <a:sym typeface="Arial"/>
              </a:rPr>
              <a:t/>
            </a:r>
            <a:br>
              <a:rPr lang="en-US" sz="1400">
                <a:solidFill>
                  <a:schemeClr val="tx1"/>
                </a:solidFill>
                <a:latin typeface="Arial"/>
                <a:cs typeface="Arial"/>
                <a:sym typeface="Arial"/>
              </a:rPr>
            </a:br>
            <a:r>
              <a:rPr lang="en-US" sz="1400">
                <a:solidFill>
                  <a:schemeClr val="tx1"/>
                </a:solidFill>
                <a:latin typeface="Arial"/>
                <a:cs typeface="Arial"/>
                <a:sym typeface="Arial"/>
              </a:rPr>
              <a:t>(</a:t>
            </a:r>
            <a:fld id="{6C263B2E-4637-4A53-85F9-A06E28C6D9BD}" type="datetime'''''''''''''''''''1''''%'''''''''''''''''">
              <a:rPr lang="en-US" altLang="en-US" sz="1400">
                <a:solidFill>
                  <a:schemeClr val="tx1"/>
                </a:solidFill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1%</a:t>
            </a:fld>
            <a:r>
              <a:rPr lang="en-US" sz="1400">
                <a:solidFill>
                  <a:schemeClr val="tx1"/>
                </a:solidFill>
                <a:latin typeface="Arial"/>
                <a:cs typeface="Arial"/>
                <a:sym typeface="Arial"/>
              </a:rPr>
              <a:t>)</a:t>
            </a:r>
            <a:endParaRPr lang="de-DE" sz="14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" name="Rechteck 50"/>
          <p:cNvSpPr/>
          <p:nvPr>
            <p:custDataLst>
              <p:tags r:id="rId11"/>
            </p:custDataLst>
          </p:nvPr>
        </p:nvSpPr>
        <p:spPr bwMode="auto">
          <a:xfrm>
            <a:off x="1535113" y="4795838"/>
            <a:ext cx="830263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altLang="en-US" sz="1400" b="1" dirty="0" err="1" smtClean="0">
                <a:cs typeface="Arial"/>
              </a:rPr>
              <a:t>Jahr</a:t>
            </a:r>
            <a:r>
              <a:rPr lang="en-US" altLang="en-US" sz="1400" b="1" dirty="0" smtClean="0">
                <a:cs typeface="Arial"/>
              </a:rPr>
              <a:t> 2016</a:t>
            </a:r>
            <a:endParaRPr lang="en-US" sz="1400" b="1" dirty="0">
              <a:latin typeface="Arial"/>
              <a:cs typeface="Arial"/>
              <a:sym typeface="Arial"/>
            </a:endParaRPr>
          </a:p>
        </p:txBody>
      </p:sp>
      <p:sp>
        <p:nvSpPr>
          <p:cNvPr id="54" name="Rechteck 53"/>
          <p:cNvSpPr/>
          <p:nvPr>
            <p:custDataLst>
              <p:tags r:id="rId12"/>
            </p:custDataLst>
          </p:nvPr>
        </p:nvSpPr>
        <p:spPr bwMode="gray">
          <a:xfrm>
            <a:off x="4316413" y="3067050"/>
            <a:ext cx="523875" cy="4254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A636011-4845-4696-938B-F03989574842}" type="datetime'''''''''''4''''''''''''''''''''.''''''''59''''''''3'''''''''"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4.593</a:t>
            </a:fld>
            <a:r>
              <a:rPr lang="en-US" sz="1400">
                <a:solidFill>
                  <a:schemeClr val="bg1"/>
                </a:solidFill>
                <a:latin typeface="Arial"/>
                <a:cs typeface="Arial"/>
                <a:sym typeface="Arial"/>
              </a:rPr>
              <a:t/>
            </a:r>
            <a:br>
              <a:rPr lang="en-US" sz="1400">
                <a:solidFill>
                  <a:schemeClr val="bg1"/>
                </a:solidFill>
                <a:latin typeface="Arial"/>
                <a:cs typeface="Arial"/>
                <a:sym typeface="Arial"/>
              </a:rPr>
            </a:br>
            <a:r>
              <a:rPr lang="en-US" sz="14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(</a:t>
            </a:r>
            <a:fld id="{F2C25127-A2EF-4F70-8120-4466D22091FC}" type="datetime'4''''''''''''''''8''''''''''''''''%'''''''''''''''''''''"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48%</a:t>
            </a:fld>
            <a:r>
              <a:rPr lang="en-US" sz="14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)</a:t>
            </a:r>
            <a:endParaRPr lang="de-DE" sz="14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" name="Rechteck 54"/>
          <p:cNvSpPr/>
          <p:nvPr>
            <p:custDataLst>
              <p:tags r:id="rId13"/>
            </p:custDataLst>
          </p:nvPr>
        </p:nvSpPr>
        <p:spPr bwMode="gray">
          <a:xfrm>
            <a:off x="3989388" y="2381250"/>
            <a:ext cx="523875" cy="425450"/>
          </a:xfrm>
          <a:prstGeom prst="rect">
            <a:avLst/>
          </a:prstGeom>
          <a:solidFill>
            <a:srgbClr val="FD8B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94B2B72-533C-43C0-81CF-AF23EE90D769}" type="datetime'''''1''''''''.''''''''''''''''''''179'''''''''''''''''''''''''"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1.179</a:t>
            </a:fld>
            <a:r>
              <a:rPr lang="en-US" sz="1400">
                <a:solidFill>
                  <a:schemeClr val="bg1"/>
                </a:solidFill>
                <a:latin typeface="Arial"/>
                <a:cs typeface="Arial"/>
                <a:sym typeface="Arial"/>
              </a:rPr>
              <a:t/>
            </a:r>
            <a:br>
              <a:rPr lang="en-US" sz="1400">
                <a:solidFill>
                  <a:schemeClr val="bg1"/>
                </a:solidFill>
                <a:latin typeface="Arial"/>
                <a:cs typeface="Arial"/>
                <a:sym typeface="Arial"/>
              </a:rPr>
            </a:br>
            <a:r>
              <a:rPr lang="en-US" sz="14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(</a:t>
            </a:r>
            <a:fld id="{B365561D-516E-4F27-8882-CAA2B5BA87D8}" type="datetime'''''''''''''''1''''''''''''''''''2''''''''%'''"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12%</a:t>
            </a:fld>
            <a:r>
              <a:rPr lang="en-US" sz="14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)</a:t>
            </a:r>
            <a:endParaRPr lang="de-DE" sz="14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" name="Rechteck 57"/>
          <p:cNvSpPr/>
          <p:nvPr>
            <p:custDataLst>
              <p:tags r:id="rId14"/>
            </p:custDataLst>
          </p:nvPr>
        </p:nvSpPr>
        <p:spPr bwMode="gray">
          <a:xfrm>
            <a:off x="4332288" y="2016125"/>
            <a:ext cx="493713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5400" tIns="0" rIns="2540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F70E1AB3-0074-4C8C-9C01-8BB61CF0D745}" type="datetime'''''9''.''''''''''''''''''''''''5''''''''''''2''''''''''''5'''">
              <a:rPr lang="en-US" altLang="en-US" sz="1400" b="1">
                <a:cs typeface="Arial" panose="020B0604020202020204" pitchFamily="34" charset="0"/>
              </a:rPr>
              <a:pPr algn="ctr" eaLnBrk="0" hangingPunct="0"/>
              <a:t>9.525</a:t>
            </a:fld>
            <a:endParaRPr lang="en-US" sz="1400" b="1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3" name="Rechteck 52"/>
          <p:cNvSpPr/>
          <p:nvPr>
            <p:custDataLst>
              <p:tags r:id="rId15"/>
            </p:custDataLst>
          </p:nvPr>
        </p:nvSpPr>
        <p:spPr bwMode="gray">
          <a:xfrm>
            <a:off x="4316413" y="4044950"/>
            <a:ext cx="523875" cy="4254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12CA9E7-00B1-449C-B24B-80506A6654B9}" type="datetime'''''''''''''''''''''''''''''''''''''''''''''3''.''''6''''''64'"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3.664</a:t>
            </a:fld>
            <a:r>
              <a:rPr lang="en-US" sz="1400">
                <a:solidFill>
                  <a:schemeClr val="bg1"/>
                </a:solidFill>
                <a:latin typeface="Arial"/>
                <a:cs typeface="Arial"/>
                <a:sym typeface="Arial"/>
              </a:rPr>
              <a:t/>
            </a:r>
            <a:br>
              <a:rPr lang="en-US" sz="1400">
                <a:solidFill>
                  <a:schemeClr val="bg1"/>
                </a:solidFill>
                <a:latin typeface="Arial"/>
                <a:cs typeface="Arial"/>
                <a:sym typeface="Arial"/>
              </a:rPr>
            </a:br>
            <a:r>
              <a:rPr lang="en-US" sz="14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(</a:t>
            </a:r>
            <a:fld id="{89457324-FA70-4113-BD3F-6BB72B0307F9}" type="datetime'''''''''''3''''''''''''''''''''''8''''''''%'''''''''''''''''''"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38%</a:t>
            </a:fld>
            <a:r>
              <a:rPr lang="en-US" sz="14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)</a:t>
            </a:r>
            <a:endParaRPr lang="de-DE" sz="14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" name="Rechteck 51"/>
          <p:cNvSpPr/>
          <p:nvPr>
            <p:custDataLst>
              <p:tags r:id="rId16"/>
            </p:custDataLst>
          </p:nvPr>
        </p:nvSpPr>
        <p:spPr bwMode="auto">
          <a:xfrm>
            <a:off x="4164013" y="4795838"/>
            <a:ext cx="830263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altLang="en-US" sz="1400" b="1" dirty="0" err="1" smtClean="0">
                <a:cs typeface="Arial"/>
              </a:rPr>
              <a:t>Jahr</a:t>
            </a:r>
            <a:r>
              <a:rPr lang="en-US" altLang="en-US" sz="1400" b="1" dirty="0" smtClean="0">
                <a:cs typeface="Arial"/>
              </a:rPr>
              <a:t> 2017</a:t>
            </a:r>
            <a:endParaRPr lang="en-US" sz="1400" b="1" dirty="0">
              <a:latin typeface="Arial"/>
              <a:cs typeface="Arial"/>
              <a:sym typeface="Arial"/>
            </a:endParaRPr>
          </a:p>
        </p:txBody>
      </p:sp>
      <p:graphicFrame>
        <p:nvGraphicFramePr>
          <p:cNvPr id="3" name="Object 2"/>
          <p:cNvGraphicFramePr>
            <a:graphicFrameLocks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20936136"/>
              </p:ext>
            </p:extLst>
          </p:nvPr>
        </p:nvGraphicFramePr>
        <p:xfrm>
          <a:off x="6286499" y="2286000"/>
          <a:ext cx="5478728" cy="2499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0" name="Chart" r:id="rId47" imgW="5478728" imgH="2499336" progId="MSGraph.Chart.8">
                  <p:embed followColorScheme="full"/>
                </p:oleObj>
              </mc:Choice>
              <mc:Fallback>
                <p:oleObj name="Chart" r:id="rId47" imgW="5478728" imgH="2499336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499" y="2286000"/>
                        <a:ext cx="5478728" cy="24993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7" name="Gerade Verbindung 76"/>
          <p:cNvCxnSpPr/>
          <p:nvPr>
            <p:custDataLst>
              <p:tags r:id="rId18"/>
            </p:custDataLst>
          </p:nvPr>
        </p:nvCxnSpPr>
        <p:spPr bwMode="auto">
          <a:xfrm flipH="1" flipV="1">
            <a:off x="8312150" y="2487613"/>
            <a:ext cx="98425" cy="155575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>
            <p:custDataLst>
              <p:tags r:id="rId19"/>
            </p:custDataLst>
          </p:nvPr>
        </p:nvCxnSpPr>
        <p:spPr bwMode="auto">
          <a:xfrm flipH="1" flipV="1">
            <a:off x="10948988" y="2444750"/>
            <a:ext cx="98425" cy="198438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/>
          <p:cNvSpPr/>
          <p:nvPr>
            <p:custDataLst>
              <p:tags r:id="rId20"/>
            </p:custDataLst>
          </p:nvPr>
        </p:nvSpPr>
        <p:spPr bwMode="auto">
          <a:xfrm>
            <a:off x="9936163" y="4795838"/>
            <a:ext cx="830263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altLang="en-US" sz="1400" b="1" dirty="0" err="1" smtClean="0">
                <a:cs typeface="Arial"/>
              </a:rPr>
              <a:t>Jahr</a:t>
            </a:r>
            <a:r>
              <a:rPr lang="en-US" altLang="en-US" sz="1400" b="1" dirty="0" smtClean="0">
                <a:cs typeface="Arial"/>
              </a:rPr>
              <a:t> 2017</a:t>
            </a:r>
            <a:endParaRPr lang="en-US" sz="1400" b="1" dirty="0">
              <a:latin typeface="Arial"/>
              <a:cs typeface="Arial"/>
              <a:sym typeface="Arial"/>
            </a:endParaRPr>
          </a:p>
        </p:txBody>
      </p:sp>
      <p:sp>
        <p:nvSpPr>
          <p:cNvPr id="39" name="Rechteck 38"/>
          <p:cNvSpPr/>
          <p:nvPr>
            <p:custDataLst>
              <p:tags r:id="rId21"/>
            </p:custDataLst>
          </p:nvPr>
        </p:nvSpPr>
        <p:spPr bwMode="gray">
          <a:xfrm>
            <a:off x="10177463" y="2068513"/>
            <a:ext cx="346075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5400" tIns="0" rIns="2540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23523BA0-11C0-4058-BD1C-04BA88D60E0C}" type="datetime'''''''''''''''''4''''''''0''9'''''''''''">
              <a:rPr lang="en-US" altLang="en-US" sz="1400" b="1">
                <a:cs typeface="Arial" panose="020B0604020202020204" pitchFamily="34" charset="0"/>
              </a:rPr>
              <a:pPr algn="ctr" eaLnBrk="0" hangingPunct="0"/>
              <a:t>409</a:t>
            </a:fld>
            <a:endParaRPr lang="en-US" sz="1400" b="1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8" name="Rechteck 77"/>
          <p:cNvSpPr/>
          <p:nvPr>
            <p:custDataLst>
              <p:tags r:id="rId22"/>
            </p:custDataLst>
          </p:nvPr>
        </p:nvSpPr>
        <p:spPr bwMode="gray">
          <a:xfrm>
            <a:off x="10088563" y="3443288"/>
            <a:ext cx="523875" cy="4254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A0914F9-BEC9-4BE4-9CFD-46A4772A3C9F}" type="datetime'''''''''''3''''''''''7''5'''''''''''''''''''''''''''''''''"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375</a:t>
            </a:fld>
            <a:r>
              <a:rPr lang="en-US" sz="1400">
                <a:solidFill>
                  <a:schemeClr val="bg1"/>
                </a:solidFill>
                <a:latin typeface="Arial"/>
                <a:cs typeface="Arial"/>
                <a:sym typeface="Arial"/>
              </a:rPr>
              <a:t/>
            </a:r>
            <a:br>
              <a:rPr lang="en-US" sz="1400">
                <a:solidFill>
                  <a:schemeClr val="bg1"/>
                </a:solidFill>
                <a:latin typeface="Arial"/>
                <a:cs typeface="Arial"/>
                <a:sym typeface="Arial"/>
              </a:rPr>
            </a:br>
            <a:r>
              <a:rPr lang="en-US" sz="14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(</a:t>
            </a:r>
            <a:fld id="{26A7AA85-10B2-4A39-8393-CDDE33BFB621}" type="datetime'''''92''''''''''''''''''''''''''''''''''''''''''''%'''"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92%</a:t>
            </a:fld>
            <a:r>
              <a:rPr lang="en-US" sz="14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)</a:t>
            </a:r>
            <a:endParaRPr lang="de-DE" sz="140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" name="Rechteck 83"/>
          <p:cNvSpPr/>
          <p:nvPr>
            <p:custDataLst>
              <p:tags r:id="rId23"/>
            </p:custDataLst>
          </p:nvPr>
        </p:nvSpPr>
        <p:spPr bwMode="gray">
          <a:xfrm>
            <a:off x="9801225" y="2362200"/>
            <a:ext cx="425450" cy="42545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6EE27D8-5514-4BE9-8652-1D2ECB3A0F77}" type="datetime'''''''''''''''''''1''''''''''''6'''''''''''''''''''''''''''''"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16</a:t>
            </a:fld>
            <a:r>
              <a:rPr lang="en-US" sz="1400">
                <a:solidFill>
                  <a:schemeClr val="bg1"/>
                </a:solidFill>
                <a:latin typeface="Arial"/>
                <a:cs typeface="Arial"/>
                <a:sym typeface="Arial"/>
              </a:rPr>
              <a:t/>
            </a:r>
            <a:br>
              <a:rPr lang="en-US" sz="1400">
                <a:solidFill>
                  <a:schemeClr val="bg1"/>
                </a:solidFill>
                <a:latin typeface="Arial"/>
                <a:cs typeface="Arial"/>
                <a:sym typeface="Arial"/>
              </a:rPr>
            </a:br>
            <a:r>
              <a:rPr lang="en-US" sz="14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(</a:t>
            </a:r>
            <a:fld id="{A2DFAD70-1260-4EE5-BE73-23FFAC0E4A77}" type="datetime'''''''4''''''''''''''''''''''''''''''''%'''''''''''''''''''"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4%</a:t>
            </a:fld>
            <a:r>
              <a:rPr lang="en-US" sz="14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)</a:t>
            </a:r>
            <a:endParaRPr lang="de-DE" sz="14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6" name="Rechteck 75"/>
          <p:cNvSpPr/>
          <p:nvPr>
            <p:custDataLst>
              <p:tags r:id="rId24"/>
            </p:custDataLst>
          </p:nvPr>
        </p:nvSpPr>
        <p:spPr bwMode="gray">
          <a:xfrm>
            <a:off x="8410575" y="2430463"/>
            <a:ext cx="425450" cy="4254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3B47E8D-6DB3-45EA-8E66-69DC959783CD}" type="datetime'''4'''''''''''''''''''''''">
              <a:rPr lang="en-US" altLang="en-US" sz="14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</a:pPr>
              <a:t>4</a:t>
            </a:fld>
            <a:r>
              <a:rPr lang="en-US" sz="1400">
                <a:solidFill>
                  <a:schemeClr val="tx1"/>
                </a:solidFill>
                <a:latin typeface="Arial"/>
                <a:cs typeface="Arial"/>
                <a:sym typeface="Arial"/>
              </a:rPr>
              <a:t/>
            </a:r>
            <a:br>
              <a:rPr lang="en-US" sz="1400">
                <a:solidFill>
                  <a:schemeClr val="tx1"/>
                </a:solidFill>
                <a:latin typeface="Arial"/>
                <a:cs typeface="Arial"/>
                <a:sym typeface="Arial"/>
              </a:rPr>
            </a:br>
            <a:r>
              <a:rPr lang="en-US" sz="1400">
                <a:solidFill>
                  <a:schemeClr val="tx1"/>
                </a:solidFill>
                <a:latin typeface="Arial"/>
                <a:cs typeface="Arial"/>
                <a:sym typeface="Arial"/>
              </a:rPr>
              <a:t>(</a:t>
            </a:r>
            <a:fld id="{DF4EF0D2-E544-4A76-A2CA-1F21F2BC18BE}" type="datetime'''''1''''''''''''''''''''''''''''''''''%'''''''''''''">
              <a:rPr lang="en-US" sz="1400">
                <a:solidFill>
                  <a:schemeClr val="tx1"/>
                </a:solidFill>
                <a:cs typeface="Arial"/>
              </a:rPr>
              <a:pPr>
                <a:spcBef>
                  <a:spcPct val="0"/>
                </a:spcBef>
                <a:spcAft>
                  <a:spcPct val="0"/>
                </a:spcAft>
              </a:pPr>
              <a:t>1%</a:t>
            </a:fld>
            <a:r>
              <a:rPr lang="en-US" sz="1400">
                <a:solidFill>
                  <a:schemeClr val="tx1"/>
                </a:solidFill>
                <a:latin typeface="Arial"/>
                <a:cs typeface="Arial"/>
                <a:sym typeface="Arial"/>
              </a:rPr>
              <a:t>)</a:t>
            </a:r>
            <a:endParaRPr lang="de-DE" sz="14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" name="Rechteck 73"/>
          <p:cNvSpPr/>
          <p:nvPr>
            <p:custDataLst>
              <p:tags r:id="rId25"/>
            </p:custDataLst>
          </p:nvPr>
        </p:nvSpPr>
        <p:spPr bwMode="gray">
          <a:xfrm>
            <a:off x="7164388" y="2400300"/>
            <a:ext cx="425450" cy="425450"/>
          </a:xfrm>
          <a:prstGeom prst="rect">
            <a:avLst/>
          </a:prstGeom>
          <a:solidFill>
            <a:srgbClr val="0349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5A6D0E6-B9BD-49D1-9171-32EA279DFFBD}" type="datetime'''''''''''''''''''''''''1''''''''''''''''''''4'''"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14</a:t>
            </a:fld>
            <a:r>
              <a:rPr lang="en-US" sz="1400">
                <a:solidFill>
                  <a:schemeClr val="bg1"/>
                </a:solidFill>
                <a:latin typeface="Arial"/>
                <a:cs typeface="Arial"/>
                <a:sym typeface="Arial"/>
              </a:rPr>
              <a:t/>
            </a:r>
            <a:br>
              <a:rPr lang="en-US" sz="1400">
                <a:solidFill>
                  <a:schemeClr val="bg1"/>
                </a:solidFill>
                <a:latin typeface="Arial"/>
                <a:cs typeface="Arial"/>
                <a:sym typeface="Arial"/>
              </a:rPr>
            </a:br>
            <a:r>
              <a:rPr lang="en-US" sz="14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(</a:t>
            </a:r>
            <a:fld id="{01A4832A-EEF3-4556-8C39-DD2EF903D69E}" type="datetime'''''''''''''3''''''''''''''''''''%'''''''''''''''''''''"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3%</a:t>
            </a:fld>
            <a:r>
              <a:rPr lang="en-US" sz="14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)</a:t>
            </a:r>
            <a:endParaRPr lang="de-DE" sz="14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5" name="Rechteck 74"/>
          <p:cNvSpPr/>
          <p:nvPr>
            <p:custDataLst>
              <p:tags r:id="rId26"/>
            </p:custDataLst>
          </p:nvPr>
        </p:nvSpPr>
        <p:spPr bwMode="gray">
          <a:xfrm>
            <a:off x="7839075" y="2324100"/>
            <a:ext cx="425450" cy="425450"/>
          </a:xfrm>
          <a:prstGeom prst="rect">
            <a:avLst/>
          </a:prstGeom>
          <a:solidFill>
            <a:srgbClr val="FD8B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C31819C-EE5E-49BE-946A-F73FFADD9111}" type="datetime'''''1''''''''''''''''''''4'''''''''''''''''''''"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14</a:t>
            </a:fld>
            <a:r>
              <a:rPr lang="en-US" sz="1400">
                <a:solidFill>
                  <a:schemeClr val="bg1"/>
                </a:solidFill>
                <a:latin typeface="Arial"/>
                <a:cs typeface="Arial"/>
                <a:sym typeface="Arial"/>
              </a:rPr>
              <a:t/>
            </a:r>
            <a:br>
              <a:rPr lang="en-US" sz="1400">
                <a:solidFill>
                  <a:schemeClr val="bg1"/>
                </a:solidFill>
                <a:latin typeface="Arial"/>
                <a:cs typeface="Arial"/>
                <a:sym typeface="Arial"/>
              </a:rPr>
            </a:br>
            <a:r>
              <a:rPr lang="en-US" sz="14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(</a:t>
            </a:r>
            <a:fld id="{CCC16973-8934-4B30-A906-8337363E4BA8}" type="datetime'''''3''''''''''''''''''%'''''''''''''''''''''''''''''''''''"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3%</a:t>
            </a:fld>
            <a:r>
              <a:rPr lang="en-US" sz="14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)</a:t>
            </a:r>
            <a:endParaRPr lang="de-DE" sz="14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" name="Rechteck 41"/>
          <p:cNvSpPr/>
          <p:nvPr>
            <p:custDataLst>
              <p:tags r:id="rId27"/>
            </p:custDataLst>
          </p:nvPr>
        </p:nvSpPr>
        <p:spPr bwMode="gray">
          <a:xfrm>
            <a:off x="7540625" y="2111375"/>
            <a:ext cx="346075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5400" tIns="0" rIns="2540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fld id="{3D216701-00CA-4794-A286-071BD122500A}" type="datetime'''''''''''''''''4''''''0''''''0'''''''''''''''''''">
              <a:rPr lang="en-US" altLang="en-US" sz="1400" b="1">
                <a:cs typeface="Arial" panose="020B0604020202020204" pitchFamily="34" charset="0"/>
              </a:rPr>
              <a:pPr algn="ctr" eaLnBrk="0" hangingPunct="0"/>
              <a:t>400</a:t>
            </a:fld>
            <a:endParaRPr lang="en-US" sz="1400" b="1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3" name="Rechteck 72"/>
          <p:cNvSpPr/>
          <p:nvPr>
            <p:custDataLst>
              <p:tags r:id="rId28"/>
            </p:custDataLst>
          </p:nvPr>
        </p:nvSpPr>
        <p:spPr bwMode="gray">
          <a:xfrm>
            <a:off x="7451725" y="3459163"/>
            <a:ext cx="523875" cy="4254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1169F28-B56D-43BF-A382-6AC6D95D4C56}" type="datetime'''''''''''''3''''''''''''''''''''6''9'''''''''''''"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369</a:t>
            </a:fld>
            <a:r>
              <a:rPr lang="en-US" sz="1400">
                <a:solidFill>
                  <a:schemeClr val="bg1"/>
                </a:solidFill>
                <a:latin typeface="Arial"/>
                <a:cs typeface="Arial"/>
                <a:sym typeface="Arial"/>
              </a:rPr>
              <a:t/>
            </a:r>
            <a:br>
              <a:rPr lang="en-US" sz="1400">
                <a:solidFill>
                  <a:schemeClr val="bg1"/>
                </a:solidFill>
                <a:latin typeface="Arial"/>
                <a:cs typeface="Arial"/>
                <a:sym typeface="Arial"/>
              </a:rPr>
            </a:br>
            <a:r>
              <a:rPr lang="en-US" sz="14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(</a:t>
            </a:r>
            <a:fld id="{8A23644B-85B2-488E-9471-B8021466B031}" type="datetime'''''9''''''''''''''''''''''''2''''%'''''"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92%</a:t>
            </a:fld>
            <a:r>
              <a:rPr lang="en-US" sz="14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)</a:t>
            </a:r>
            <a:endParaRPr lang="de-DE" sz="14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" name="Rechteck 39"/>
          <p:cNvSpPr/>
          <p:nvPr>
            <p:custDataLst>
              <p:tags r:id="rId29"/>
            </p:custDataLst>
          </p:nvPr>
        </p:nvSpPr>
        <p:spPr bwMode="auto">
          <a:xfrm>
            <a:off x="7299325" y="4795838"/>
            <a:ext cx="830263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altLang="en-US" sz="1400" b="1" dirty="0" err="1" smtClean="0">
                <a:cs typeface="Arial"/>
              </a:rPr>
              <a:t>Jahr</a:t>
            </a:r>
            <a:r>
              <a:rPr lang="en-US" altLang="en-US" sz="1400" b="1" dirty="0" smtClean="0">
                <a:cs typeface="Arial"/>
              </a:rPr>
              <a:t> 2016</a:t>
            </a:r>
            <a:endParaRPr lang="en-US" sz="1400" b="1" dirty="0">
              <a:latin typeface="Arial"/>
              <a:cs typeface="Arial"/>
              <a:sym typeface="Arial"/>
            </a:endParaRPr>
          </a:p>
        </p:txBody>
      </p:sp>
      <p:sp>
        <p:nvSpPr>
          <p:cNvPr id="85" name="Rechteck 84"/>
          <p:cNvSpPr/>
          <p:nvPr>
            <p:custDataLst>
              <p:tags r:id="rId30"/>
            </p:custDataLst>
          </p:nvPr>
        </p:nvSpPr>
        <p:spPr bwMode="gray">
          <a:xfrm>
            <a:off x="10475913" y="2281238"/>
            <a:ext cx="425450" cy="425450"/>
          </a:xfrm>
          <a:prstGeom prst="rect">
            <a:avLst/>
          </a:prstGeom>
          <a:solidFill>
            <a:srgbClr val="FD8B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D6E60C9-4102-4B98-8515-899FBED774F8}" type="datetime'''''''''1''''''''''''''''''''3'''''''''''''''''"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13</a:t>
            </a:fld>
            <a:r>
              <a:rPr lang="en-US" sz="1400">
                <a:solidFill>
                  <a:schemeClr val="bg1"/>
                </a:solidFill>
                <a:latin typeface="Arial"/>
                <a:cs typeface="Arial"/>
                <a:sym typeface="Arial"/>
              </a:rPr>
              <a:t/>
            </a:r>
            <a:br>
              <a:rPr lang="en-US" sz="1400">
                <a:solidFill>
                  <a:schemeClr val="bg1"/>
                </a:solidFill>
                <a:latin typeface="Arial"/>
                <a:cs typeface="Arial"/>
                <a:sym typeface="Arial"/>
              </a:rPr>
            </a:br>
            <a:r>
              <a:rPr lang="en-US" sz="14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(</a:t>
            </a:r>
            <a:fld id="{CF6CDCAA-0C63-45E5-B643-83F87AE31FE6}" type="datetime'''3''''''%'''''''''''''''"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3%</a:t>
            </a:fld>
            <a:r>
              <a:rPr lang="en-US" sz="14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)</a:t>
            </a:r>
            <a:endParaRPr lang="de-DE" sz="14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" name="Rechteck 86"/>
          <p:cNvSpPr/>
          <p:nvPr>
            <p:custDataLst>
              <p:tags r:id="rId31"/>
            </p:custDataLst>
          </p:nvPr>
        </p:nvSpPr>
        <p:spPr bwMode="gray">
          <a:xfrm>
            <a:off x="11047413" y="2430463"/>
            <a:ext cx="425450" cy="4254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F714960-F609-44F6-9BA3-E7A8A70091EB}" type="datetime'''''5'''''''''''''''''''''">
              <a:rPr lang="en-US" altLang="en-US" sz="14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</a:pPr>
              <a:t>5</a:t>
            </a:fld>
            <a:r>
              <a:rPr lang="en-US" sz="1400">
                <a:solidFill>
                  <a:schemeClr val="tx1"/>
                </a:solidFill>
                <a:latin typeface="Arial"/>
                <a:cs typeface="Arial"/>
                <a:sym typeface="Arial"/>
              </a:rPr>
              <a:t/>
            </a:r>
            <a:br>
              <a:rPr lang="en-US" sz="1400">
                <a:solidFill>
                  <a:schemeClr val="tx1"/>
                </a:solidFill>
                <a:latin typeface="Arial"/>
                <a:cs typeface="Arial"/>
                <a:sym typeface="Arial"/>
              </a:rPr>
            </a:br>
            <a:r>
              <a:rPr lang="en-US" sz="14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(</a:t>
            </a:r>
            <a:fld id="{0EDA3403-099E-4ADB-BC75-3CE1332D0D11}" type="datetime'''''''1''''''''''''''''''''%'''''''''''''''''''''''">
              <a:rPr lang="en-US" altLang="en-US" sz="14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</a:pPr>
              <a:t>1%</a:t>
            </a:fld>
            <a:r>
              <a:rPr lang="en-US" sz="14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)</a:t>
            </a:r>
            <a:endParaRPr lang="de-DE" sz="14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" name="Abgerundetes Rechteck 55"/>
          <p:cNvSpPr/>
          <p:nvPr>
            <p:custDataLst>
              <p:tags r:id="rId32"/>
            </p:custDataLst>
          </p:nvPr>
        </p:nvSpPr>
        <p:spPr bwMode="gray">
          <a:xfrm>
            <a:off x="619125" y="1482725"/>
            <a:ext cx="5284788" cy="334962"/>
          </a:xfrm>
          <a:prstGeom prst="roundRect">
            <a:avLst>
              <a:gd name="adj" fmla="val 49763"/>
            </a:avLst>
          </a:prstGeom>
          <a:solidFill>
            <a:srgbClr val="297DF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2700" rIns="0" bIns="11112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sz="1400" b="1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Umsatz (Mio. EUR)</a:t>
            </a:r>
          </a:p>
        </p:txBody>
      </p:sp>
      <p:sp>
        <p:nvSpPr>
          <p:cNvPr id="59" name="Abgerundetes Rechteck 58"/>
          <p:cNvSpPr/>
          <p:nvPr>
            <p:custDataLst>
              <p:tags r:id="rId33"/>
            </p:custDataLst>
          </p:nvPr>
        </p:nvSpPr>
        <p:spPr bwMode="gray">
          <a:xfrm>
            <a:off x="6396038" y="1482725"/>
            <a:ext cx="5268913" cy="334962"/>
          </a:xfrm>
          <a:prstGeom prst="roundRect">
            <a:avLst>
              <a:gd name="adj" fmla="val 49763"/>
            </a:avLst>
          </a:prstGeom>
          <a:solidFill>
            <a:srgbClr val="297DF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2700" rIns="0" bIns="11112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sz="1400" b="1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Absatz (Mio. </a:t>
            </a:r>
            <a:r>
              <a:rPr lang="de-DE" sz="1400" b="1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Packungen)</a:t>
            </a:r>
            <a:endParaRPr lang="de-DE" sz="1400" b="1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7" name="Rechteck 66"/>
          <p:cNvSpPr/>
          <p:nvPr>
            <p:custDataLst>
              <p:tags r:id="rId34"/>
            </p:custDataLst>
          </p:nvPr>
        </p:nvSpPr>
        <p:spPr bwMode="auto">
          <a:xfrm>
            <a:off x="5087938" y="5305426"/>
            <a:ext cx="250825" cy="187325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/>
          <p:cNvSpPr/>
          <p:nvPr>
            <p:custDataLst>
              <p:tags r:id="rId35"/>
            </p:custDataLst>
          </p:nvPr>
        </p:nvSpPr>
        <p:spPr bwMode="auto">
          <a:xfrm>
            <a:off x="6861175" y="5305426"/>
            <a:ext cx="250825" cy="187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>
            <p:custDataLst>
              <p:tags r:id="rId36"/>
            </p:custDataLst>
          </p:nvPr>
        </p:nvSpPr>
        <p:spPr bwMode="auto">
          <a:xfrm>
            <a:off x="3806825" y="5305426"/>
            <a:ext cx="250825" cy="187325"/>
          </a:xfrm>
          <a:prstGeom prst="rect">
            <a:avLst/>
          </a:prstGeom>
          <a:solidFill>
            <a:srgbClr val="FD8B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/>
          <p:cNvSpPr/>
          <p:nvPr>
            <p:custDataLst>
              <p:tags r:id="rId37"/>
            </p:custDataLst>
          </p:nvPr>
        </p:nvSpPr>
        <p:spPr bwMode="auto">
          <a:xfrm>
            <a:off x="2487613" y="5305426"/>
            <a:ext cx="250825" cy="1873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/>
          <p:cNvSpPr/>
          <p:nvPr>
            <p:custDataLst>
              <p:tags r:id="rId38"/>
            </p:custDataLst>
          </p:nvPr>
        </p:nvSpPr>
        <p:spPr bwMode="auto">
          <a:xfrm>
            <a:off x="2789238" y="5300664"/>
            <a:ext cx="915987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1BF7197-0D2A-4FC5-873B-AD4338FDE844}" type="datetime'''R''''''''''''''''''e''''''stg''ru''p''''''''''p''''''''''e'">
              <a:rPr lang="en-US" sz="1400">
                <a:solidFill>
                  <a:schemeClr val="tx1"/>
                </a:solidFill>
                <a:latin typeface="Arial"/>
                <a:cs typeface="Arial"/>
                <a:sym typeface="Arial"/>
              </a:rPr>
              <a:pPr>
                <a:spcBef>
                  <a:spcPct val="0"/>
                </a:spcBef>
                <a:spcAft>
                  <a:spcPct val="0"/>
                </a:spcAft>
              </a:pPr>
              <a:t>Restgruppe</a:t>
            </a:fld>
            <a:endParaRPr lang="de-DE" sz="14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" name="Rechteck 62"/>
          <p:cNvSpPr/>
          <p:nvPr>
            <p:custDataLst>
              <p:tags r:id="rId39"/>
            </p:custDataLst>
          </p:nvPr>
        </p:nvSpPr>
        <p:spPr bwMode="auto">
          <a:xfrm>
            <a:off x="7162800" y="5300664"/>
            <a:ext cx="719137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DA90F3DA-096D-49F8-8A5A-64ABFA58FAD2}" type="datetime'Ge''ne''r''''''i''''''''''''''''k''''a'''''''''''''''">
              <a:rPr lang="en-US" sz="1400">
                <a:solidFill>
                  <a:schemeClr val="tx1"/>
                </a:solidFill>
                <a:latin typeface="Arial"/>
                <a:cs typeface="Arial"/>
                <a:sym typeface="Arial"/>
              </a:rPr>
              <a:pPr>
                <a:spcBef>
                  <a:spcPct val="0"/>
                </a:spcBef>
                <a:spcAft>
                  <a:spcPct val="0"/>
                </a:spcAft>
              </a:pPr>
              <a:t>Generika</a:t>
            </a:fld>
            <a:endParaRPr lang="de-DE" sz="14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" name="Rechteck 59"/>
          <p:cNvSpPr/>
          <p:nvPr>
            <p:custDataLst>
              <p:tags r:id="rId40"/>
            </p:custDataLst>
          </p:nvPr>
        </p:nvSpPr>
        <p:spPr bwMode="auto">
          <a:xfrm>
            <a:off x="5389563" y="5300664"/>
            <a:ext cx="1370012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8CBCA7E9-866E-44D7-94B4-78C5BEF92C5B}" type="datetime'Ges''''''''''''''ch''''''ütz''te'''' P''''''''''r''''od''.'">
              <a:rPr lang="en-US" sz="1400">
                <a:solidFill>
                  <a:schemeClr val="tx1"/>
                </a:solidFill>
                <a:latin typeface="Arial"/>
                <a:cs typeface="Arial"/>
                <a:sym typeface="Arial"/>
              </a:rPr>
              <a:pPr>
                <a:spcBef>
                  <a:spcPct val="0"/>
                </a:spcBef>
                <a:spcAft>
                  <a:spcPct val="0"/>
                </a:spcAft>
              </a:pPr>
              <a:t>Geschützte Prod.</a:t>
            </a:fld>
            <a:endParaRPr lang="de-DE" sz="14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" name="Rechteck 60"/>
          <p:cNvSpPr/>
          <p:nvPr>
            <p:custDataLst>
              <p:tags r:id="rId41"/>
            </p:custDataLst>
          </p:nvPr>
        </p:nvSpPr>
        <p:spPr bwMode="auto">
          <a:xfrm>
            <a:off x="4108450" y="5300664"/>
            <a:ext cx="877887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568C8C95-ACBC-485A-AF8D-A472115D43E6}" type="datetime'A''''''l''''''t''o''''''''''ri''''g''''ina''l''''''''e'''">
              <a:rPr lang="en-US" sz="1400">
                <a:solidFill>
                  <a:schemeClr val="tx1"/>
                </a:solidFill>
                <a:latin typeface="Arial"/>
                <a:cs typeface="Arial"/>
                <a:sym typeface="Arial"/>
              </a:rPr>
              <a:pPr>
                <a:spcBef>
                  <a:spcPct val="0"/>
                </a:spcBef>
                <a:spcAft>
                  <a:spcPct val="0"/>
                </a:spcAft>
              </a:pPr>
              <a:t>Altoriginale</a:t>
            </a:fld>
            <a:endParaRPr lang="de-DE" sz="14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2018, IQVIA Commercial GmbH &amp; Co. OHG.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31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53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5&quot;&gt;&lt;elem m_fUsage=&quot;3.43900000000000005684E+00&quot;&gt;&lt;m_msothmcolidx val=&quot;0&quot;/&gt;&lt;m_rgb r=&quot;ED&quot; g=&quot;8B&quot; b=&quot;00&quot;/&gt;&lt;m_nBrightness val=&quot;0&quot;/&gt;&lt;/elem&gt;&lt;elem m_fUsage=&quot;6.56100000000000127542E-01&quot;&gt;&lt;m_msothmcolidx val=&quot;0&quot;/&gt;&lt;m_rgb r=&quot;D0&quot; g=&quot;E8&quot; b=&quot;FF&quot;/&gt;&lt;m_nBrightness val=&quot;0&quot;/&gt;&lt;/elem&gt;&lt;elem m_fUsage=&quot;5.90490000000000181402E-01&quot;&gt;&lt;m_msothmcolidx val=&quot;0&quot;/&gt;&lt;m_rgb r=&quot;DF&quot; g=&quot;07&quot; b=&quot;02&quot;/&gt;&lt;m_nBrightness val=&quot;0&quot;/&gt;&lt;/elem&gt;&lt;elem m_fUsage=&quot;5.31441000000000163261E-01&quot;&gt;&lt;m_msothmcolidx val=&quot;0&quot;/&gt;&lt;m_rgb r=&quot;FF&quot; g=&quot;CF&quot; b=&quot;32&quot;/&gt;&lt;m_nBrightness val=&quot;0&quot;/&gt;&lt;/elem&gt;&lt;elem m_fUsage=&quot;4.78296900000000135833E-01&quot;&gt;&lt;m_msothmcolidx val=&quot;0&quot;/&gt;&lt;m_rgb r=&quot;FA&quot; g=&quot;A5&quot; b=&quot;B6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OoyVT0N0Sa2saHFYFiT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_C9gmBMFkapRYbiERS1g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DHP2SJ9aE.kwS3s9Xr0q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8w_P3KlBkenQ4ONkHWwZ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MX4ZnGN024JFYyjjGET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hRCLInTIC2rs7vzYLmx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4apjzwAs0a0XBBudZCof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t0BJSC4Qu.DJls_Z84L6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cX6Q3AuES.ukTiTedaN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sziACpr0yN529oP.ra2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kZJJYJMUaflaauXjOvs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QX0B0EAk6KBZsjjCsgz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wScpPi3kOuCblcHV4hW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f85UY_EkOPYmuldWWqc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3SHzRG30.1sg4MxYxRS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04zH4.ZUCHmCQ6mLi_E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XVz4pA30yxKlUHLYs3m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cib_OqdkS5Tf0c52_4h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8H2xDhnVk6n.pGjMkJe_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fJrb7uv0O6b1TnXiSYr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6NWkOU_a0mCqvWN4nfHQ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aR.bqesEOwaHEahyqRw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uWpH1RtEi5KAp1Cb14l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RAnkMqgEWr2o.CMPVDX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KMijFk6vkSS68u8.11Vy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GQY8c7JEuHhWV.UyiBX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gRlcdswUqKMt53grikn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YB0frjtUi9CRiyq5.54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SUI38Tt0uTdOYjYJgmS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6KaUT7h1Uq7UxoigbGMn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PGceFzRQ2fYQRD16arz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dHT0F6SCihAiAMQL8rE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H3.FxYSd27IhlkLTtYa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wnMXUNFTCCE_Iwk4HTcD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hEF7iwVSGOX4oXqm8Jrz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52eWfOR_mpaX4NM8vNm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8m87ywMT0CGTpN40qe6k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QKTCDtQn.t6z4Fl7f7y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47p_OeR7.9Cq5Z40Vze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4u_uyzNR3aROCFUVW7DK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ilssRVQly5ccZ1wWHYb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xNGesWRe2VUBt5QCSeS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NV3bPTmTLmYAbC0WsmN2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bZgJ9AQoWzablSGf6SR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XlVrH_Rn2oMs_KK6uHE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DeYowMGQzGwtL5St3WhX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P6SQvwTLGsCf0mgfHcu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_g6nvd1SBqG_UcPNzajV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NhYk9LEkyqwSX4txFCz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xeEpKhHkOhdKLzQ1c20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qOcJXcQPm.q7AUMHUOu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4e3wi7RMuXiJXr0_pEk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Dk4z2MTm.4Zn0_YVIIe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.SEOJ_SQqY3w4S1XK8K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lsv7sNSqGN38FY0O_LM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jYT6DcTkORs1R2PPtpB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SLqxvUQ5.Krqxz1E8wU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bXpPEJRSOLGTXYoc746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cCLCIcQimgbY4f7EqY.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Ywat5eThui..bqomdmP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vEBs__RWmHzsG1o0pY2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PAWVb8aU2l5YMTS.yVZ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QJD2uIcE.sI69R_Ev6V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3HkDipCqUevTM3TDBsrq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QjbYXQ60KA0AGMH7UMM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7aImlUTPiDcXs_cWo4t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z4N.Q9RriZfRcfmpUyW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rd1pokaUSNd8BFLtvJe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KGZOH38ku5CkUlMNKBe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PAKWomVEK9VbZFDbXJr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AkjMzRy0Wn.5_Cw00BQ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EqzsQj6k6wgxROP9AdZ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doVlgKQ0CS3uegkhse7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as5pz3SCS4r.Gcv7ULR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.4wypfdSceppozoA66PZ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KbKSb0SDqKRTSP_gPKn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37YPGZS_SJWLVGCRVcD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4I7GyodS9.q2ARo5FEqt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t4pSTAIEW3wmO._oYcl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732sm5QKmfZj.4VW24L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ZVmNqrRIOrqYJCb04GP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EI_gYbR4SeKbYGruJYD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0pPFgbRRbyX6t1CilgeQ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E_wrBITD67I5PzHNcG3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h.kDoT40exxYT2eAxIt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vXPitvTLmQH3wApxzhC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1TL8JEp0.Bg1wazmdb8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Vr5TnjcUerAJA62sfd_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cCqyWpXUq3mxG2AoXuU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Xo8crjTISrir3RG16pQ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mvyjDfRBOJ57Mn3HTKB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N9bK0vS0apcO0Vm.0yJ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6sDFZhiXkqQbDqOmwY91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JhSgUoS2CjbkbV6QvHA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DqCrZ_QWOFsH_cVjOxr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IbpfoQtU2PBrXatzuse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zc8SyKpEmwQWY99Sf7o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tGW0BGQTKD9jzNVwuk9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c0Z6iOB0iTwgFnJDhqT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sbZFv5uUqVUQBSOezR1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ZXh34_m0unXXsg1HLQW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M73PH6SoSNSsQCcQ10H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HbyKyzA0eGxlsmUwfpI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Q5rj_5tkmi4HdCpZfnQ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8hLpzIQdGqYw4sro0DL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850iXT0EG37t1DmkdQl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6g0ugfG06CINaIlYyTI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9UVZTkZrkevag56HrMso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qCBtC0kEm6oSmXuKN.6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QMXNMF2kCkydPgv4w1X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E0S_L.T0yJ1IblWDHVt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SbazOO80C00d8wpu6S_g"/>
</p:tagLst>
</file>

<file path=ppt/theme/theme1.xml><?xml version="1.0" encoding="utf-8"?>
<a:theme xmlns:a="http://schemas.openxmlformats.org/drawingml/2006/main" name="IQVIATemplate_WS_25Oct2017">
  <a:themeElements>
    <a:clrScheme name="IQVIA">
      <a:dk1>
        <a:srgbClr val="2B3A42"/>
      </a:dk1>
      <a:lt1>
        <a:sysClr val="window" lastClr="FFFFFF"/>
      </a:lt1>
      <a:dk2>
        <a:srgbClr val="3F5765"/>
      </a:dk2>
      <a:lt2>
        <a:srgbClr val="FFD100"/>
      </a:lt2>
      <a:accent1>
        <a:srgbClr val="00A3E0"/>
      </a:accent1>
      <a:accent2>
        <a:srgbClr val="005587"/>
      </a:accent2>
      <a:accent3>
        <a:srgbClr val="FE8A12"/>
      </a:accent3>
      <a:accent4>
        <a:srgbClr val="43B02A"/>
      </a:accent4>
      <a:accent5>
        <a:srgbClr val="027223"/>
      </a:accent5>
      <a:accent6>
        <a:srgbClr val="00C7B1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D6D3AE25-09A6-4163-973B-96A995BA644F}" vid="{0A71FDC3-78E5-48C9-AB64-F2576A809529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IQVIA Widescreen (16x9) PowerPoint Template</Template>
  <TotalTime>0</TotalTime>
  <Words>503</Words>
  <Application>Microsoft Office PowerPoint</Application>
  <PresentationFormat>Breitbild</PresentationFormat>
  <Paragraphs>138</Paragraphs>
  <Slides>4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14" baseType="lpstr">
      <vt:lpstr>ＭＳ Ｐゴシック</vt:lpstr>
      <vt:lpstr>ar</vt:lpstr>
      <vt:lpstr>Arial</vt:lpstr>
      <vt:lpstr>Arial Narrow</vt:lpstr>
      <vt:lpstr>Georgia</vt:lpstr>
      <vt:lpstr>Verdana</vt:lpstr>
      <vt:lpstr>Wingdings</vt:lpstr>
      <vt:lpstr>IQVIATemplate_WS_25Oct2017</vt:lpstr>
      <vt:lpstr>think-cell Folie</vt:lpstr>
      <vt:lpstr>Chart</vt:lpstr>
      <vt:lpstr>Stärkeres Umsatzwachstum im Klinik- als Apothekenmarkt 2017</vt:lpstr>
      <vt:lpstr>GKV-Arzneiausgaben 2017 – insgesamt moderater Anstieg </vt:lpstr>
      <vt:lpstr>Einsparungen durch Herstellerabschläge – in 2017 fast die Hälfte aus AMNOG-Rabatten </vt:lpstr>
      <vt:lpstr>Umsatzanteil patentgeschützter Präparate unter Rabattvertrag nimmt weiter zu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Dieter Schreiber</dc:creator>
  <cp:lastModifiedBy>Gisela Maag</cp:lastModifiedBy>
  <cp:revision>188</cp:revision>
  <cp:lastPrinted>2017-10-20T15:11:52Z</cp:lastPrinted>
  <dcterms:created xsi:type="dcterms:W3CDTF">2017-11-10T11:59:03Z</dcterms:created>
  <dcterms:modified xsi:type="dcterms:W3CDTF">2018-02-21T13:35:17Z</dcterms:modified>
</cp:coreProperties>
</file>