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1"/>
  </p:sldMasterIdLst>
  <p:notesMasterIdLst>
    <p:notesMasterId r:id="rId3"/>
  </p:notesMasterIdLst>
  <p:handoutMasterIdLst>
    <p:handoutMasterId r:id="rId4"/>
  </p:handoutMasterIdLst>
  <p:sldIdLst>
    <p:sldId id="278" r:id="rId2"/>
  </p:sldIdLst>
  <p:sldSz cx="12192000" cy="6858000"/>
  <p:notesSz cx="7023100" cy="93091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A42"/>
    <a:srgbClr val="FE8A12"/>
    <a:srgbClr val="3F5765"/>
    <a:srgbClr val="FF530D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63" autoAdjust="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 snapToGrid="0"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14867496401655E-2"/>
          <c:y val="0.25552476157951937"/>
          <c:w val="0.93660835238337148"/>
          <c:h val="0.596946873406328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trivalent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97.9</c:v>
                </c:pt>
                <c:pt idx="1">
                  <c:v>94.8</c:v>
                </c:pt>
                <c:pt idx="2">
                  <c:v>90.4</c:v>
                </c:pt>
                <c:pt idx="4">
                  <c:v>98.8</c:v>
                </c:pt>
                <c:pt idx="5">
                  <c:v>97</c:v>
                </c:pt>
                <c:pt idx="6">
                  <c:v>93.7</c:v>
                </c:pt>
                <c:pt idx="8">
                  <c:v>84.8</c:v>
                </c:pt>
                <c:pt idx="9">
                  <c:v>68.5</c:v>
                </c:pt>
                <c:pt idx="10">
                  <c:v>56.3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quadrivalent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492785244128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3.7838506811389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4.0749161181496463E-2"/>
                </c:manualLayout>
              </c:layout>
              <c:tx>
                <c:rich>
                  <a:bodyPr/>
                  <a:lstStyle/>
                  <a:p>
                    <a:fld id="{B1D4DFF5-9815-42CB-96CB-429D8A0CFCAC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2.1</c:v>
                </c:pt>
                <c:pt idx="1">
                  <c:v>5.2</c:v>
                </c:pt>
                <c:pt idx="2">
                  <c:v>9.6</c:v>
                </c:pt>
                <c:pt idx="4">
                  <c:v>1.2</c:v>
                </c:pt>
                <c:pt idx="5">
                  <c:v>3</c:v>
                </c:pt>
                <c:pt idx="6">
                  <c:v>6.3</c:v>
                </c:pt>
                <c:pt idx="8">
                  <c:v>15.2</c:v>
                </c:pt>
                <c:pt idx="9">
                  <c:v>31.5</c:v>
                </c:pt>
                <c:pt idx="10">
                  <c:v>43.7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223110912"/>
        <c:axId val="223111696"/>
      </c:barChart>
      <c:catAx>
        <c:axId val="22311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3111696"/>
        <c:crosses val="autoZero"/>
        <c:auto val="1"/>
        <c:lblAlgn val="ctr"/>
        <c:lblOffset val="100"/>
        <c:noMultiLvlLbl val="0"/>
      </c:catAx>
      <c:valAx>
        <c:axId val="22311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311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61809965286595"/>
          <c:y val="0.94930813142162629"/>
          <c:w val="0.22101228021900488"/>
          <c:h val="4.805694008132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2/12/2018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‹Nr.›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9245-FF8E-474F-873E-BCE7A2063E3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62720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32pt Arial Bold Title Case</a:t>
            </a:r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black">
          <a:xfrm>
            <a:off x="2248001" y="6520894"/>
            <a:ext cx="3214341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smtClean="0">
                <a:sym typeface="Arial" panose="020B0604020202020204" pitchFamily="34" charset="0"/>
              </a:rPr>
              <a:t>© 2018, IQVIA Commercial GmbH &amp; Co. OHG. All rights reserved.</a:t>
            </a:r>
            <a:endParaRPr lang="de-DE" sz="800" dirty="0">
              <a:sym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76514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Table</a:t>
            </a:r>
            <a:r>
              <a:rPr lang="en-US" sz="2800" b="1" baseline="0" dirty="0" smtClean="0">
                <a:solidFill>
                  <a:schemeClr val="bg1"/>
                </a:solidFill>
              </a:rPr>
              <a:t> of Contents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Dividers Are 28pt Arial Bold Title Case</a:t>
            </a:r>
            <a:endParaRPr lang="en-US" dirty="0"/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Thought slides are 36pt Arial sentence case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Closing Slides are 36pt Arial sentence 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Arial 24pt bullet level 1</a:t>
            </a:r>
          </a:p>
          <a:p>
            <a:pPr lvl="1"/>
            <a:r>
              <a:rPr lang="en-US" dirty="0" smtClean="0"/>
              <a:t>Arial 24pt bullet level 2</a:t>
            </a:r>
          </a:p>
          <a:p>
            <a:pPr lvl="2"/>
            <a:r>
              <a:rPr lang="en-US" dirty="0" smtClean="0"/>
              <a:t>Arial 24pt bullet level 3</a:t>
            </a:r>
          </a:p>
          <a:p>
            <a:pPr lvl="3"/>
            <a:r>
              <a:rPr lang="en-US" dirty="0" smtClean="0"/>
              <a:t>Arial 24pt bullet level 4</a:t>
            </a:r>
          </a:p>
          <a:p>
            <a:pPr lvl="4"/>
            <a:r>
              <a:rPr lang="en-US" dirty="0" smtClean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4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 smtClean="0"/>
              <a:t>Callouts are 16pt Arial Bold sentence case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</a:t>
            </a:r>
            <a:r>
              <a:rPr lang="en-US" noProof="0" dirty="0" smtClean="0"/>
              <a:t> </a:t>
            </a:r>
            <a:r>
              <a:rPr lang="en-US" noProof="0" dirty="0" err="1" smtClean="0"/>
              <a:t>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tincidunt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laoreet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 smtClean="0"/>
              <a:t>Callouts are 16pt Arial Bold sentence case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</a:t>
            </a:r>
            <a:r>
              <a:rPr lang="en-US" noProof="0" dirty="0" smtClean="0"/>
              <a:t> </a:t>
            </a:r>
            <a:r>
              <a:rPr lang="en-US" noProof="0" dirty="0" err="1" smtClean="0"/>
              <a:t>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tincidunt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laoreet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 smtClean="0"/>
              <a:t>Callouts are 16pt Arial Bold sentence case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</a:t>
            </a:r>
            <a:r>
              <a:rPr lang="en-US" noProof="0" dirty="0" smtClean="0"/>
              <a:t> </a:t>
            </a:r>
            <a:r>
              <a:rPr lang="en-US" noProof="0" dirty="0" err="1" smtClean="0"/>
              <a:t>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tincidunt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laoreet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040011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Folie" r:id="rId21" imgW="216" imgH="216" progId="TCLayout.ActiveDocument.1">
                  <p:embed/>
                </p:oleObj>
              </mc:Choice>
              <mc:Fallback>
                <p:oleObj name="think-cell Folie" r:id="rId2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Abbildung 1: Einsatz quadrivalenter Grippe-Vakzine nimmt zu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410860629"/>
              </p:ext>
            </p:extLst>
          </p:nvPr>
        </p:nvGraphicFramePr>
        <p:xfrm>
          <a:off x="454269" y="934912"/>
          <a:ext cx="11338560" cy="481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hteck 10"/>
          <p:cNvSpPr/>
          <p:nvPr/>
        </p:nvSpPr>
        <p:spPr>
          <a:xfrm>
            <a:off x="384175" y="5931526"/>
            <a:ext cx="1054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</a:tabLst>
            </a:pPr>
            <a:r>
              <a:rPr lang="de-DE" sz="1000" dirty="0" smtClean="0"/>
              <a:t>Quelle:	IMS </a:t>
            </a:r>
            <a:r>
              <a:rPr lang="de-DE" sz="1000" dirty="0" err="1" smtClean="0"/>
              <a:t>PharmaScope</a:t>
            </a:r>
            <a:r>
              <a:rPr lang="de-DE" sz="1000" baseline="30000" dirty="0" smtClean="0"/>
              <a:t>®</a:t>
            </a:r>
            <a:r>
              <a:rPr lang="de-DE" sz="1000" dirty="0" smtClean="0"/>
              <a:t> </a:t>
            </a:r>
            <a:r>
              <a:rPr lang="de-DE" sz="1000" dirty="0" err="1" smtClean="0"/>
              <a:t>Vaccine</a:t>
            </a:r>
            <a:r>
              <a:rPr lang="de-DE" sz="1000" dirty="0" smtClean="0"/>
              <a:t>: Repräsentative Marktstudie über das Verordnungsvolumen von Ärzten und das Abgabevolumen der öffentlichen Apotheken von Impfstoffen und 	Globulinen unter Berücksichtigung der Distribution durch spezifische Impfstoffgroßhändler; Basis: Zähleinheiten, die hier mit Impfstoffdosen gleichzusetzen sind</a:t>
            </a:r>
            <a:endParaRPr lang="de-DE" sz="1000" dirty="0"/>
          </a:p>
        </p:txBody>
      </p:sp>
      <p:sp>
        <p:nvSpPr>
          <p:cNvPr id="12" name="Rechteck 11"/>
          <p:cNvSpPr/>
          <p:nvPr/>
        </p:nvSpPr>
        <p:spPr>
          <a:xfrm>
            <a:off x="626165" y="1355036"/>
            <a:ext cx="864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 smtClean="0"/>
              <a:t>Anzahl</a:t>
            </a:r>
            <a:br>
              <a:rPr lang="de-DE" sz="900" b="1" dirty="0" smtClean="0"/>
            </a:br>
            <a:r>
              <a:rPr lang="de-DE" sz="900" b="1" dirty="0" smtClean="0"/>
              <a:t>Impfdosen gesamt in</a:t>
            </a:r>
            <a:r>
              <a:rPr lang="de-DE" sz="900" b="1" dirty="0"/>
              <a:t/>
            </a:r>
            <a:br>
              <a:rPr lang="de-DE" sz="900" b="1" dirty="0"/>
            </a:br>
            <a:r>
              <a:rPr lang="de-DE" sz="900" b="1" dirty="0" smtClean="0"/>
              <a:t>Mio.</a:t>
            </a:r>
            <a:endParaRPr lang="de-DE" sz="900" b="1" dirty="0"/>
          </a:p>
        </p:txBody>
      </p:sp>
      <p:sp>
        <p:nvSpPr>
          <p:cNvPr id="13" name="Rechteck 12"/>
          <p:cNvSpPr/>
          <p:nvPr/>
        </p:nvSpPr>
        <p:spPr>
          <a:xfrm>
            <a:off x="1363224" y="1749367"/>
            <a:ext cx="576000" cy="2520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de-DE" sz="1400" b="1" dirty="0" smtClean="0"/>
              <a:t>13,5</a:t>
            </a:r>
            <a:endParaRPr lang="de-DE" sz="1400" b="1" dirty="0"/>
          </a:p>
        </p:txBody>
      </p:sp>
      <p:sp>
        <p:nvSpPr>
          <p:cNvPr id="14" name="Rechteck 13"/>
          <p:cNvSpPr/>
          <p:nvPr/>
        </p:nvSpPr>
        <p:spPr>
          <a:xfrm>
            <a:off x="10043397" y="1749367"/>
            <a:ext cx="576000" cy="2520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de-DE" sz="1400" b="1" dirty="0" smtClean="0"/>
              <a:t>1,2</a:t>
            </a:r>
            <a:endParaRPr lang="de-DE" sz="1400" b="1" dirty="0"/>
          </a:p>
        </p:txBody>
      </p:sp>
      <p:sp>
        <p:nvSpPr>
          <p:cNvPr id="9" name="Rechteck 8"/>
          <p:cNvSpPr/>
          <p:nvPr/>
        </p:nvSpPr>
        <p:spPr>
          <a:xfrm>
            <a:off x="1693195" y="1238908"/>
            <a:ext cx="176507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 smtClean="0">
                <a:solidFill>
                  <a:schemeClr val="accent2"/>
                </a:solidFill>
              </a:rPr>
              <a:t>Gesamt</a:t>
            </a:r>
            <a:endParaRPr lang="de-DE" sz="1800" b="1" dirty="0">
              <a:solidFill>
                <a:schemeClr val="accent2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581585" y="1238908"/>
            <a:ext cx="176507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 smtClean="0">
                <a:solidFill>
                  <a:schemeClr val="accent2"/>
                </a:solidFill>
              </a:rPr>
              <a:t>GKV</a:t>
            </a:r>
            <a:endParaRPr lang="de-DE" sz="1800" b="1" dirty="0">
              <a:solidFill>
                <a:schemeClr val="accent2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948692" y="1238908"/>
            <a:ext cx="277456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 smtClean="0">
                <a:solidFill>
                  <a:schemeClr val="accent2"/>
                </a:solidFill>
              </a:rPr>
              <a:t>PKV/Privatrezepte</a:t>
            </a:r>
            <a:endParaRPr lang="de-DE" sz="1800" b="1" dirty="0">
              <a:solidFill>
                <a:schemeClr val="accent2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334802" y="1749367"/>
            <a:ext cx="576000" cy="25200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/>
              <a:t>13,4</a:t>
            </a:r>
            <a:endParaRPr lang="de-DE" sz="1400" b="1" dirty="0"/>
          </a:p>
        </p:txBody>
      </p:sp>
      <p:sp>
        <p:nvSpPr>
          <p:cNvPr id="18" name="Rechteck 17"/>
          <p:cNvSpPr/>
          <p:nvPr/>
        </p:nvSpPr>
        <p:spPr>
          <a:xfrm>
            <a:off x="3309029" y="1749367"/>
            <a:ext cx="576000" cy="25200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/>
              <a:t>13,6</a:t>
            </a:r>
            <a:endParaRPr lang="de-DE" sz="1400" b="1" dirty="0"/>
          </a:p>
        </p:txBody>
      </p:sp>
      <p:sp>
        <p:nvSpPr>
          <p:cNvPr id="19" name="Rechteck 18"/>
          <p:cNvSpPr/>
          <p:nvPr/>
        </p:nvSpPr>
        <p:spPr>
          <a:xfrm>
            <a:off x="5219487" y="1749367"/>
            <a:ext cx="576000" cy="25200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/>
              <a:t>12,7</a:t>
            </a:r>
            <a:endParaRPr lang="de-DE" sz="1400" b="1" dirty="0"/>
          </a:p>
        </p:txBody>
      </p:sp>
      <p:sp>
        <p:nvSpPr>
          <p:cNvPr id="20" name="Rechteck 19"/>
          <p:cNvSpPr/>
          <p:nvPr/>
        </p:nvSpPr>
        <p:spPr>
          <a:xfrm>
            <a:off x="6171939" y="1749367"/>
            <a:ext cx="576000" cy="25200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/>
              <a:t>12,4</a:t>
            </a:r>
            <a:endParaRPr lang="de-DE" sz="1400" b="1" dirty="0"/>
          </a:p>
        </p:txBody>
      </p:sp>
      <p:sp>
        <p:nvSpPr>
          <p:cNvPr id="21" name="Rechteck 20"/>
          <p:cNvSpPr/>
          <p:nvPr/>
        </p:nvSpPr>
        <p:spPr>
          <a:xfrm>
            <a:off x="7152637" y="1749367"/>
            <a:ext cx="576000" cy="25200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/>
              <a:t>12,4</a:t>
            </a:r>
            <a:endParaRPr lang="de-DE" sz="1400" b="1" dirty="0"/>
          </a:p>
        </p:txBody>
      </p:sp>
      <p:sp>
        <p:nvSpPr>
          <p:cNvPr id="22" name="Rechteck 21"/>
          <p:cNvSpPr/>
          <p:nvPr/>
        </p:nvSpPr>
        <p:spPr>
          <a:xfrm>
            <a:off x="9056339" y="1749367"/>
            <a:ext cx="576000" cy="25200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/>
              <a:t>0,9</a:t>
            </a:r>
            <a:endParaRPr lang="de-DE" sz="1400" b="1" dirty="0"/>
          </a:p>
        </p:txBody>
      </p:sp>
      <p:sp>
        <p:nvSpPr>
          <p:cNvPr id="23" name="Rechteck 22"/>
          <p:cNvSpPr/>
          <p:nvPr/>
        </p:nvSpPr>
        <p:spPr>
          <a:xfrm>
            <a:off x="10988632" y="1749367"/>
            <a:ext cx="576000" cy="25200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/>
              <a:t>1,0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021217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7700E78C-6B18-471A-8D46-36ED8EADB5EC}" vid="{13264854-7E3C-4396-8981-CB791AF2969F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42</Words>
  <Application>Microsoft Office PowerPoint</Application>
  <PresentationFormat>Breitbild</PresentationFormat>
  <Paragraphs>20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Georgia</vt:lpstr>
      <vt:lpstr>Wingdings</vt:lpstr>
      <vt:lpstr>IQVIATemplate_WS_25Oct2017</vt:lpstr>
      <vt:lpstr>think-cell Folie</vt:lpstr>
      <vt:lpstr>Abbildung 1: Einsatz quadrivalenter Grippe-Vakzine nimmt zu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Abbildung 1: Einsatz quadrivalenter Grippe-Vakzine nimmt zu</dc:title>
  <dc:creator>Pabst, Dirk</dc:creator>
  <cp:lastModifiedBy>Gisela Maag</cp:lastModifiedBy>
  <cp:revision>5</cp:revision>
  <cp:lastPrinted>2017-10-20T15:11:52Z</cp:lastPrinted>
  <dcterms:created xsi:type="dcterms:W3CDTF">2018-02-08T11:19:07Z</dcterms:created>
  <dcterms:modified xsi:type="dcterms:W3CDTF">2018-02-12T11:13:38Z</dcterms:modified>
</cp:coreProperties>
</file>