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6" r:id="rId4"/>
  </p:sldMasterIdLst>
  <p:notesMasterIdLst>
    <p:notesMasterId r:id="rId6"/>
  </p:notesMasterIdLst>
  <p:handoutMasterIdLst>
    <p:handoutMasterId r:id="rId7"/>
  </p:handoutMasterIdLst>
  <p:sldIdLst>
    <p:sldId id="528" r:id="rId5"/>
  </p:sldIdLst>
  <p:sldSz cx="12192000" cy="6858000"/>
  <p:notesSz cx="7099300" cy="10234613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Connor" initials="DC" lastIdx="11" clrIdx="0">
    <p:extLst>
      <p:ext uri="{19B8F6BF-5375-455C-9EA6-DF929625EA0E}">
        <p15:presenceInfo xmlns:p15="http://schemas.microsoft.com/office/powerpoint/2012/main" userId="S-1-5-21-3378924584-2267847585-3061742807-166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223"/>
    <a:srgbClr val="00C7B1"/>
    <a:srgbClr val="7F7F7F"/>
    <a:srgbClr val="43B02A"/>
    <a:srgbClr val="93C90E"/>
    <a:srgbClr val="3F5765"/>
    <a:srgbClr val="2B3A42"/>
    <a:srgbClr val="34B2E3"/>
    <a:srgbClr val="065280"/>
    <a:srgbClr val="BFBFB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2" autoAdjust="0"/>
    <p:restoredTop sz="90206" autoAdjust="0"/>
  </p:normalViewPr>
  <p:slideViewPr>
    <p:cSldViewPr snapToGrid="0" snapToObjects="1">
      <p:cViewPr varScale="1">
        <p:scale>
          <a:sx n="77" d="100"/>
          <a:sy n="77" d="100"/>
        </p:scale>
        <p:origin x="1027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26010023534518E-2"/>
          <c:y val="0.10354870024808543"/>
          <c:w val="0.95697398997646543"/>
          <c:h val="0.69728688023586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Sativex und Canames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Mae 17</c:v>
                </c:pt>
                <c:pt idx="1">
                  <c:v>Apr 17</c:v>
                </c:pt>
                <c:pt idx="2">
                  <c:v>Mai 17</c:v>
                </c:pt>
                <c:pt idx="3">
                  <c:v>Jun 17</c:v>
                </c:pt>
                <c:pt idx="4">
                  <c:v>Jul 17</c:v>
                </c:pt>
                <c:pt idx="5">
                  <c:v>Aug 17</c:v>
                </c:pt>
                <c:pt idx="6">
                  <c:v>Sep 17</c:v>
                </c:pt>
                <c:pt idx="7">
                  <c:v>Okt 17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3026</c:v>
                </c:pt>
                <c:pt idx="1">
                  <c:v>2846</c:v>
                </c:pt>
                <c:pt idx="2">
                  <c:v>3313</c:v>
                </c:pt>
                <c:pt idx="3">
                  <c:v>3263</c:v>
                </c:pt>
                <c:pt idx="4">
                  <c:v>3426</c:v>
                </c:pt>
                <c:pt idx="5">
                  <c:v>3500</c:v>
                </c:pt>
                <c:pt idx="6">
                  <c:v>3510</c:v>
                </c:pt>
                <c:pt idx="7">
                  <c:v>3760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Cannabishaltige Zubereitungen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Mae 17</c:v>
                </c:pt>
                <c:pt idx="1">
                  <c:v>Apr 17</c:v>
                </c:pt>
                <c:pt idx="2">
                  <c:v>Mai 17</c:v>
                </c:pt>
                <c:pt idx="3">
                  <c:v>Jun 17</c:v>
                </c:pt>
                <c:pt idx="4">
                  <c:v>Jul 17</c:v>
                </c:pt>
                <c:pt idx="5">
                  <c:v>Aug 17</c:v>
                </c:pt>
                <c:pt idx="6">
                  <c:v>Sep 17</c:v>
                </c:pt>
                <c:pt idx="7">
                  <c:v>Okt 17</c:v>
                </c:pt>
              </c:strCache>
            </c:str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470</c:v>
                </c:pt>
                <c:pt idx="1">
                  <c:v>853</c:v>
                </c:pt>
                <c:pt idx="2">
                  <c:v>1469</c:v>
                </c:pt>
                <c:pt idx="3">
                  <c:v>1711</c:v>
                </c:pt>
                <c:pt idx="4">
                  <c:v>1806</c:v>
                </c:pt>
                <c:pt idx="5">
                  <c:v>1978</c:v>
                </c:pt>
                <c:pt idx="6">
                  <c:v>2383</c:v>
                </c:pt>
                <c:pt idx="7">
                  <c:v>2554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unverarbeitete Cannabisblüten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Mae 17</c:v>
                </c:pt>
                <c:pt idx="1">
                  <c:v>Apr 17</c:v>
                </c:pt>
                <c:pt idx="2">
                  <c:v>Mai 17</c:v>
                </c:pt>
                <c:pt idx="3">
                  <c:v>Jun 17</c:v>
                </c:pt>
                <c:pt idx="4">
                  <c:v>Jul 17</c:v>
                </c:pt>
                <c:pt idx="5">
                  <c:v>Aug 17</c:v>
                </c:pt>
                <c:pt idx="6">
                  <c:v>Sep 17</c:v>
                </c:pt>
                <c:pt idx="7">
                  <c:v>Okt 17</c:v>
                </c:pt>
              </c:strCache>
            </c:strRef>
          </c:cat>
          <c:val>
            <c:numRef>
              <c:f>Tabelle1!$D$2:$D$9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486</c:v>
                </c:pt>
                <c:pt idx="4">
                  <c:v>734</c:v>
                </c:pt>
                <c:pt idx="5">
                  <c:v>811</c:v>
                </c:pt>
                <c:pt idx="6">
                  <c:v>1090</c:v>
                </c:pt>
                <c:pt idx="7">
                  <c:v>993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Mae 17</c:v>
                </c:pt>
                <c:pt idx="1">
                  <c:v>Apr 17</c:v>
                </c:pt>
                <c:pt idx="2">
                  <c:v>Mai 17</c:v>
                </c:pt>
                <c:pt idx="3">
                  <c:v>Jun 17</c:v>
                </c:pt>
                <c:pt idx="4">
                  <c:v>Jul 17</c:v>
                </c:pt>
                <c:pt idx="5">
                  <c:v>Aug 17</c:v>
                </c:pt>
                <c:pt idx="6">
                  <c:v>Sep 17</c:v>
                </c:pt>
                <c:pt idx="7">
                  <c:v>Okt 17</c:v>
                </c:pt>
              </c:strCache>
            </c:strRef>
          </c:cat>
          <c:val>
            <c:numRef>
              <c:f>Tabelle1!$E$2:$E$9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Gesamt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Mae 17</c:v>
                </c:pt>
                <c:pt idx="1">
                  <c:v>Apr 17</c:v>
                </c:pt>
                <c:pt idx="2">
                  <c:v>Mai 17</c:v>
                </c:pt>
                <c:pt idx="3">
                  <c:v>Jun 17</c:v>
                </c:pt>
                <c:pt idx="4">
                  <c:v>Jul 17</c:v>
                </c:pt>
                <c:pt idx="5">
                  <c:v>Aug 17</c:v>
                </c:pt>
                <c:pt idx="6">
                  <c:v>Sep 17</c:v>
                </c:pt>
                <c:pt idx="7">
                  <c:v>Okt 17</c:v>
                </c:pt>
              </c:strCache>
            </c:strRef>
          </c:cat>
          <c:val>
            <c:numRef>
              <c:f>Tabelle1!$F$2:$F$9</c:f>
              <c:numCache>
                <c:formatCode>General</c:formatCode>
                <c:ptCount val="8"/>
                <c:pt idx="0">
                  <c:v>3496</c:v>
                </c:pt>
                <c:pt idx="1">
                  <c:v>3699</c:v>
                </c:pt>
                <c:pt idx="2">
                  <c:v>4782</c:v>
                </c:pt>
                <c:pt idx="3">
                  <c:v>5460</c:v>
                </c:pt>
                <c:pt idx="4">
                  <c:v>5966</c:v>
                </c:pt>
                <c:pt idx="5">
                  <c:v>6289</c:v>
                </c:pt>
                <c:pt idx="6">
                  <c:v>6983</c:v>
                </c:pt>
                <c:pt idx="7">
                  <c:v>7307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790240"/>
        <c:axId val="57115624"/>
      </c:barChart>
      <c:catAx>
        <c:axId val="18179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115624"/>
        <c:crosses val="autoZero"/>
        <c:auto val="1"/>
        <c:lblAlgn val="ctr"/>
        <c:lblOffset val="100"/>
        <c:noMultiLvlLbl val="0"/>
      </c:catAx>
      <c:valAx>
        <c:axId val="5711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179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3870569221094414"/>
          <c:y val="0.91414524726464086"/>
          <c:w val="0.72097443690923935"/>
          <c:h val="5.6893235582410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0.22694</cdr:x>
      <cdr:y>0.37315</cdr:y>
    </cdr:from>
    <cdr:to>
      <cdr:x>0.28831</cdr:x>
      <cdr:y>0.44483</cdr:y>
    </cdr:to>
    <cdr:sp macro="" textlink="">
      <cdr:nvSpPr>
        <cdr:cNvPr id="2" name="Rechteck 1"/>
        <cdr:cNvSpPr/>
      </cdr:nvSpPr>
      <cdr:spPr>
        <a:xfrm xmlns:a="http://schemas.openxmlformats.org/drawingml/2006/main">
          <a:off x="2573349" y="1685585"/>
          <a:ext cx="695906" cy="323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400" b="1" dirty="0" smtClean="0">
              <a:solidFill>
                <a:srgbClr val="027223"/>
              </a:solidFill>
            </a:rPr>
            <a:t>+6 %</a:t>
          </a:r>
          <a:endParaRPr lang="de-DE" sz="1400" b="1" dirty="0">
            <a:solidFill>
              <a:srgbClr val="027223"/>
            </a:solidFill>
          </a:endParaRPr>
        </a:p>
      </cdr:txBody>
    </cdr:sp>
  </cdr:relSizeAnchor>
  <cdr:relSizeAnchor xmlns:cdr="http://schemas.openxmlformats.org/drawingml/2006/chartDrawing">
    <cdr:from>
      <cdr:x>0.3491</cdr:x>
      <cdr:y>0.28314</cdr:y>
    </cdr:from>
    <cdr:to>
      <cdr:x>0.41047</cdr:x>
      <cdr:y>0.35482</cdr:y>
    </cdr:to>
    <cdr:sp macro="" textlink="">
      <cdr:nvSpPr>
        <cdr:cNvPr id="3" name="Rechteck 2"/>
        <cdr:cNvSpPr/>
      </cdr:nvSpPr>
      <cdr:spPr>
        <a:xfrm xmlns:a="http://schemas.openxmlformats.org/drawingml/2006/main">
          <a:off x="3958676" y="1278993"/>
          <a:ext cx="695906" cy="323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400" b="1" dirty="0" smtClean="0">
              <a:solidFill>
                <a:srgbClr val="027223"/>
              </a:solidFill>
            </a:rPr>
            <a:t>+29 %</a:t>
          </a:r>
          <a:endParaRPr lang="de-DE" sz="1400" b="1" dirty="0">
            <a:solidFill>
              <a:srgbClr val="027223"/>
            </a:solidFill>
          </a:endParaRPr>
        </a:p>
      </cdr:txBody>
    </cdr:sp>
  </cdr:relSizeAnchor>
  <cdr:relSizeAnchor xmlns:cdr="http://schemas.openxmlformats.org/drawingml/2006/chartDrawing">
    <cdr:from>
      <cdr:x>0.46931</cdr:x>
      <cdr:y>0.21856</cdr:y>
    </cdr:from>
    <cdr:to>
      <cdr:x>0.53069</cdr:x>
      <cdr:y>0.29023</cdr:y>
    </cdr:to>
    <cdr:sp macro="" textlink="">
      <cdr:nvSpPr>
        <cdr:cNvPr id="4" name="Rechteck 3"/>
        <cdr:cNvSpPr/>
      </cdr:nvSpPr>
      <cdr:spPr>
        <a:xfrm xmlns:a="http://schemas.openxmlformats.org/drawingml/2006/main">
          <a:off x="5321746" y="987276"/>
          <a:ext cx="696019" cy="323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400" b="1" dirty="0" smtClean="0">
              <a:solidFill>
                <a:srgbClr val="027223"/>
              </a:solidFill>
            </a:rPr>
            <a:t>+14 %</a:t>
          </a:r>
          <a:endParaRPr lang="de-DE" sz="1400" b="1" dirty="0">
            <a:solidFill>
              <a:srgbClr val="027223"/>
            </a:solidFill>
          </a:endParaRPr>
        </a:p>
      </cdr:txBody>
    </cdr:sp>
  </cdr:relSizeAnchor>
  <cdr:relSizeAnchor xmlns:cdr="http://schemas.openxmlformats.org/drawingml/2006/chartDrawing">
    <cdr:from>
      <cdr:x>0.5895</cdr:x>
      <cdr:y>0.20046</cdr:y>
    </cdr:from>
    <cdr:to>
      <cdr:x>0.65087</cdr:x>
      <cdr:y>0.27214</cdr:y>
    </cdr:to>
    <cdr:sp macro="" textlink="">
      <cdr:nvSpPr>
        <cdr:cNvPr id="5" name="Rechteck 4"/>
        <cdr:cNvSpPr/>
      </cdr:nvSpPr>
      <cdr:spPr>
        <a:xfrm xmlns:a="http://schemas.openxmlformats.org/drawingml/2006/main">
          <a:off x="6684654" y="905535"/>
          <a:ext cx="695905" cy="323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400" b="1" dirty="0" smtClean="0">
              <a:solidFill>
                <a:srgbClr val="027223"/>
              </a:solidFill>
            </a:rPr>
            <a:t>+9 %</a:t>
          </a:r>
          <a:endParaRPr lang="de-DE" sz="1400" b="1" dirty="0">
            <a:solidFill>
              <a:srgbClr val="027223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257" cy="513127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439" y="0"/>
            <a:ext cx="3076257" cy="513127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09C6433E-36BF-4FDD-ACB8-91D77DEE8314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487"/>
            <a:ext cx="3076257" cy="513127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439" y="9721487"/>
            <a:ext cx="3076257" cy="513127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3C8E6717-62E7-4982-AD75-8B2E17D84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498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6363" cy="513507"/>
          </a:xfrm>
          <a:prstGeom prst="rect">
            <a:avLst/>
          </a:prstGeom>
        </p:spPr>
        <p:txBody>
          <a:bodyPr vert="horz" lIns="96572" tIns="48286" rIns="96572" bIns="482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3"/>
            <a:ext cx="3076363" cy="513507"/>
          </a:xfrm>
          <a:prstGeom prst="rect">
            <a:avLst/>
          </a:prstGeom>
        </p:spPr>
        <p:txBody>
          <a:bodyPr vert="horz" lIns="96572" tIns="48286" rIns="96572" bIns="48286" rtlCol="0"/>
          <a:lstStyle>
            <a:lvl1pPr algn="r">
              <a:defRPr sz="1200"/>
            </a:lvl1pPr>
          </a:lstStyle>
          <a:p>
            <a:fld id="{2DA4C1B5-FB2E-024B-93AD-22FA6D15E02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2" tIns="48286" rIns="96572" bIns="482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8"/>
          </a:xfrm>
          <a:prstGeom prst="rect">
            <a:avLst/>
          </a:prstGeom>
        </p:spPr>
        <p:txBody>
          <a:bodyPr vert="horz" lIns="96572" tIns="48286" rIns="96572" bIns="482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6"/>
          </a:xfrm>
          <a:prstGeom prst="rect">
            <a:avLst/>
          </a:prstGeom>
        </p:spPr>
        <p:txBody>
          <a:bodyPr vert="horz" lIns="96572" tIns="48286" rIns="96572" bIns="482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6"/>
          </a:xfrm>
          <a:prstGeom prst="rect">
            <a:avLst/>
          </a:prstGeom>
        </p:spPr>
        <p:txBody>
          <a:bodyPr vert="horz" lIns="96572" tIns="48286" rIns="96572" bIns="48286" rtlCol="0" anchor="b"/>
          <a:lstStyle>
            <a:lvl1pPr algn="r">
              <a:defRPr sz="1200"/>
            </a:lvl1pPr>
          </a:lstStyle>
          <a:p>
            <a:fld id="{225F9245-FF8E-474F-873E-BCE7A2063E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Copyright © 2017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32pt Arial Bold Title Case</a:t>
            </a:r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539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 smtClean="0"/>
              <a:t>© IQVIA 2017. All rights reserved.</a:t>
            </a:r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7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 smtClean="0"/>
              <a:t>© IQVIA 2017. All rights reserved.</a:t>
            </a:r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05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r>
              <a:rPr lang="en-US" dirty="0" smtClean="0"/>
              <a:t>© IQVIA 2017. All rights reserved.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6" name="Rectangle 5"/>
            <p:cNvSpPr/>
            <p:nvPr/>
          </p:nvSpPr>
          <p:spPr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1615748" y="6397355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35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946623" y="835016"/>
            <a:ext cx="1816547" cy="49994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Table</a:t>
            </a:r>
            <a:r>
              <a:rPr lang="en-US" sz="2800" b="1" baseline="0" dirty="0" smtClean="0">
                <a:solidFill>
                  <a:schemeClr val="bg1"/>
                </a:solidFill>
              </a:rPr>
              <a:t> of Contents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5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Dividers Are 28pt Arial Bold Title Case</a:t>
            </a:r>
            <a:endParaRPr lang="en-US" dirty="0"/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Thought slides are 36pt Arial sentence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05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Closing Slides are 36pt Arial sentence case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Arial 24pt bullet level 1</a:t>
            </a:r>
          </a:p>
          <a:p>
            <a:pPr lvl="1"/>
            <a:r>
              <a:rPr lang="en-US" dirty="0" smtClean="0"/>
              <a:t>Arial 24pt bullet level 2</a:t>
            </a:r>
          </a:p>
          <a:p>
            <a:pPr lvl="2"/>
            <a:r>
              <a:rPr lang="en-US" dirty="0" smtClean="0"/>
              <a:t>Arial 24pt bullet level 3</a:t>
            </a:r>
          </a:p>
          <a:p>
            <a:pPr lvl="3"/>
            <a:r>
              <a:rPr lang="en-US" dirty="0" smtClean="0"/>
              <a:t>Arial 24pt bullet level 4</a:t>
            </a:r>
          </a:p>
          <a:p>
            <a:pPr lvl="4"/>
            <a:r>
              <a:rPr lang="en-US" dirty="0" smtClean="0"/>
              <a:t>Arial 24pt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4133402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0297"/>
            <a:ext cx="11338560" cy="694944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24pt Arial Bold Title Case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IQVIA 2017. All rights reserved.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258494"/>
            <a:ext cx="5532120" cy="495942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258494"/>
            <a:ext cx="5532120" cy="495942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1790" y="6353475"/>
            <a:ext cx="1395831" cy="26555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1" name="Rectangle 58"/>
          <p:cNvSpPr>
            <a:spLocks noChangeArrowheads="1"/>
          </p:cNvSpPr>
          <p:nvPr/>
        </p:nvSpPr>
        <p:spPr bwMode="auto">
          <a:xfrm>
            <a:off x="11615748" y="6397355"/>
            <a:ext cx="576252" cy="177800"/>
          </a:xfrm>
          <a:prstGeom prst="rect">
            <a:avLst/>
          </a:prstGeom>
          <a:solidFill>
            <a:srgbClr val="34B2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615748" y="6397355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80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and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571095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560342" y="6675581"/>
            <a:ext cx="474133" cy="140855"/>
          </a:xfrm>
          <a:prstGeom prst="rect">
            <a:avLst/>
          </a:prstGeom>
        </p:spPr>
        <p:txBody>
          <a:bodyPr/>
          <a:lstStyle>
            <a:lvl1pPr>
              <a:defRPr sz="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443346" y="6650182"/>
            <a:ext cx="763540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122663"/>
            <a:ext cx="11131296" cy="896112"/>
          </a:xfrm>
          <a:prstGeom prst="rect">
            <a:avLst/>
          </a:prstGeom>
        </p:spPr>
        <p:txBody>
          <a:bodyPr tIns="27432" bIns="27432" anchor="b" anchorCtr="0"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Headlines are 24pt Arial Bold Title Case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2063" y="1004285"/>
            <a:ext cx="11131296" cy="332399"/>
          </a:xfrm>
          <a:prstGeom prst="rect">
            <a:avLst/>
          </a:prstGeom>
        </p:spPr>
        <p:txBody>
          <a:bodyPr tIns="27432" bIns="27432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i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Subheads are 20pt Arial sentence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979033" y="6474690"/>
            <a:ext cx="841248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IQVIA 2017.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7368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 smtClean="0"/>
              <a:t>© IQVIA 2017. All rights reserved.</a:t>
            </a:r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9" name="Rectangle 8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02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 smtClean="0"/>
              <a:t>© IQVIA 2017. All rights reserved.</a:t>
            </a:r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 smtClean="0"/>
              <a:t>Callouts are 16pt Arial Bold sentence case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</a:t>
            </a:r>
            <a:r>
              <a:rPr lang="en-US" noProof="0" dirty="0" smtClean="0"/>
              <a:t> </a:t>
            </a:r>
            <a:r>
              <a:rPr lang="en-US" noProof="0" dirty="0" err="1" smtClean="0"/>
              <a:t>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tincidunt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laoreet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 smtClean="0"/>
              <a:t>© IQVIA 2017. All rights reserved.</a:t>
            </a:r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496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084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 smtClean="0"/>
              <a:t>Callouts are 16pt Arial Bold sentence case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</a:t>
            </a:r>
            <a:r>
              <a:rPr lang="en-US" noProof="0" dirty="0" smtClean="0"/>
              <a:t> </a:t>
            </a:r>
            <a:r>
              <a:rPr lang="en-US" noProof="0" dirty="0" err="1" smtClean="0"/>
              <a:t>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tincidunt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laoreet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 smtClean="0"/>
              <a:t>© IQVIA 2017. All rights reserved.</a:t>
            </a:r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6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 smtClean="0"/>
              <a:t>Callouts are 16pt Arial Bold sentence case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</a:t>
            </a:r>
            <a:r>
              <a:rPr lang="en-US" noProof="0" dirty="0" smtClean="0"/>
              <a:t> </a:t>
            </a:r>
            <a:r>
              <a:rPr lang="en-US" noProof="0" dirty="0" err="1" smtClean="0"/>
              <a:t>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tincidunt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laoreet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Lorem ipsum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diam</a:t>
            </a:r>
            <a:r>
              <a:rPr lang="en-US" noProof="0" dirty="0" smtClean="0"/>
              <a:t> </a:t>
            </a:r>
            <a:r>
              <a:rPr lang="en-US" noProof="0" dirty="0" err="1" smtClean="0"/>
              <a:t>nonummy</a:t>
            </a:r>
            <a:r>
              <a:rPr lang="en-US" noProof="0" dirty="0" smtClean="0"/>
              <a:t> </a:t>
            </a:r>
            <a:r>
              <a:rPr lang="en-US" noProof="0" dirty="0" err="1" smtClean="0"/>
              <a:t>nibh</a:t>
            </a:r>
            <a:r>
              <a:rPr lang="en-US" noProof="0" dirty="0" smtClean="0"/>
              <a:t> </a:t>
            </a:r>
            <a:r>
              <a:rPr lang="en-US" noProof="0" dirty="0" err="1" smtClean="0"/>
              <a:t>euismod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aliquam</a:t>
            </a:r>
            <a:r>
              <a:rPr lang="en-US" noProof="0" dirty="0" smtClean="0"/>
              <a:t> </a:t>
            </a:r>
            <a:r>
              <a:rPr lang="en-US" noProof="0" dirty="0" err="1" smtClean="0"/>
              <a:t>erat</a:t>
            </a:r>
            <a:r>
              <a:rPr lang="en-US" noProof="0" dirty="0" smtClean="0"/>
              <a:t> </a:t>
            </a:r>
            <a:r>
              <a:rPr lang="en-US" noProof="0" dirty="0" err="1" smtClean="0"/>
              <a:t>volutpat</a:t>
            </a:r>
            <a:r>
              <a:rPr lang="en-US" noProof="0" dirty="0" smtClean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smtClean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 smtClean="0"/>
              <a:t>© IQVIA 2017. All rights reserved.</a:t>
            </a:r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 smtClean="0"/>
              <a:t>© IQVIA 2017. All rights reserved.</a:t>
            </a:r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0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Arial 16pt bullet level 1</a:t>
            </a:r>
          </a:p>
          <a:p>
            <a:pPr lvl="1"/>
            <a:r>
              <a:rPr lang="en-US" dirty="0" smtClean="0"/>
              <a:t>Arial 16pt bullet level 2</a:t>
            </a:r>
          </a:p>
          <a:p>
            <a:pPr lvl="2"/>
            <a:r>
              <a:rPr lang="en-US" dirty="0" smtClean="0"/>
              <a:t>Arial 16pt bullet level 3</a:t>
            </a:r>
          </a:p>
          <a:p>
            <a:pPr lvl="3"/>
            <a:r>
              <a:rPr lang="en-US" dirty="0" smtClean="0"/>
              <a:t>Arial 16pt bullet level 4</a:t>
            </a:r>
          </a:p>
          <a:p>
            <a:pPr lvl="4"/>
            <a:r>
              <a:rPr lang="en-US" dirty="0" smtClean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Subheads are 20pt Arial Italic sentence case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 smtClean="0"/>
              <a:t>© IQVIA 2017. All rights reserved.</a:t>
            </a:r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4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Headlines Are 28pt Arial Bold Title Case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 smtClean="0"/>
              <a:t>© IQVIA 2017. All rights reserved.</a:t>
            </a:r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5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© IQVIA 2017. All rights reserved.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420545" y="0"/>
            <a:ext cx="284385" cy="5779689"/>
            <a:chOff x="12420545" y="0"/>
            <a:chExt cx="284385" cy="5779689"/>
          </a:xfrm>
        </p:grpSpPr>
        <p:sp>
          <p:nvSpPr>
            <p:cNvPr id="4" name="Rectangle 3"/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 bwMode="gray">
            <a:xfrm>
              <a:off x="12420545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gray">
            <a:xfrm>
              <a:off x="12420545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gray">
            <a:xfrm>
              <a:off x="12420545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2420545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12420545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12420545" y="2874528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12420545" y="3206436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420545" y="3853100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420545" y="4187002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420545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420545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420545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9" name="Object 18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3773512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think-cell Folie" r:id="rId22" imgW="270" imgH="270" progId="TCLayout.ActiveDocument.1">
                  <p:embed/>
                </p:oleObj>
              </mc:Choice>
              <mc:Fallback>
                <p:oleObj name="think-cell Foli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 userDrawn="1"/>
        </p:nvSpPr>
        <p:spPr>
          <a:xfrm>
            <a:off x="12358552" y="0"/>
            <a:ext cx="284385" cy="284385"/>
          </a:xfrm>
          <a:prstGeom prst="rect">
            <a:avLst/>
          </a:prstGeom>
          <a:solidFill>
            <a:srgbClr val="34B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2358552" y="333902"/>
            <a:ext cx="284385" cy="284385"/>
          </a:xfrm>
          <a:prstGeom prst="rect">
            <a:avLst/>
          </a:prstGeom>
          <a:solidFill>
            <a:srgbClr val="3F5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12358552" y="937408"/>
            <a:ext cx="284385" cy="284385"/>
          </a:xfrm>
          <a:prstGeom prst="rect">
            <a:avLst/>
          </a:prstGeom>
          <a:solidFill>
            <a:srgbClr val="FF5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12358552" y="1271310"/>
            <a:ext cx="284385" cy="284385"/>
          </a:xfrm>
          <a:prstGeom prst="rect">
            <a:avLst/>
          </a:prstGeom>
          <a:solidFill>
            <a:srgbClr val="FE8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12358552" y="1603218"/>
            <a:ext cx="284385" cy="284385"/>
          </a:xfrm>
          <a:prstGeom prst="rect">
            <a:avLst/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2358552" y="1937120"/>
            <a:ext cx="284385" cy="284385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12358552" y="2540626"/>
            <a:ext cx="284385" cy="284385"/>
          </a:xfrm>
          <a:prstGeom prst="rect">
            <a:avLst/>
          </a:prstGeom>
          <a:solidFill>
            <a:srgbClr val="2B3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12358552" y="2874528"/>
            <a:ext cx="284385" cy="284385"/>
          </a:xfrm>
          <a:prstGeom prst="rect">
            <a:avLst/>
          </a:prstGeom>
          <a:solidFill>
            <a:srgbClr val="065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12358552" y="3206436"/>
            <a:ext cx="284385" cy="284385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12358552" y="3853100"/>
            <a:ext cx="284385" cy="284385"/>
          </a:xfrm>
          <a:prstGeom prst="rect">
            <a:avLst/>
          </a:prstGeom>
          <a:solidFill>
            <a:srgbClr val="027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2358552" y="4187002"/>
            <a:ext cx="284385" cy="284385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12358552" y="4518910"/>
            <a:ext cx="284385" cy="284385"/>
          </a:xfrm>
          <a:prstGeom prst="rect">
            <a:avLst/>
          </a:prstGeom>
          <a:solidFill>
            <a:srgbClr val="93C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13" r:id="rId17"/>
    <p:sldLayoutId id="2147483734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041179"/>
              </p:ext>
            </p:extLst>
          </p:nvPr>
        </p:nvGraphicFramePr>
        <p:xfrm>
          <a:off x="384694" y="1285875"/>
          <a:ext cx="11339513" cy="451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ym typeface="Arial" panose="020B0604020202020204" pitchFamily="34" charset="0"/>
              </a:rPr>
              <a:t>© 2018, IQVIA Commercial GmbH &amp; Co. OHG. All rights reserved.</a:t>
            </a:r>
            <a:endParaRPr lang="de-DE" dirty="0">
              <a:sym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Abbildung 1: Cannabis-GKV-Rezepte seit März 2017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80784" y="1133970"/>
            <a:ext cx="695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 smtClean="0"/>
              <a:t>Anzahl </a:t>
            </a:r>
          </a:p>
          <a:p>
            <a:pPr algn="ctr"/>
            <a:r>
              <a:rPr lang="de-DE" sz="1000" b="1" dirty="0" smtClean="0"/>
              <a:t>Rezepte</a:t>
            </a:r>
            <a:endParaRPr lang="de-DE" sz="1000" b="1" dirty="0"/>
          </a:p>
        </p:txBody>
      </p:sp>
      <p:sp>
        <p:nvSpPr>
          <p:cNvPr id="10" name="Rechteck 9"/>
          <p:cNvSpPr/>
          <p:nvPr/>
        </p:nvSpPr>
        <p:spPr>
          <a:xfrm>
            <a:off x="384694" y="5803062"/>
            <a:ext cx="11338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6088" algn="l"/>
              </a:tabLst>
            </a:pPr>
            <a:r>
              <a:rPr lang="de-DE" sz="1000" dirty="0"/>
              <a:t>Quelle: </a:t>
            </a:r>
            <a:r>
              <a:rPr lang="de-DE" sz="1000" dirty="0" smtClean="0"/>
              <a:t>	Sonderdatenbank IMS NPA</a:t>
            </a:r>
            <a:r>
              <a:rPr lang="de-DE" sz="1000" baseline="30000" dirty="0" smtClean="0"/>
              <a:t>®</a:t>
            </a:r>
            <a:r>
              <a:rPr lang="de-DE" sz="1000" dirty="0" smtClean="0"/>
              <a:t> (</a:t>
            </a:r>
            <a:r>
              <a:rPr lang="de-DE" sz="1000" dirty="0"/>
              <a:t>National </a:t>
            </a:r>
            <a:r>
              <a:rPr lang="de-DE" sz="1000" dirty="0" err="1"/>
              <a:t>Prescription</a:t>
            </a:r>
            <a:r>
              <a:rPr lang="de-DE" sz="1000" dirty="0"/>
              <a:t> Audit): Messung der abgerechneten GKV-Rezepte auf Basis der Abgaben der öffentlichen </a:t>
            </a:r>
            <a:r>
              <a:rPr lang="de-DE" sz="1000" dirty="0" smtClean="0"/>
              <a:t>Apotheken; Importe nicht berücksichtigt 	(Marktanteil &lt; 1 %)</a:t>
            </a:r>
            <a:endParaRPr lang="de-DE" sz="1000" dirty="0"/>
          </a:p>
        </p:txBody>
      </p:sp>
      <p:sp>
        <p:nvSpPr>
          <p:cNvPr id="11" name="Rechteck 10"/>
          <p:cNvSpPr/>
          <p:nvPr/>
        </p:nvSpPr>
        <p:spPr>
          <a:xfrm>
            <a:off x="8363944" y="2038714"/>
            <a:ext cx="69596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 smtClean="0">
                <a:solidFill>
                  <a:srgbClr val="027223"/>
                </a:solidFill>
              </a:rPr>
              <a:t>+5 %</a:t>
            </a:r>
            <a:endParaRPr lang="de-DE" sz="1400" b="1" dirty="0">
              <a:solidFill>
                <a:srgbClr val="027223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9798129" y="1730937"/>
            <a:ext cx="69596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 smtClean="0">
                <a:solidFill>
                  <a:srgbClr val="027223"/>
                </a:solidFill>
              </a:rPr>
              <a:t>+11 %</a:t>
            </a:r>
            <a:endParaRPr lang="de-DE" sz="1400" b="1" dirty="0">
              <a:solidFill>
                <a:srgbClr val="027223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1132156" y="1577048"/>
            <a:ext cx="69596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 smtClean="0">
                <a:solidFill>
                  <a:srgbClr val="027223"/>
                </a:solidFill>
              </a:rPr>
              <a:t>+5 %</a:t>
            </a:r>
            <a:endParaRPr lang="de-DE" sz="1400" b="1" dirty="0">
              <a:solidFill>
                <a:srgbClr val="0272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462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Template_WS_2Nov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Template_WS_2Nov2017" id="{2B23ECC9-8276-C34A-8D41-9BC71B7F904D}" vid="{B403CFF5-03F8-CE4A-8BFC-DA32166A8F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0CB481241084CB2147E5C0D1D31A3" ma:contentTypeVersion="7" ma:contentTypeDescription="Create a new document." ma:contentTypeScope="" ma:versionID="5ed1c0d111355bd6d4c2dc36a9da60e0">
  <xsd:schema xmlns:xsd="http://www.w3.org/2001/XMLSchema" xmlns:xs="http://www.w3.org/2001/XMLSchema" xmlns:p="http://schemas.microsoft.com/office/2006/metadata/properties" xmlns:ns2="25de88fa-0a57-47f0-ba58-c084bba39ef2" xmlns:ns3="e215defd-e22e-415e-94c0-faea42b9e04a" targetNamespace="http://schemas.microsoft.com/office/2006/metadata/properties" ma:root="true" ma:fieldsID="24b2a78398a11a9c5d809d252a5cfc51" ns2:_="" ns3:_="">
    <xsd:import namespace="25de88fa-0a57-47f0-ba58-c084bba39ef2"/>
    <xsd:import namespace="e215defd-e22e-415e-94c0-faea42b9e0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e88fa-0a57-47f0-ba58-c084bba39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defd-e22e-415e-94c0-faea42b9e0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Ite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215defd-e22e-415e-94c0-faea42b9e04a">
      <UserInfo>
        <DisplayName>Markwick, Andrew</DisplayName>
        <AccountId>53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D7665D8-767E-434B-8EBC-D3B026D9A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4AC22B-8E9D-4AF7-A541-6291C2090A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de88fa-0a57-47f0-ba58-c084bba39ef2"/>
    <ds:schemaRef ds:uri="e215defd-e22e-415e-94c0-faea42b9e0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D9ABA7-9C73-4CDC-B196-7D2D4C584BD1}">
  <ds:schemaRefs>
    <ds:schemaRef ds:uri="http://purl.org/dc/elements/1.1/"/>
    <ds:schemaRef ds:uri="http://purl.org/dc/dcmitype/"/>
    <ds:schemaRef ds:uri="e215defd-e22e-415e-94c0-faea42b9e04a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5de88fa-0a57-47f0-ba58-c084bba39ef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IQVIATemplate_WS_2Nov2017</Template>
  <TotalTime>0</TotalTime>
  <Words>47</Words>
  <Application>Microsoft Office PowerPoint</Application>
  <PresentationFormat>Breitbild</PresentationFormat>
  <Paragraphs>12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Wingdings</vt:lpstr>
      <vt:lpstr>IQVIATemplate_WS_2Nov2017</vt:lpstr>
      <vt:lpstr>think-cell Folie</vt:lpstr>
      <vt:lpstr>Abbildung 1: Cannabis-GKV-Rezepte seit März 2017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Soukup</dc:creator>
  <cp:lastModifiedBy>Gisela Maag</cp:lastModifiedBy>
  <cp:revision>638</cp:revision>
  <cp:lastPrinted>2018-01-30T14:51:21Z</cp:lastPrinted>
  <dcterms:created xsi:type="dcterms:W3CDTF">2017-04-26T17:44:50Z</dcterms:created>
  <dcterms:modified xsi:type="dcterms:W3CDTF">2018-02-06T10:11:44Z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0x0101004BC0CB481241084CB2147E5C0D1D31A3</vt:lpwstr>
  </property>
</Properties>
</file>